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63.xml" ContentType="application/vnd.openxmlformats-officedocument.presentationml.notesSlide+xml"/>
  <Override PartName="/ppt/charts/chart13.xml" ContentType="application/vnd.openxmlformats-officedocument.drawingml.chart+xml"/>
  <Override PartName="/ppt/charts/chart24.xml" ContentType="application/vnd.openxmlformats-officedocument.drawingml.chart+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charts/chart3.xml" ContentType="application/vnd.openxmlformats-officedocument.drawingml.chart+xml"/>
  <Override PartName="/ppt/notesSlides/notesSlide146.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notesSlides/notesSlide13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charts/chart18.xml" ContentType="application/vnd.openxmlformats-officedocument.drawingml.chart+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charts/chart8.xml" ContentType="application/vnd.openxmlformats-officedocument.drawingml.chart+xml"/>
  <Override PartName="/ppt/charts/chart21.xml" ContentType="application/vnd.openxmlformats-officedocument.drawingml.chart+xml"/>
  <Override PartName="/ppt/slides/slide119.xml" ContentType="application/vnd.openxmlformats-officedocument.presentationml.slide+xml"/>
  <Override PartName="/ppt/slides/slide166.xml" ContentType="application/vnd.openxmlformats-officedocument.presentationml.slide+xml"/>
  <Override PartName="/ppt/charts/chart10.xml" ContentType="application/vnd.openxmlformats-officedocument.drawingml.chart+xml"/>
  <Override PartName="/ppt/notesSlides/notesSlide129.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143.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charts/chart26.xml" ContentType="application/vnd.openxmlformats-officedocument.drawingml.chart+xml"/>
  <Default Extension="wmf" ContentType="image/x-wmf"/>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charts/chart15.xml" ContentType="application/vnd.openxmlformats-officedocument.drawingml.chart+xml"/>
  <Override PartName="/ppt/slides/slide30.xml" ContentType="application/vnd.openxmlformats-officedocument.presentationml.slide+xml"/>
  <Override PartName="/ppt/slides/slide149.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48.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charts/chart5.xml" ContentType="application/vnd.openxmlformats-officedocument.drawingml.chart+xml"/>
  <Override PartName="/ppt/notesSlides/notesSlide137.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notesSlides/notesSlide126.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5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charts/chart23.xml" ContentType="application/vnd.openxmlformats-officedocument.drawingml.chart+xml"/>
  <Override PartName="/ppt/slides/slide168.xml" ContentType="application/vnd.openxmlformats-officedocument.presentationml.slide+xml"/>
  <Override PartName="/ppt/notesSlides/notesSlide51.xml" ContentType="application/vnd.openxmlformats-officedocument.presentationml.notesSlide+xml"/>
  <Override PartName="/ppt/charts/chart12.xml" ContentType="application/vnd.openxmlformats-officedocument.drawingml.chart+xml"/>
  <Override PartName="/ppt/slides/slide157.xml" ContentType="application/vnd.openxmlformats-officedocument.presentationml.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charts/chart2.xml" ContentType="application/vnd.openxmlformats-officedocument.drawingml.chart+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drawings/drawing2.xml" ContentType="application/vnd.openxmlformats-officedocument.drawingml.chartshapes+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charts/chart17.xml" ContentType="application/vnd.openxmlformats-officedocument.drawingml.chart+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charts/chart7.xml" ContentType="application/vnd.openxmlformats-officedocument.drawingml.chart+xml"/>
  <Override PartName="/ppt/notesSlides/notesSlide139.xml" ContentType="application/vnd.openxmlformats-officedocument.presentationml.notesSlide+xml"/>
  <Override PartName="/ppt/charts/chart20.xml" ContentType="application/vnd.openxmlformats-officedocument.drawingml.chart+xml"/>
  <Override PartName="/ppt/slides/slide118.xml" ContentType="application/vnd.openxmlformats-officedocument.presentationml.slide+xml"/>
  <Override PartName="/ppt/slides/slide165.xml" ContentType="application/vnd.openxmlformats-officedocument.presentationml.slide+xml"/>
  <Override PartName="/ppt/notesSlides/notesSlide128.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charts/chart25.xml" ContentType="application/vnd.openxmlformats-officedocument.drawingml.chart+xml"/>
  <Override PartName="/ppt/slides/slide51.xml" ContentType="application/vnd.openxmlformats-officedocument.presentationml.slide+xml"/>
  <Override PartName="/ppt/notesSlides/notesSlide53.xml" ContentType="application/vnd.openxmlformats-officedocument.presentationml.notesSlide+xml"/>
  <Override PartName="/ppt/charts/chart14.xml" ContentType="application/vnd.openxmlformats-officedocument.drawingml.chart+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charts/chart4.xml" ContentType="application/vnd.openxmlformats-officedocument.drawingml.chart+xml"/>
  <Override PartName="/ppt/notesSlides/notesSlide147.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notesSlides/notesSlide12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charts/chart19.xml" ContentType="application/vnd.openxmlformats-officedocument.drawingml.chart+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charts/chart9.xml" ContentType="application/vnd.openxmlformats-officedocument.drawingml.chart+xml"/>
  <Override PartName="/ppt/charts/chart11.xml" ContentType="application/vnd.openxmlformats-officedocument.drawingml.chart+xml"/>
  <Override PartName="/ppt/charts/chart22.xml" ContentType="application/vnd.openxmlformats-officedocument.drawingml.chart+xml"/>
  <Override PartName="/ppt/slides/slide167.xml" ContentType="application/vnd.openxmlformats-officedocument.presentationml.slide+xml"/>
  <Override PartName="/ppt/notesSlides/notesSlide50.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rawings/drawing1.xml" ContentType="application/vnd.openxmlformats-officedocument.drawingml.chartshapes+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charts/chart16.xml" ContentType="application/vnd.openxmlformats-officedocument.drawingml.chart+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charts/chart6.xml" ContentType="application/vnd.openxmlformats-officedocument.drawingml.chart+xml"/>
  <Override PartName="/ppt/notesSlides/notesSlide149.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notesSlides/notesSlide11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0" r:id="rId1"/>
  </p:sldMasterIdLst>
  <p:notesMasterIdLst>
    <p:notesMasterId r:id="rId178"/>
  </p:notesMasterIdLst>
  <p:handoutMasterIdLst>
    <p:handoutMasterId r:id="rId179"/>
  </p:handoutMasterIdLst>
  <p:sldIdLst>
    <p:sldId id="1029" r:id="rId2"/>
    <p:sldId id="1040" r:id="rId3"/>
    <p:sldId id="1027" r:id="rId4"/>
    <p:sldId id="1248" r:id="rId5"/>
    <p:sldId id="808" r:id="rId6"/>
    <p:sldId id="1052" r:id="rId7"/>
    <p:sldId id="1032" r:id="rId8"/>
    <p:sldId id="1055" r:id="rId9"/>
    <p:sldId id="1056" r:id="rId10"/>
    <p:sldId id="1033" r:id="rId11"/>
    <p:sldId id="1042" r:id="rId12"/>
    <p:sldId id="1043" r:id="rId13"/>
    <p:sldId id="1044" r:id="rId14"/>
    <p:sldId id="1049" r:id="rId15"/>
    <p:sldId id="1057" r:id="rId16"/>
    <p:sldId id="1034" r:id="rId17"/>
    <p:sldId id="1059" r:id="rId18"/>
    <p:sldId id="993" r:id="rId19"/>
    <p:sldId id="1051" r:id="rId20"/>
    <p:sldId id="1036" r:id="rId21"/>
    <p:sldId id="1069" r:id="rId22"/>
    <p:sldId id="1070" r:id="rId23"/>
    <p:sldId id="1245" r:id="rId24"/>
    <p:sldId id="813" r:id="rId25"/>
    <p:sldId id="1247" r:id="rId26"/>
    <p:sldId id="814" r:id="rId27"/>
    <p:sldId id="815" r:id="rId28"/>
    <p:sldId id="816" r:id="rId29"/>
    <p:sldId id="1251" r:id="rId30"/>
    <p:sldId id="817" r:id="rId31"/>
    <p:sldId id="1035" r:id="rId32"/>
    <p:sldId id="998" r:id="rId33"/>
    <p:sldId id="1000" r:id="rId34"/>
    <p:sldId id="1249" r:id="rId35"/>
    <p:sldId id="1254" r:id="rId36"/>
    <p:sldId id="1234" r:id="rId37"/>
    <p:sldId id="1223" r:id="rId38"/>
    <p:sldId id="1233" r:id="rId39"/>
    <p:sldId id="1224" r:id="rId40"/>
    <p:sldId id="1225" r:id="rId41"/>
    <p:sldId id="1226" r:id="rId42"/>
    <p:sldId id="1264" r:id="rId43"/>
    <p:sldId id="1235" r:id="rId44"/>
    <p:sldId id="1228" r:id="rId45"/>
    <p:sldId id="1230" r:id="rId46"/>
    <p:sldId id="1236" r:id="rId47"/>
    <p:sldId id="1237" r:id="rId48"/>
    <p:sldId id="1238" r:id="rId49"/>
    <p:sldId id="1239" r:id="rId50"/>
    <p:sldId id="1240" r:id="rId51"/>
    <p:sldId id="1252" r:id="rId52"/>
    <p:sldId id="1253" r:id="rId53"/>
    <p:sldId id="1241" r:id="rId54"/>
    <p:sldId id="1242" r:id="rId55"/>
    <p:sldId id="1243" r:id="rId56"/>
    <p:sldId id="1244" r:id="rId57"/>
    <p:sldId id="1255" r:id="rId58"/>
    <p:sldId id="1037" r:id="rId59"/>
    <p:sldId id="785" r:id="rId60"/>
    <p:sldId id="1072" r:id="rId61"/>
    <p:sldId id="846" r:id="rId62"/>
    <p:sldId id="847" r:id="rId63"/>
    <p:sldId id="849" r:id="rId64"/>
    <p:sldId id="850" r:id="rId65"/>
    <p:sldId id="1096" r:id="rId66"/>
    <p:sldId id="1156" r:id="rId67"/>
    <p:sldId id="1157" r:id="rId68"/>
    <p:sldId id="1091" r:id="rId69"/>
    <p:sldId id="1092" r:id="rId70"/>
    <p:sldId id="1093" r:id="rId71"/>
    <p:sldId id="1094" r:id="rId72"/>
    <p:sldId id="1095" r:id="rId73"/>
    <p:sldId id="1124" r:id="rId74"/>
    <p:sldId id="1204" r:id="rId75"/>
    <p:sldId id="1266" r:id="rId76"/>
    <p:sldId id="1267" r:id="rId77"/>
    <p:sldId id="1268" r:id="rId78"/>
    <p:sldId id="1269" r:id="rId79"/>
    <p:sldId id="1125" r:id="rId80"/>
    <p:sldId id="872" r:id="rId81"/>
    <p:sldId id="1073" r:id="rId82"/>
    <p:sldId id="853" r:id="rId83"/>
    <p:sldId id="854" r:id="rId84"/>
    <p:sldId id="1053" r:id="rId85"/>
    <p:sldId id="857" r:id="rId86"/>
    <p:sldId id="1150" r:id="rId87"/>
    <p:sldId id="1151" r:id="rId88"/>
    <p:sldId id="1152" r:id="rId89"/>
    <p:sldId id="1154" r:id="rId90"/>
    <p:sldId id="1098" r:id="rId91"/>
    <p:sldId id="1107" r:id="rId92"/>
    <p:sldId id="1256" r:id="rId93"/>
    <p:sldId id="1108" r:id="rId94"/>
    <p:sldId id="1117" r:id="rId95"/>
    <p:sldId id="1206" r:id="rId96"/>
    <p:sldId id="1207" r:id="rId97"/>
    <p:sldId id="1208" r:id="rId98"/>
    <p:sldId id="1209" r:id="rId99"/>
    <p:sldId id="1115" r:id="rId100"/>
    <p:sldId id="873" r:id="rId101"/>
    <p:sldId id="1074" r:id="rId102"/>
    <p:sldId id="860" r:id="rId103"/>
    <p:sldId id="861" r:id="rId104"/>
    <p:sldId id="1075" r:id="rId105"/>
    <p:sldId id="864" r:id="rId106"/>
    <p:sldId id="1099" r:id="rId107"/>
    <p:sldId id="1155" r:id="rId108"/>
    <p:sldId id="1158" r:id="rId109"/>
    <p:sldId id="1100" r:id="rId110"/>
    <p:sldId id="1109" r:id="rId111"/>
    <p:sldId id="1110" r:id="rId112"/>
    <p:sldId id="1126" r:id="rId113"/>
    <p:sldId id="1210" r:id="rId114"/>
    <p:sldId id="1211" r:id="rId115"/>
    <p:sldId id="1212" r:id="rId116"/>
    <p:sldId id="1213" r:id="rId117"/>
    <p:sldId id="1127" r:id="rId118"/>
    <p:sldId id="682" r:id="rId119"/>
    <p:sldId id="1054" r:id="rId120"/>
    <p:sldId id="867" r:id="rId121"/>
    <p:sldId id="868" r:id="rId122"/>
    <p:sldId id="1076" r:id="rId123"/>
    <p:sldId id="871" r:id="rId124"/>
    <p:sldId id="1101" r:id="rId125"/>
    <p:sldId id="1147" r:id="rId126"/>
    <p:sldId id="1148" r:id="rId127"/>
    <p:sldId id="1149" r:id="rId128"/>
    <p:sldId id="1102" r:id="rId129"/>
    <p:sldId id="1111" r:id="rId130"/>
    <p:sldId id="1257" r:id="rId131"/>
    <p:sldId id="1112" r:id="rId132"/>
    <p:sldId id="1119" r:id="rId133"/>
    <p:sldId id="1214" r:id="rId134"/>
    <p:sldId id="1215" r:id="rId135"/>
    <p:sldId id="1216" r:id="rId136"/>
    <p:sldId id="1217" r:id="rId137"/>
    <p:sldId id="1121" r:id="rId138"/>
    <p:sldId id="738" r:id="rId139"/>
    <p:sldId id="1077" r:id="rId140"/>
    <p:sldId id="875" r:id="rId141"/>
    <p:sldId id="876" r:id="rId142"/>
    <p:sldId id="1078" r:id="rId143"/>
    <p:sldId id="1103" r:id="rId144"/>
    <p:sldId id="1159" r:id="rId145"/>
    <p:sldId id="1160" r:id="rId146"/>
    <p:sldId id="1104" r:id="rId147"/>
    <p:sldId id="1113" r:id="rId148"/>
    <p:sldId id="1114" r:id="rId149"/>
    <p:sldId id="1122" r:id="rId150"/>
    <p:sldId id="1218" r:id="rId151"/>
    <p:sldId id="1219" r:id="rId152"/>
    <p:sldId id="1220" r:id="rId153"/>
    <p:sldId id="1221" r:id="rId154"/>
    <p:sldId id="1123" r:id="rId155"/>
    <p:sldId id="1199" r:id="rId156"/>
    <p:sldId id="770" r:id="rId157"/>
    <p:sldId id="1200" r:id="rId158"/>
    <p:sldId id="1201" r:id="rId159"/>
    <p:sldId id="1202" r:id="rId160"/>
    <p:sldId id="1263" r:id="rId161"/>
    <p:sldId id="1258" r:id="rId162"/>
    <p:sldId id="1259" r:id="rId163"/>
    <p:sldId id="1260" r:id="rId164"/>
    <p:sldId id="1261" r:id="rId165"/>
    <p:sldId id="1270" r:id="rId166"/>
    <p:sldId id="1274" r:id="rId167"/>
    <p:sldId id="1275" r:id="rId168"/>
    <p:sldId id="1276" r:id="rId169"/>
    <p:sldId id="1277" r:id="rId170"/>
    <p:sldId id="1278" r:id="rId171"/>
    <p:sldId id="1279" r:id="rId172"/>
    <p:sldId id="1284" r:id="rId173"/>
    <p:sldId id="1280" r:id="rId174"/>
    <p:sldId id="1281" r:id="rId175"/>
    <p:sldId id="1282" r:id="rId176"/>
    <p:sldId id="1283" r:id="rId177"/>
  </p:sldIdLst>
  <p:sldSz cx="9144000" cy="6858000" type="screen4x3"/>
  <p:notesSz cx="6662738" cy="9926638"/>
  <p:defaultTextStyle>
    <a:defPPr>
      <a:defRPr lang="fr-FR"/>
    </a:defPPr>
    <a:lvl1pPr algn="l" rtl="0" fontAlgn="base">
      <a:spcBef>
        <a:spcPct val="0"/>
      </a:spcBef>
      <a:spcAft>
        <a:spcPct val="0"/>
      </a:spcAft>
      <a:defRPr sz="3200" kern="1200">
        <a:solidFill>
          <a:schemeClr val="tx1"/>
        </a:solidFill>
        <a:latin typeface="Arial Narrow" pitchFamily="34" charset="0"/>
        <a:ea typeface="MS PGothic" pitchFamily="34" charset="-128"/>
        <a:cs typeface="+mn-cs"/>
      </a:defRPr>
    </a:lvl1pPr>
    <a:lvl2pPr marL="457200" algn="l" rtl="0" fontAlgn="base">
      <a:spcBef>
        <a:spcPct val="0"/>
      </a:spcBef>
      <a:spcAft>
        <a:spcPct val="0"/>
      </a:spcAft>
      <a:defRPr sz="3200" kern="1200">
        <a:solidFill>
          <a:schemeClr val="tx1"/>
        </a:solidFill>
        <a:latin typeface="Arial Narrow" pitchFamily="34" charset="0"/>
        <a:ea typeface="MS PGothic" pitchFamily="34" charset="-128"/>
        <a:cs typeface="+mn-cs"/>
      </a:defRPr>
    </a:lvl2pPr>
    <a:lvl3pPr marL="914400" algn="l" rtl="0" fontAlgn="base">
      <a:spcBef>
        <a:spcPct val="0"/>
      </a:spcBef>
      <a:spcAft>
        <a:spcPct val="0"/>
      </a:spcAft>
      <a:defRPr sz="3200" kern="1200">
        <a:solidFill>
          <a:schemeClr val="tx1"/>
        </a:solidFill>
        <a:latin typeface="Arial Narrow" pitchFamily="34" charset="0"/>
        <a:ea typeface="MS PGothic" pitchFamily="34" charset="-128"/>
        <a:cs typeface="+mn-cs"/>
      </a:defRPr>
    </a:lvl3pPr>
    <a:lvl4pPr marL="1371600" algn="l" rtl="0" fontAlgn="base">
      <a:spcBef>
        <a:spcPct val="0"/>
      </a:spcBef>
      <a:spcAft>
        <a:spcPct val="0"/>
      </a:spcAft>
      <a:defRPr sz="3200" kern="1200">
        <a:solidFill>
          <a:schemeClr val="tx1"/>
        </a:solidFill>
        <a:latin typeface="Arial Narrow" pitchFamily="34" charset="0"/>
        <a:ea typeface="MS PGothic" pitchFamily="34" charset="-128"/>
        <a:cs typeface="+mn-cs"/>
      </a:defRPr>
    </a:lvl4pPr>
    <a:lvl5pPr marL="1828800" algn="l" rtl="0" fontAlgn="base">
      <a:spcBef>
        <a:spcPct val="0"/>
      </a:spcBef>
      <a:spcAft>
        <a:spcPct val="0"/>
      </a:spcAft>
      <a:defRPr sz="3200" kern="1200">
        <a:solidFill>
          <a:schemeClr val="tx1"/>
        </a:solidFill>
        <a:latin typeface="Arial Narrow" pitchFamily="34" charset="0"/>
        <a:ea typeface="MS PGothic" pitchFamily="34" charset="-128"/>
        <a:cs typeface="+mn-cs"/>
      </a:defRPr>
    </a:lvl5pPr>
    <a:lvl6pPr marL="2286000" algn="l" defTabSz="914400" rtl="0" eaLnBrk="1" latinLnBrk="0" hangingPunct="1">
      <a:defRPr sz="3200" kern="1200">
        <a:solidFill>
          <a:schemeClr val="tx1"/>
        </a:solidFill>
        <a:latin typeface="Arial Narrow" pitchFamily="34" charset="0"/>
        <a:ea typeface="MS PGothic" pitchFamily="34" charset="-128"/>
        <a:cs typeface="+mn-cs"/>
      </a:defRPr>
    </a:lvl6pPr>
    <a:lvl7pPr marL="2743200" algn="l" defTabSz="914400" rtl="0" eaLnBrk="1" latinLnBrk="0" hangingPunct="1">
      <a:defRPr sz="3200" kern="1200">
        <a:solidFill>
          <a:schemeClr val="tx1"/>
        </a:solidFill>
        <a:latin typeface="Arial Narrow" pitchFamily="34" charset="0"/>
        <a:ea typeface="MS PGothic" pitchFamily="34" charset="-128"/>
        <a:cs typeface="+mn-cs"/>
      </a:defRPr>
    </a:lvl7pPr>
    <a:lvl8pPr marL="3200400" algn="l" defTabSz="914400" rtl="0" eaLnBrk="1" latinLnBrk="0" hangingPunct="1">
      <a:defRPr sz="3200" kern="1200">
        <a:solidFill>
          <a:schemeClr val="tx1"/>
        </a:solidFill>
        <a:latin typeface="Arial Narrow" pitchFamily="34" charset="0"/>
        <a:ea typeface="MS PGothic" pitchFamily="34" charset="-128"/>
        <a:cs typeface="+mn-cs"/>
      </a:defRPr>
    </a:lvl8pPr>
    <a:lvl9pPr marL="3657600" algn="l" defTabSz="914400" rtl="0" eaLnBrk="1" latinLnBrk="0" hangingPunct="1">
      <a:defRPr sz="3200" kern="1200">
        <a:solidFill>
          <a:schemeClr val="tx1"/>
        </a:solidFill>
        <a:latin typeface="Arial Narrow"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99FF"/>
    <a:srgbClr val="6E267B"/>
    <a:srgbClr val="009AA6"/>
    <a:srgbClr val="747678"/>
    <a:srgbClr val="CB0044"/>
    <a:srgbClr val="A1006B"/>
    <a:srgbClr val="CCCA00"/>
    <a:srgbClr val="7AB800"/>
    <a:srgbClr val="6600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7896" autoAdjust="0"/>
    <p:restoredTop sz="86166" autoAdjust="0"/>
  </p:normalViewPr>
  <p:slideViewPr>
    <p:cSldViewPr>
      <p:cViewPr>
        <p:scale>
          <a:sx n="90" d="100"/>
          <a:sy n="90" d="100"/>
        </p:scale>
        <p:origin x="-510" y="-270"/>
      </p:cViewPr>
      <p:guideLst>
        <p:guide orient="horz" pos="269"/>
        <p:guide orient="horz" pos="4136"/>
        <p:guide pos="2880"/>
        <p:guide pos="5284"/>
        <p:guide pos="431"/>
      </p:guideLst>
    </p:cSldViewPr>
  </p:slideViewPr>
  <p:outlineViewPr>
    <p:cViewPr>
      <p:scale>
        <a:sx n="33" d="100"/>
        <a:sy n="33" d="100"/>
      </p:scale>
      <p:origin x="48" y="27654"/>
    </p:cViewPr>
  </p:outlineViewPr>
  <p:notesTextViewPr>
    <p:cViewPr>
      <p:scale>
        <a:sx n="100" d="100"/>
        <a:sy n="100" d="100"/>
      </p:scale>
      <p:origin x="0" y="0"/>
    </p:cViewPr>
  </p:notesTextViewPr>
  <p:sorterViewPr>
    <p:cViewPr>
      <p:scale>
        <a:sx n="66" d="100"/>
        <a:sy n="66" d="100"/>
      </p:scale>
      <p:origin x="0" y="15480"/>
    </p:cViewPr>
  </p:sorterViewPr>
  <p:notesViewPr>
    <p:cSldViewPr>
      <p:cViewPr varScale="1">
        <p:scale>
          <a:sx n="79" d="100"/>
          <a:sy n="79" d="100"/>
        </p:scale>
        <p:origin x="-3984" y="-84"/>
      </p:cViewPr>
      <p:guideLst>
        <p:guide orient="horz" pos="3127"/>
        <p:guide pos="2099"/>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handoutMaster" Target="handoutMasters/handout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charts/_rels/chart1.xml.rels><?xml version="1.0" encoding="UTF-8" standalone="yes"?>
<Relationships xmlns="http://schemas.openxmlformats.org/package/2006/relationships"><Relationship Id="rId1" Type="http://schemas.openxmlformats.org/officeDocument/2006/relationships/oleObject" Target="file:///\\S17nyvce179\AGENCE_GARES_EST\f_Direction%20de%20l'Exploitation\Relation%20AO%20-%20bilat%20-%20IRC\2014\PPI\PPI%20PPA%20tarifs%202016%20version%20juin%202014%20-%20pour%20IRC%202014.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S17nyvce179\AGENCE_GARES_EST\f_Direction%20de%20l'Exploitation\Relation%20AO%20-%20bilat%20-%20IRC\2014\PPI\PPI%20PPA%20tarifs%202016%20version%20juin%202014%20-%20pour%20IRC%202014.xlsx" TargetMode="External"/></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D:\Documents%20de%207708597K\Desktop\IRC\flux%20voyageurs.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ommun.ad.sncf.fr\mn\Agence_Gares_EE\AGENCE_GARES_EST\f_Direction%20de%20l'Exploitation\Exploitation%20-%20SERVICES\QUALITE\ISC\2014\ARAIGNEES\graphique%20r&#233;sultats%20Champagne%20TGV.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S17nyvce179\AGENCE_GARES_EST\f_Direction%20de%20l'Exploitation\Relation%20AO%20-%20bilat%20-%20IRC\2014\PPI\PPI%20PPA%20tarifs%202016%20version%20juin%202014%20-%20pour%20IRC%202014.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D:\Documents%20de%207708597K\Desktop\IRC\flux%20voyageurs.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Documents%20and%20Settings\9107224G\Bureau\TDB%207.xls"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S17nyvce179\AGENCE_GARES_EST\f_Direction%20de%20l'Exploitation\Relation%20AO%20-%20bilat%20-%20IRC\2014\PPI\PPI%20PPA%20tarifs%202016%20version%20juin%202014%20-%20pour%20IRC%202014.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Classeur1"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commun.ad.sncf.fr\mn\Agence_Gares_EE\AGENCE_GARES_EST\f_Direction%20de%20l'Exploitation\Exploitation%20-%20SERVICES\QUALITE\ISC\2014\ARAIGNEES\graphique%20r&#233;sultats%20Champagne%20TGV.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S17nyvce179\AGENCE_GARES_EST\f_Direction%20de%20l'Exploitation\Relation%20AO%20-%20bilat%20-%20IRC\2014\PPI\PPI%20PPA%20tarifs%202016%20version%20juin%202014%20-%20pour%20IRC%202014.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S17nyvce179\AGENCE_GARES_EST\f_Direction%20de%20l'Exploitation\Relation%20AO%20-%20bilat%20-%20IRC\2014\PPI\PPI%20PPA%20tarifs%202016%20version%20juin%202014%20-%20pour%20IRC%202014.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S17nyvce179\AGENCE_GARES_EST\f_Direction%20de%20l'Exploitation\Relation%20AO%20-%20bilat%20-%20IRC\2014\PPI\PPI%20PPA%20tarifs%202016%20version%20juin%202014%20-%20pour%20IRC%202014.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S17nyvce179\AGENCE_GARES_EST\f_Direction%20de%20l'Exploitation\Relation%20AO%20-%20bilat%20-%20IRC\2014\PPI\PPI%20tarifs%202016%20V5.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S17nyvce179\AGENCE_GARES_EST\f_Direction%20de%20l'Exploitation\Relation%20AO%20-%20bilat%20-%20IRC\2014\PPI\PPI%20tarifs%202016%20V5.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S17nyvce179\AGENCE_GARES_EST\f_Direction%20de%20l'Exploitation\Relation%20AO%20-%20bilat%20-%20IRC\2014\PPI\PPI%20tarifs%202016%20V5.xlsx"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file:///\\S17nyvce179\AGENCE_GARES_EST\f_Direction%20de%20l'Exploitation\Relation%20AO%20-%20bilat%20-%20IRC\2014\PPI\PPI%20tarifs%202016%20V5.xlsx" TargetMode="External"/></Relationships>
</file>

<file path=ppt/charts/_rels/chart25.xml.rels><?xml version="1.0" encoding="UTF-8" standalone="yes"?>
<Relationships xmlns="http://schemas.openxmlformats.org/package/2006/relationships"><Relationship Id="rId1" Type="http://schemas.openxmlformats.org/officeDocument/2006/relationships/oleObject" Target="file:///\\S17nyvce179\AGENCE_GARES_EST\f_Direction%20de%20l'Exploitation\Relation%20AO%20-%20bilat%20-%20IRC\2014\PPI\PPI%20tarifs%202016%20V5.xlsx" TargetMode="External"/></Relationships>
</file>

<file path=ppt/charts/_rels/chart26.xml.rels><?xml version="1.0" encoding="UTF-8" standalone="yes"?>
<Relationships xmlns="http://schemas.openxmlformats.org/package/2006/relationships"><Relationship Id="rId1" Type="http://schemas.openxmlformats.org/officeDocument/2006/relationships/oleObject" Target="file:///D:\Documents%20de%206005760A\Desktop\PPI%20tarifs%202016%20V3.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S17nyvce179\AGENCE_GARES_EST\f_Direction%20de%20l'Exploitation\Relation%20AO%20-%20bilat%20-%20IRC\2014\PPI\PPI%20PPA%20tarifs%202016%20version%20juin%202014%20-%20pour%20IRC%202014.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S17nyvce179\AGENCE_GARES_EST\f_Direction%20de%20l'Exploitation\Relation%20AO%20-%20bilat%20-%20IRC\2014\PPI\PPI%20PPA%20tarifs%202016%20version%20juin%202014%20-%20pour%20IRC%202014.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D:\Documents%20de%207708597K\Desktop\IRC\flux%20voyageur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ommun.ad.sncf.fr\mn\Agence_Gares_EE\AGENCE_GARES_EST\f_Direction%20de%20l'Exploitation\Exploitation%20-%20SERVICES\QUALITE\ISC\2014\ARAIGNEES\graphique%20r&#233;sultats%20Champagne%20TGV.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S17nyvce179\AGENCE_GARES_EST\f_Direction%20de%20l'Exploitation\Relation%20AO%20-%20bilat%20-%20IRC\2014\PPI\PPI%20PPA%20tarifs%202016%20version%20juin%202014%20-%20pour%20IRC%202014.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D:\Documents%20de%207708597K\Desktop\IRC\flux%20voyageurs.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Documents%20and%20Settings\9107224G\Bureau\TDB%207.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fr-FR"/>
  <c:chart>
    <c:autoTitleDeleted val="1"/>
    <c:plotArea>
      <c:layout>
        <c:manualLayout>
          <c:layoutTarget val="inner"/>
          <c:xMode val="edge"/>
          <c:yMode val="edge"/>
          <c:x val="0.30284418776007738"/>
          <c:y val="0.19418705520557616"/>
          <c:w val="0.33302571652751423"/>
          <c:h val="0.6010909096187923"/>
        </c:manualLayout>
      </c:layout>
      <c:pieChart>
        <c:varyColors val="1"/>
        <c:ser>
          <c:idx val="0"/>
          <c:order val="0"/>
          <c:explosion val="1"/>
          <c:dLbls>
            <c:dLbl>
              <c:idx val="0"/>
              <c:layout>
                <c:manualLayout>
                  <c:x val="-2.3925977101774139E-2"/>
                  <c:y val="-0.10983836478861315"/>
                </c:manualLayout>
              </c:layout>
              <c:showCatName val="1"/>
              <c:showPercent val="1"/>
            </c:dLbl>
            <c:dLbl>
              <c:idx val="1"/>
              <c:layout>
                <c:manualLayout>
                  <c:x val="3.3500435286206052E-3"/>
                  <c:y val="-1.3026668638173457E-2"/>
                </c:manualLayout>
              </c:layout>
              <c:showCatName val="1"/>
              <c:showPercent val="1"/>
            </c:dLbl>
            <c:dLbl>
              <c:idx val="2"/>
              <c:layout>
                <c:manualLayout>
                  <c:x val="5.8281358846685191E-4"/>
                  <c:y val="2.3269448081109412E-2"/>
                </c:manualLayout>
              </c:layout>
              <c:showCatName val="1"/>
              <c:showPercent val="1"/>
            </c:dLbl>
            <c:dLbl>
              <c:idx val="5"/>
              <c:layout>
                <c:manualLayout>
                  <c:x val="7.5198521417150083E-2"/>
                  <c:y val="5.6567450520330752E-3"/>
                </c:manualLayout>
              </c:layout>
              <c:showCatName val="1"/>
              <c:showPercent val="1"/>
            </c:dLbl>
            <c:txPr>
              <a:bodyPr/>
              <a:lstStyle/>
              <a:p>
                <a:pPr>
                  <a:defRPr sz="1050" b="1"/>
                </a:pPr>
                <a:endParaRPr lang="fr-FR"/>
              </a:p>
            </c:txPr>
            <c:showCatName val="1"/>
            <c:showPercent val="1"/>
          </c:dLbls>
          <c:cat>
            <c:strRef>
              <c:f>'Recap Lorraine'!$I$155:$I$160</c:f>
              <c:strCache>
                <c:ptCount val="6"/>
                <c:pt idx="0">
                  <c:v>Service de gare</c:v>
                </c:pt>
                <c:pt idx="1">
                  <c:v>Gestion de site</c:v>
                </c:pt>
                <c:pt idx="2">
                  <c:v>Frais de fonctionnement</c:v>
                </c:pt>
                <c:pt idx="3">
                  <c:v>Impôts et taxes</c:v>
                </c:pt>
                <c:pt idx="4">
                  <c:v>Investissements passés (2013 et avant)</c:v>
                </c:pt>
                <c:pt idx="5">
                  <c:v>Investissements prévisionnels (2014 à 2016)</c:v>
                </c:pt>
              </c:strCache>
            </c:strRef>
          </c:cat>
          <c:val>
            <c:numRef>
              <c:f>'Recap Lorraine'!$J$155:$J$160</c:f>
              <c:numCache>
                <c:formatCode>#,##0.0,</c:formatCode>
                <c:ptCount val="6"/>
                <c:pt idx="0">
                  <c:v>8364558.785722997</c:v>
                </c:pt>
                <c:pt idx="1">
                  <c:v>6188491.1978999935</c:v>
                </c:pt>
                <c:pt idx="2">
                  <c:v>1663545.3526000003</c:v>
                </c:pt>
                <c:pt idx="3">
                  <c:v>150639.59287299993</c:v>
                </c:pt>
                <c:pt idx="4">
                  <c:v>3239459.5679040002</c:v>
                </c:pt>
                <c:pt idx="5">
                  <c:v>796556.20779400016</c:v>
                </c:pt>
              </c:numCache>
            </c:numRef>
          </c:val>
        </c:ser>
        <c:dLbls>
          <c:showCatName val="1"/>
          <c:showPercent val="1"/>
        </c:dLbls>
        <c:firstSliceAng val="0"/>
      </c:pieChart>
    </c:plotArea>
    <c:plotVisOnly val="1"/>
    <c:dispBlanksAs val="zero"/>
  </c:chart>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fr-FR"/>
  <c:chart>
    <c:autoTitleDeleted val="1"/>
    <c:plotArea>
      <c:layout/>
      <c:lineChart>
        <c:grouping val="standard"/>
        <c:ser>
          <c:idx val="0"/>
          <c:order val="0"/>
          <c:dLbls>
            <c:showVal val="1"/>
          </c:dLbls>
          <c:cat>
            <c:strRef>
              <c:f>METZ!$F$188:$M$188</c:f>
              <c:strCache>
                <c:ptCount val="8"/>
                <c:pt idx="0">
                  <c:v>2014</c:v>
                </c:pt>
                <c:pt idx="1">
                  <c:v>2015</c:v>
                </c:pt>
                <c:pt idx="2">
                  <c:v>2016</c:v>
                </c:pt>
                <c:pt idx="3">
                  <c:v>2017</c:v>
                </c:pt>
                <c:pt idx="4">
                  <c:v>2018</c:v>
                </c:pt>
                <c:pt idx="5">
                  <c:v>2019</c:v>
                </c:pt>
                <c:pt idx="6">
                  <c:v>2020</c:v>
                </c:pt>
                <c:pt idx="7">
                  <c:v>2021</c:v>
                </c:pt>
              </c:strCache>
            </c:strRef>
          </c:cat>
          <c:val>
            <c:numRef>
              <c:f>METZ!$F$189:$M$189</c:f>
              <c:numCache>
                <c:formatCode>#,##0,</c:formatCode>
                <c:ptCount val="8"/>
                <c:pt idx="0">
                  <c:v>39899.267888605369</c:v>
                </c:pt>
                <c:pt idx="1">
                  <c:v>229874.47492992011</c:v>
                </c:pt>
                <c:pt idx="2">
                  <c:v>401726.62723533646</c:v>
                </c:pt>
                <c:pt idx="3">
                  <c:v>414958.50120742241</c:v>
                </c:pt>
                <c:pt idx="4">
                  <c:v>397869.82284617372</c:v>
                </c:pt>
                <c:pt idx="5">
                  <c:v>380781.14448492491</c:v>
                </c:pt>
                <c:pt idx="6">
                  <c:v>363692.46612367622</c:v>
                </c:pt>
                <c:pt idx="7">
                  <c:v>346603.78776242741</c:v>
                </c:pt>
              </c:numCache>
            </c:numRef>
          </c:val>
        </c:ser>
        <c:ser>
          <c:idx val="1"/>
          <c:order val="1"/>
          <c:dLbls>
            <c:dLbl>
              <c:idx val="0"/>
              <c:layout>
                <c:manualLayout>
                  <c:x val="1.5646828172323581E-3"/>
                  <c:y val="3.8095238095238099E-2"/>
                </c:manualLayout>
              </c:layout>
              <c:showVal val="1"/>
            </c:dLbl>
            <c:dLbl>
              <c:idx val="1"/>
              <c:layout>
                <c:manualLayout>
                  <c:x val="-1.5646828172323321E-3"/>
                  <c:y val="2.0317460317460317E-2"/>
                </c:manualLayout>
              </c:layout>
              <c:showVal val="1"/>
            </c:dLbl>
            <c:dLbl>
              <c:idx val="2"/>
              <c:layout>
                <c:manualLayout>
                  <c:x val="-1.7211510989555926E-2"/>
                  <c:y val="2.7936507936507936E-2"/>
                </c:manualLayout>
              </c:layout>
              <c:showVal val="1"/>
            </c:dLbl>
            <c:dLbl>
              <c:idx val="3"/>
              <c:layout>
                <c:manualLayout>
                  <c:x val="-3.129365634464714E-2"/>
                  <c:y val="3.3015873015873339E-2"/>
                </c:manualLayout>
              </c:layout>
              <c:showVal val="1"/>
            </c:dLbl>
            <c:dLbl>
              <c:idx val="4"/>
              <c:layout>
                <c:manualLayout>
                  <c:x val="-1.5646828172323577E-2"/>
                  <c:y val="2.285714285714309E-2"/>
                </c:manualLayout>
              </c:layout>
              <c:showVal val="1"/>
            </c:dLbl>
            <c:dLbl>
              <c:idx val="5"/>
              <c:layout>
                <c:manualLayout>
                  <c:x val="-1.8776193806788289E-2"/>
                  <c:y val="1.7777777777777781E-2"/>
                </c:manualLayout>
              </c:layout>
              <c:showVal val="1"/>
            </c:dLbl>
            <c:dLbl>
              <c:idx val="6"/>
              <c:layout>
                <c:manualLayout>
                  <c:x val="-2.3470242258485482E-2"/>
                  <c:y val="2.5396825396825397E-2"/>
                </c:manualLayout>
              </c:layout>
              <c:showVal val="1"/>
            </c:dLbl>
            <c:dLbl>
              <c:idx val="7"/>
              <c:layout>
                <c:manualLayout>
                  <c:x val="-2.6599607892950201E-2"/>
                  <c:y val="2.7936507936507936E-2"/>
                </c:manualLayout>
              </c:layout>
              <c:showVal val="1"/>
            </c:dLbl>
            <c:showVal val="1"/>
          </c:dLbls>
          <c:cat>
            <c:strRef>
              <c:f>METZ!$F$188:$M$188</c:f>
              <c:strCache>
                <c:ptCount val="8"/>
                <c:pt idx="0">
                  <c:v>2014</c:v>
                </c:pt>
                <c:pt idx="1">
                  <c:v>2015</c:v>
                </c:pt>
                <c:pt idx="2">
                  <c:v>2016</c:v>
                </c:pt>
                <c:pt idx="3">
                  <c:v>2017</c:v>
                </c:pt>
                <c:pt idx="4">
                  <c:v>2018</c:v>
                </c:pt>
                <c:pt idx="5">
                  <c:v>2019</c:v>
                </c:pt>
                <c:pt idx="6">
                  <c:v>2020</c:v>
                </c:pt>
                <c:pt idx="7">
                  <c:v>2021</c:v>
                </c:pt>
              </c:strCache>
            </c:strRef>
          </c:cat>
          <c:val>
            <c:numRef>
              <c:f>METZ!$F$190:$M$190</c:f>
              <c:numCache>
                <c:formatCode>#,##0,</c:formatCode>
                <c:ptCount val="8"/>
                <c:pt idx="0">
                  <c:v>763977.00287666591</c:v>
                </c:pt>
                <c:pt idx="1">
                  <c:v>713771.33233892289</c:v>
                </c:pt>
                <c:pt idx="2">
                  <c:v>670571.04157385672</c:v>
                </c:pt>
                <c:pt idx="3">
                  <c:v>542789.43554093852</c:v>
                </c:pt>
                <c:pt idx="4">
                  <c:v>504662.04596862977</c:v>
                </c:pt>
                <c:pt idx="5">
                  <c:v>476925.56927582895</c:v>
                </c:pt>
                <c:pt idx="6">
                  <c:v>421915.58860420348</c:v>
                </c:pt>
                <c:pt idx="7">
                  <c:v>358003.81542888371</c:v>
                </c:pt>
              </c:numCache>
            </c:numRef>
          </c:val>
        </c:ser>
        <c:ser>
          <c:idx val="2"/>
          <c:order val="2"/>
          <c:dLbls>
            <c:showVal val="1"/>
          </c:dLbls>
          <c:cat>
            <c:strRef>
              <c:f>METZ!$F$188:$M$188</c:f>
              <c:strCache>
                <c:ptCount val="8"/>
                <c:pt idx="0">
                  <c:v>2014</c:v>
                </c:pt>
                <c:pt idx="1">
                  <c:v>2015</c:v>
                </c:pt>
                <c:pt idx="2">
                  <c:v>2016</c:v>
                </c:pt>
                <c:pt idx="3">
                  <c:v>2017</c:v>
                </c:pt>
                <c:pt idx="4">
                  <c:v>2018</c:v>
                </c:pt>
                <c:pt idx="5">
                  <c:v>2019</c:v>
                </c:pt>
                <c:pt idx="6">
                  <c:v>2020</c:v>
                </c:pt>
                <c:pt idx="7">
                  <c:v>2021</c:v>
                </c:pt>
              </c:strCache>
            </c:strRef>
          </c:cat>
          <c:val>
            <c:numRef>
              <c:f>METZ!$F$191:$M$191</c:f>
              <c:numCache>
                <c:formatCode>#,##0,</c:formatCode>
                <c:ptCount val="8"/>
                <c:pt idx="0">
                  <c:v>803876.27076527139</c:v>
                </c:pt>
                <c:pt idx="1">
                  <c:v>943645.80726884305</c:v>
                </c:pt>
                <c:pt idx="2">
                  <c:v>1072297.6688091948</c:v>
                </c:pt>
                <c:pt idx="3">
                  <c:v>957747.93674836098</c:v>
                </c:pt>
                <c:pt idx="4">
                  <c:v>902531.86881480715</c:v>
                </c:pt>
                <c:pt idx="5">
                  <c:v>857706.71376075328</c:v>
                </c:pt>
                <c:pt idx="6">
                  <c:v>785608.0547278797</c:v>
                </c:pt>
                <c:pt idx="7">
                  <c:v>704607.60319131112</c:v>
                </c:pt>
              </c:numCache>
            </c:numRef>
          </c:val>
        </c:ser>
        <c:dLbls>
          <c:showVal val="1"/>
        </c:dLbls>
        <c:marker val="1"/>
        <c:axId val="58985088"/>
        <c:axId val="58995072"/>
      </c:lineChart>
      <c:catAx>
        <c:axId val="58985088"/>
        <c:scaling>
          <c:orientation val="minMax"/>
        </c:scaling>
        <c:axPos val="b"/>
        <c:majorTickMark val="none"/>
        <c:tickLblPos val="nextTo"/>
        <c:crossAx val="58995072"/>
        <c:crosses val="autoZero"/>
        <c:auto val="1"/>
        <c:lblAlgn val="ctr"/>
        <c:lblOffset val="100"/>
      </c:catAx>
      <c:valAx>
        <c:axId val="58995072"/>
        <c:scaling>
          <c:orientation val="minMax"/>
        </c:scaling>
        <c:axPos val="l"/>
        <c:majorGridlines/>
        <c:numFmt formatCode="#,##0," sourceLinked="1"/>
        <c:majorTickMark val="none"/>
        <c:tickLblPos val="nextTo"/>
        <c:crossAx val="58985088"/>
        <c:crosses val="autoZero"/>
        <c:crossBetween val="between"/>
      </c:valAx>
    </c:plotArea>
    <c:plotVisOnly val="1"/>
    <c:dispBlanksAs val="gap"/>
  </c:chart>
  <c:txPr>
    <a:bodyPr/>
    <a:lstStyle/>
    <a:p>
      <a:pPr>
        <a:defRPr sz="1200"/>
      </a:pPr>
      <a:endParaRPr lang="fr-FR"/>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fr-FR"/>
  <c:chart>
    <c:autoTitleDeleted val="1"/>
    <c:plotArea>
      <c:layout/>
      <c:barChart>
        <c:barDir val="col"/>
        <c:grouping val="clustered"/>
        <c:ser>
          <c:idx val="4"/>
          <c:order val="0"/>
          <c:tx>
            <c:strRef>
              <c:f>Feuil1!$A$19</c:f>
              <c:strCache>
                <c:ptCount val="1"/>
                <c:pt idx="0">
                  <c:v>MEUSE TGV</c:v>
                </c:pt>
              </c:strCache>
            </c:strRef>
          </c:tx>
          <c:cat>
            <c:numRef>
              <c:f>Feuil1!$H$17:$L$17</c:f>
              <c:numCache>
                <c:formatCode>#,##0</c:formatCode>
                <c:ptCount val="5"/>
                <c:pt idx="0">
                  <c:v>2007</c:v>
                </c:pt>
                <c:pt idx="1">
                  <c:v>2008</c:v>
                </c:pt>
                <c:pt idx="2">
                  <c:v>2009</c:v>
                </c:pt>
                <c:pt idx="3">
                  <c:v>2010</c:v>
                </c:pt>
                <c:pt idx="4">
                  <c:v>2011</c:v>
                </c:pt>
              </c:numCache>
            </c:numRef>
          </c:cat>
          <c:val>
            <c:numRef>
              <c:f>Feuil1!$H$19:$L$19</c:f>
              <c:numCache>
                <c:formatCode>#,##0</c:formatCode>
                <c:ptCount val="5"/>
                <c:pt idx="0">
                  <c:v>47</c:v>
                </c:pt>
                <c:pt idx="1">
                  <c:v>74</c:v>
                </c:pt>
                <c:pt idx="2">
                  <c:v>78</c:v>
                </c:pt>
                <c:pt idx="3">
                  <c:v>90</c:v>
                </c:pt>
                <c:pt idx="4">
                  <c:v>99</c:v>
                </c:pt>
              </c:numCache>
            </c:numRef>
          </c:val>
        </c:ser>
        <c:axId val="59006336"/>
        <c:axId val="59016320"/>
      </c:barChart>
      <c:catAx>
        <c:axId val="59006336"/>
        <c:scaling>
          <c:orientation val="minMax"/>
        </c:scaling>
        <c:axPos val="b"/>
        <c:numFmt formatCode="#,##0" sourceLinked="1"/>
        <c:tickLblPos val="nextTo"/>
        <c:txPr>
          <a:bodyPr rot="-1140000" vert="horz"/>
          <a:lstStyle/>
          <a:p>
            <a:pPr>
              <a:defRPr sz="800"/>
            </a:pPr>
            <a:endParaRPr lang="fr-FR"/>
          </a:p>
        </c:txPr>
        <c:crossAx val="59016320"/>
        <c:crosses val="autoZero"/>
        <c:auto val="1"/>
        <c:lblAlgn val="ctr"/>
        <c:lblOffset val="100"/>
      </c:catAx>
      <c:valAx>
        <c:axId val="59016320"/>
        <c:scaling>
          <c:orientation val="minMax"/>
        </c:scaling>
        <c:axPos val="l"/>
        <c:majorGridlines/>
        <c:numFmt formatCode="#,##0" sourceLinked="1"/>
        <c:tickLblPos val="nextTo"/>
        <c:crossAx val="59006336"/>
        <c:crosses val="autoZero"/>
        <c:crossBetween val="between"/>
      </c:valAx>
    </c:plotArea>
    <c:plotVisOnly val="1"/>
    <c:dispBlanksAs val="gap"/>
  </c:chart>
  <c:externalData r:id="rId1"/>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fr-FR"/>
  <c:chart>
    <c:autoTitleDeleted val="1"/>
    <c:plotArea>
      <c:layout/>
      <c:radarChart>
        <c:radarStyle val="marker"/>
        <c:ser>
          <c:idx val="0"/>
          <c:order val="0"/>
          <c:spPr>
            <a:ln>
              <a:solidFill>
                <a:srgbClr val="FF6600"/>
              </a:solidFill>
            </a:ln>
          </c:spPr>
          <c:marker>
            <c:spPr>
              <a:solidFill>
                <a:srgbClr val="FF6600"/>
              </a:solidFill>
            </c:spPr>
          </c:marker>
          <c:cat>
            <c:strRef>
              <c:f>Feuil1!$D$94:$L$94</c:f>
              <c:strCache>
                <c:ptCount val="9"/>
                <c:pt idx="0">
                  <c:v>P1</c:v>
                </c:pt>
                <c:pt idx="1">
                  <c:v>P2</c:v>
                </c:pt>
                <c:pt idx="2">
                  <c:v>P3</c:v>
                </c:pt>
                <c:pt idx="3">
                  <c:v>P4</c:v>
                </c:pt>
                <c:pt idx="4">
                  <c:v>P5</c:v>
                </c:pt>
                <c:pt idx="5">
                  <c:v>P6</c:v>
                </c:pt>
                <c:pt idx="6">
                  <c:v>P7</c:v>
                </c:pt>
                <c:pt idx="7">
                  <c:v>P8</c:v>
                </c:pt>
                <c:pt idx="8">
                  <c:v>P9</c:v>
                </c:pt>
              </c:strCache>
            </c:strRef>
          </c:cat>
          <c:val>
            <c:numRef>
              <c:f>Feuil1!$D$95:$L$95</c:f>
              <c:numCache>
                <c:formatCode>0.0</c:formatCode>
                <c:ptCount val="9"/>
                <c:pt idx="0" formatCode="General">
                  <c:v>7.3</c:v>
                </c:pt>
                <c:pt idx="1">
                  <c:v>8.2000000000000011</c:v>
                </c:pt>
                <c:pt idx="2" formatCode="General">
                  <c:v>7.6</c:v>
                </c:pt>
                <c:pt idx="3" formatCode="General">
                  <c:v>6.8</c:v>
                </c:pt>
                <c:pt idx="4" formatCode="General">
                  <c:v>7.2</c:v>
                </c:pt>
                <c:pt idx="5" formatCode="General">
                  <c:v>7.5</c:v>
                </c:pt>
                <c:pt idx="6" formatCode="General">
                  <c:v>6.5</c:v>
                </c:pt>
                <c:pt idx="7" formatCode="General">
                  <c:v>7.1</c:v>
                </c:pt>
                <c:pt idx="8" formatCode="General">
                  <c:v>6.3</c:v>
                </c:pt>
              </c:numCache>
            </c:numRef>
          </c:val>
        </c:ser>
        <c:ser>
          <c:idx val="1"/>
          <c:order val="1"/>
          <c:spPr>
            <a:ln>
              <a:solidFill>
                <a:srgbClr val="00B0F0"/>
              </a:solidFill>
            </a:ln>
          </c:spPr>
          <c:marker>
            <c:spPr>
              <a:solidFill>
                <a:srgbClr val="00B0F0"/>
              </a:solidFill>
            </c:spPr>
          </c:marker>
          <c:cat>
            <c:strRef>
              <c:f>Feuil1!$D$94:$L$94</c:f>
              <c:strCache>
                <c:ptCount val="9"/>
                <c:pt idx="0">
                  <c:v>P1</c:v>
                </c:pt>
                <c:pt idx="1">
                  <c:v>P2</c:v>
                </c:pt>
                <c:pt idx="2">
                  <c:v>P3</c:v>
                </c:pt>
                <c:pt idx="3">
                  <c:v>P4</c:v>
                </c:pt>
                <c:pt idx="4">
                  <c:v>P5</c:v>
                </c:pt>
                <c:pt idx="5">
                  <c:v>P6</c:v>
                </c:pt>
                <c:pt idx="6">
                  <c:v>P7</c:v>
                </c:pt>
                <c:pt idx="7">
                  <c:v>P8</c:v>
                </c:pt>
                <c:pt idx="8">
                  <c:v>P9</c:v>
                </c:pt>
              </c:strCache>
            </c:strRef>
          </c:cat>
          <c:val>
            <c:numRef>
              <c:f>Feuil1!$D$96:$L$96</c:f>
              <c:numCache>
                <c:formatCode>General</c:formatCode>
                <c:ptCount val="9"/>
                <c:pt idx="0">
                  <c:v>8.2000000000000011</c:v>
                </c:pt>
                <c:pt idx="1">
                  <c:v>8.4</c:v>
                </c:pt>
                <c:pt idx="2">
                  <c:v>7.1</c:v>
                </c:pt>
                <c:pt idx="3">
                  <c:v>7.5</c:v>
                </c:pt>
                <c:pt idx="4">
                  <c:v>7.8</c:v>
                </c:pt>
                <c:pt idx="5">
                  <c:v>8.6</c:v>
                </c:pt>
                <c:pt idx="6">
                  <c:v>6.9</c:v>
                </c:pt>
                <c:pt idx="7">
                  <c:v>7.9</c:v>
                </c:pt>
                <c:pt idx="8">
                  <c:v>8.5</c:v>
                </c:pt>
              </c:numCache>
            </c:numRef>
          </c:val>
        </c:ser>
        <c:axId val="59106816"/>
        <c:axId val="59108736"/>
      </c:radarChart>
      <c:catAx>
        <c:axId val="59106816"/>
        <c:scaling>
          <c:orientation val="minMax"/>
        </c:scaling>
        <c:axPos val="b"/>
        <c:majorGridlines/>
        <c:tickLblPos val="nextTo"/>
        <c:crossAx val="59108736"/>
        <c:crosses val="autoZero"/>
        <c:auto val="1"/>
        <c:lblAlgn val="ctr"/>
        <c:lblOffset val="100"/>
      </c:catAx>
      <c:valAx>
        <c:axId val="59108736"/>
        <c:scaling>
          <c:orientation val="minMax"/>
          <c:max val="9"/>
          <c:min val="5"/>
        </c:scaling>
        <c:axPos val="l"/>
        <c:majorGridlines/>
        <c:numFmt formatCode="General" sourceLinked="1"/>
        <c:majorTickMark val="cross"/>
        <c:tickLblPos val="nextTo"/>
        <c:crossAx val="59106816"/>
        <c:crosses val="autoZero"/>
        <c:crossBetween val="between"/>
      </c:valAx>
    </c:plotArea>
    <c:plotVisOnly val="1"/>
    <c:dispBlanksAs val="gap"/>
  </c:chart>
  <c:externalData r:id="rId1"/>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fr-FR"/>
  <c:chart>
    <c:autoTitleDeleted val="1"/>
    <c:plotArea>
      <c:layout/>
      <c:lineChart>
        <c:grouping val="standard"/>
        <c:ser>
          <c:idx val="0"/>
          <c:order val="0"/>
          <c:dLbls>
            <c:showVal val="1"/>
          </c:dLbls>
          <c:cat>
            <c:strRef>
              <c:f>'MEUSE TGV'!$D$59:$K$59</c:f>
              <c:strCache>
                <c:ptCount val="8"/>
                <c:pt idx="0">
                  <c:v>2014</c:v>
                </c:pt>
                <c:pt idx="1">
                  <c:v>2015</c:v>
                </c:pt>
                <c:pt idx="2">
                  <c:v>2016</c:v>
                </c:pt>
                <c:pt idx="3">
                  <c:v>2017</c:v>
                </c:pt>
                <c:pt idx="4">
                  <c:v>2018</c:v>
                </c:pt>
                <c:pt idx="5">
                  <c:v>2019</c:v>
                </c:pt>
                <c:pt idx="6">
                  <c:v>2020</c:v>
                </c:pt>
                <c:pt idx="7">
                  <c:v>2021</c:v>
                </c:pt>
              </c:strCache>
            </c:strRef>
          </c:cat>
          <c:val>
            <c:numRef>
              <c:f>'MEUSE TGV'!$D$60:$K$60</c:f>
              <c:numCache>
                <c:formatCode>#,##0,</c:formatCode>
                <c:ptCount val="8"/>
                <c:pt idx="0">
                  <c:v>1739.2368744492414</c:v>
                </c:pt>
                <c:pt idx="1">
                  <c:v>3419.3330480843033</c:v>
                </c:pt>
                <c:pt idx="2">
                  <c:v>3301.0516464559405</c:v>
                </c:pt>
                <c:pt idx="3">
                  <c:v>3182.7702448275868</c:v>
                </c:pt>
                <c:pt idx="4">
                  <c:v>3064.4888431992244</c:v>
                </c:pt>
                <c:pt idx="5">
                  <c:v>2946.2074415708817</c:v>
                </c:pt>
                <c:pt idx="6">
                  <c:v>2827.9260399425302</c:v>
                </c:pt>
                <c:pt idx="7">
                  <c:v>2709.6446383141747</c:v>
                </c:pt>
              </c:numCache>
            </c:numRef>
          </c:val>
        </c:ser>
        <c:ser>
          <c:idx val="1"/>
          <c:order val="1"/>
          <c:dLbls>
            <c:dLbl>
              <c:idx val="0"/>
              <c:layout>
                <c:manualLayout>
                  <c:x val="1.5646828172323581E-3"/>
                  <c:y val="3.8095238095238099E-2"/>
                </c:manualLayout>
              </c:layout>
              <c:showVal val="1"/>
            </c:dLbl>
            <c:dLbl>
              <c:idx val="1"/>
              <c:layout>
                <c:manualLayout>
                  <c:x val="-1.5646828172323321E-3"/>
                  <c:y val="2.0317460317460317E-2"/>
                </c:manualLayout>
              </c:layout>
              <c:showVal val="1"/>
            </c:dLbl>
            <c:dLbl>
              <c:idx val="2"/>
              <c:layout>
                <c:manualLayout>
                  <c:x val="-1.7211510989555926E-2"/>
                  <c:y val="2.7936507936507936E-2"/>
                </c:manualLayout>
              </c:layout>
              <c:showVal val="1"/>
            </c:dLbl>
            <c:dLbl>
              <c:idx val="3"/>
              <c:layout>
                <c:manualLayout>
                  <c:x val="-3.129365634464714E-2"/>
                  <c:y val="3.3015873015873339E-2"/>
                </c:manualLayout>
              </c:layout>
              <c:showVal val="1"/>
            </c:dLbl>
            <c:dLbl>
              <c:idx val="4"/>
              <c:layout>
                <c:manualLayout>
                  <c:x val="-1.5646828172323577E-2"/>
                  <c:y val="2.285714285714309E-2"/>
                </c:manualLayout>
              </c:layout>
              <c:showVal val="1"/>
            </c:dLbl>
            <c:dLbl>
              <c:idx val="5"/>
              <c:layout>
                <c:manualLayout>
                  <c:x val="-1.8776193806788289E-2"/>
                  <c:y val="1.7777777777777781E-2"/>
                </c:manualLayout>
              </c:layout>
              <c:showVal val="1"/>
            </c:dLbl>
            <c:dLbl>
              <c:idx val="6"/>
              <c:layout>
                <c:manualLayout>
                  <c:x val="-2.3470242258485482E-2"/>
                  <c:y val="2.5396825396825397E-2"/>
                </c:manualLayout>
              </c:layout>
              <c:showVal val="1"/>
            </c:dLbl>
            <c:dLbl>
              <c:idx val="7"/>
              <c:layout>
                <c:manualLayout>
                  <c:x val="-2.6599607892950201E-2"/>
                  <c:y val="2.7936507936507936E-2"/>
                </c:manualLayout>
              </c:layout>
              <c:showVal val="1"/>
            </c:dLbl>
            <c:showVal val="1"/>
          </c:dLbls>
          <c:cat>
            <c:strRef>
              <c:f>'MEUSE TGV'!$D$59:$K$59</c:f>
              <c:strCache>
                <c:ptCount val="8"/>
                <c:pt idx="0">
                  <c:v>2014</c:v>
                </c:pt>
                <c:pt idx="1">
                  <c:v>2015</c:v>
                </c:pt>
                <c:pt idx="2">
                  <c:v>2016</c:v>
                </c:pt>
                <c:pt idx="3">
                  <c:v>2017</c:v>
                </c:pt>
                <c:pt idx="4">
                  <c:v>2018</c:v>
                </c:pt>
                <c:pt idx="5">
                  <c:v>2019</c:v>
                </c:pt>
                <c:pt idx="6">
                  <c:v>2020</c:v>
                </c:pt>
                <c:pt idx="7">
                  <c:v>2021</c:v>
                </c:pt>
              </c:strCache>
            </c:strRef>
          </c:cat>
          <c:val>
            <c:numRef>
              <c:f>'MEUSE TGV'!$D$61:$K$61</c:f>
              <c:numCache>
                <c:formatCode>#,##0,</c:formatCode>
                <c:ptCount val="8"/>
                <c:pt idx="0">
                  <c:v>18672.673649293592</c:v>
                </c:pt>
                <c:pt idx="1">
                  <c:v>17841.858297907096</c:v>
                </c:pt>
                <c:pt idx="2">
                  <c:v>17011.115253326039</c:v>
                </c:pt>
                <c:pt idx="3">
                  <c:v>15868.660820203513</c:v>
                </c:pt>
                <c:pt idx="4">
                  <c:v>14444.673875067047</c:v>
                </c:pt>
                <c:pt idx="5">
                  <c:v>13704.053227952592</c:v>
                </c:pt>
                <c:pt idx="6">
                  <c:v>12963.426774262451</c:v>
                </c:pt>
                <c:pt idx="7">
                  <c:v>12222.8020446911</c:v>
                </c:pt>
              </c:numCache>
            </c:numRef>
          </c:val>
        </c:ser>
        <c:ser>
          <c:idx val="2"/>
          <c:order val="2"/>
          <c:dLbls>
            <c:showVal val="1"/>
          </c:dLbls>
          <c:cat>
            <c:strRef>
              <c:f>'MEUSE TGV'!$D$59:$K$59</c:f>
              <c:strCache>
                <c:ptCount val="8"/>
                <c:pt idx="0">
                  <c:v>2014</c:v>
                </c:pt>
                <c:pt idx="1">
                  <c:v>2015</c:v>
                </c:pt>
                <c:pt idx="2">
                  <c:v>2016</c:v>
                </c:pt>
                <c:pt idx="3">
                  <c:v>2017</c:v>
                </c:pt>
                <c:pt idx="4">
                  <c:v>2018</c:v>
                </c:pt>
                <c:pt idx="5">
                  <c:v>2019</c:v>
                </c:pt>
                <c:pt idx="6">
                  <c:v>2020</c:v>
                </c:pt>
                <c:pt idx="7">
                  <c:v>2021</c:v>
                </c:pt>
              </c:strCache>
            </c:strRef>
          </c:cat>
          <c:val>
            <c:numRef>
              <c:f>'MEUSE TGV'!$D$62:$K$62</c:f>
              <c:numCache>
                <c:formatCode>#,##0,</c:formatCode>
                <c:ptCount val="8"/>
                <c:pt idx="0">
                  <c:v>20411.910523742827</c:v>
                </c:pt>
                <c:pt idx="1">
                  <c:v>21261.191345991392</c:v>
                </c:pt>
                <c:pt idx="2">
                  <c:v>20312.166899782125</c:v>
                </c:pt>
                <c:pt idx="3">
                  <c:v>19051.431065031142</c:v>
                </c:pt>
                <c:pt idx="4">
                  <c:v>17509.1627182663</c:v>
                </c:pt>
                <c:pt idx="5">
                  <c:v>16650.260669523475</c:v>
                </c:pt>
                <c:pt idx="6">
                  <c:v>15791.352814204934</c:v>
                </c:pt>
                <c:pt idx="7">
                  <c:v>14932.446683005261</c:v>
                </c:pt>
              </c:numCache>
            </c:numRef>
          </c:val>
        </c:ser>
        <c:dLbls>
          <c:showVal val="1"/>
        </c:dLbls>
        <c:marker val="1"/>
        <c:axId val="59616640"/>
        <c:axId val="59634816"/>
      </c:lineChart>
      <c:catAx>
        <c:axId val="59616640"/>
        <c:scaling>
          <c:orientation val="minMax"/>
        </c:scaling>
        <c:axPos val="b"/>
        <c:majorTickMark val="none"/>
        <c:tickLblPos val="nextTo"/>
        <c:crossAx val="59634816"/>
        <c:crosses val="autoZero"/>
        <c:auto val="1"/>
        <c:lblAlgn val="ctr"/>
        <c:lblOffset val="100"/>
      </c:catAx>
      <c:valAx>
        <c:axId val="59634816"/>
        <c:scaling>
          <c:orientation val="minMax"/>
        </c:scaling>
        <c:axPos val="l"/>
        <c:majorGridlines/>
        <c:numFmt formatCode="#,##0," sourceLinked="1"/>
        <c:majorTickMark val="none"/>
        <c:tickLblPos val="nextTo"/>
        <c:crossAx val="59616640"/>
        <c:crosses val="autoZero"/>
        <c:crossBetween val="between"/>
      </c:valAx>
    </c:plotArea>
    <c:plotVisOnly val="1"/>
    <c:dispBlanksAs val="gap"/>
  </c:chart>
  <c:txPr>
    <a:bodyPr/>
    <a:lstStyle/>
    <a:p>
      <a:pPr>
        <a:defRPr sz="1200"/>
      </a:pPr>
      <a:endParaRPr lang="fr-FR"/>
    </a:p>
  </c:txPr>
  <c:externalData r:id="rId1"/>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fr-FR"/>
  <c:chart>
    <c:autoTitleDeleted val="1"/>
    <c:plotArea>
      <c:layout/>
      <c:barChart>
        <c:barDir val="col"/>
        <c:grouping val="clustered"/>
        <c:ser>
          <c:idx val="0"/>
          <c:order val="1"/>
          <c:tx>
            <c:strRef>
              <c:f>Feuil1!$A$18</c:f>
            </c:strRef>
          </c:tx>
          <c:cat>
            <c:multiLvlStrRef>
              <c:f>Feuil1!$B$17:$L$17</c:f>
            </c:multiLvlStrRef>
          </c:cat>
          <c:val>
            <c:numRef>
              <c:f>Feuil1!$B$18:$L$18</c:f>
            </c:numRef>
          </c:val>
        </c:ser>
        <c:ser>
          <c:idx val="4"/>
          <c:order val="0"/>
          <c:tx>
            <c:strRef>
              <c:f>Feuil1!$A$18</c:f>
              <c:strCache>
                <c:ptCount val="1"/>
                <c:pt idx="0">
                  <c:v>NANCY</c:v>
                </c:pt>
              </c:strCache>
            </c:strRef>
          </c:tx>
          <c:cat>
            <c:numRef>
              <c:f>Feuil1!$B$17:$L$17</c:f>
              <c:numCache>
                <c:formatCode>#,##0</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Feuil1!$B$18:$L$18</c:f>
              <c:numCache>
                <c:formatCode>#,##0</c:formatCode>
                <c:ptCount val="11"/>
                <c:pt idx="0">
                  <c:v>5553</c:v>
                </c:pt>
                <c:pt idx="1">
                  <c:v>5598</c:v>
                </c:pt>
                <c:pt idx="2">
                  <c:v>5461</c:v>
                </c:pt>
                <c:pt idx="3">
                  <c:v>5630</c:v>
                </c:pt>
                <c:pt idx="4">
                  <c:v>5936</c:v>
                </c:pt>
                <c:pt idx="5">
                  <c:v>6301</c:v>
                </c:pt>
                <c:pt idx="6">
                  <c:v>6510</c:v>
                </c:pt>
                <c:pt idx="7">
                  <c:v>7210</c:v>
                </c:pt>
                <c:pt idx="8">
                  <c:v>7375</c:v>
                </c:pt>
                <c:pt idx="9">
                  <c:v>7449</c:v>
                </c:pt>
                <c:pt idx="10">
                  <c:v>7833</c:v>
                </c:pt>
              </c:numCache>
            </c:numRef>
          </c:val>
        </c:ser>
        <c:axId val="59659392"/>
        <c:axId val="59660928"/>
      </c:barChart>
      <c:catAx>
        <c:axId val="59659392"/>
        <c:scaling>
          <c:orientation val="minMax"/>
        </c:scaling>
        <c:axPos val="b"/>
        <c:numFmt formatCode="#,##0" sourceLinked="1"/>
        <c:tickLblPos val="nextTo"/>
        <c:txPr>
          <a:bodyPr rot="-1380000" vert="horz"/>
          <a:lstStyle/>
          <a:p>
            <a:pPr>
              <a:defRPr sz="800"/>
            </a:pPr>
            <a:endParaRPr lang="fr-FR"/>
          </a:p>
        </c:txPr>
        <c:crossAx val="59660928"/>
        <c:crosses val="autoZero"/>
        <c:auto val="1"/>
        <c:lblAlgn val="ctr"/>
        <c:lblOffset val="100"/>
      </c:catAx>
      <c:valAx>
        <c:axId val="59660928"/>
        <c:scaling>
          <c:orientation val="minMax"/>
          <c:max val="8000"/>
          <c:min val="3000"/>
        </c:scaling>
        <c:axPos val="l"/>
        <c:majorGridlines/>
        <c:numFmt formatCode="#,##0" sourceLinked="1"/>
        <c:tickLblPos val="nextTo"/>
        <c:crossAx val="59659392"/>
        <c:crosses val="autoZero"/>
        <c:crossBetween val="between"/>
      </c:valAx>
    </c:plotArea>
    <c:plotVisOnly val="1"/>
    <c:dispBlanksAs val="gap"/>
  </c:chart>
  <c:externalData r:id="rId1"/>
</c:chartSpace>
</file>

<file path=ppt/charts/chart15.xml><?xml version="1.0" encoding="utf-8"?>
<c:chartSpace xmlns:c="http://schemas.openxmlformats.org/drawingml/2006/chart" xmlns:a="http://schemas.openxmlformats.org/drawingml/2006/main" xmlns:r="http://schemas.openxmlformats.org/officeDocument/2006/relationships">
  <c:date1904 val="1"/>
  <c:lang val="fr-FR"/>
  <c:chart>
    <c:autoTitleDeleted val="1"/>
    <c:plotArea>
      <c:layout/>
      <c:radarChart>
        <c:radarStyle val="marker"/>
        <c:ser>
          <c:idx val="0"/>
          <c:order val="0"/>
          <c:spPr>
            <a:ln>
              <a:solidFill>
                <a:srgbClr val="00B0F0"/>
              </a:solidFill>
            </a:ln>
          </c:spPr>
          <c:dLbls>
            <c:dLbl>
              <c:idx val="0"/>
              <c:layout>
                <c:manualLayout>
                  <c:x val="2.7237351860261317E-2"/>
                  <c:y val="4.7672672672672667E-2"/>
                </c:manualLayout>
              </c:layout>
              <c:showVal val="1"/>
            </c:dLbl>
            <c:dLbl>
              <c:idx val="1"/>
              <c:layout>
                <c:manualLayout>
                  <c:x val="-3.0868998774962592E-2"/>
                  <c:y val="4.7672672672672667E-2"/>
                </c:manualLayout>
              </c:layout>
              <c:showVal val="1"/>
            </c:dLbl>
            <c:dLbl>
              <c:idx val="2"/>
              <c:layout>
                <c:manualLayout>
                  <c:x val="-4.9027233348470464E-2"/>
                  <c:y val="-2.383633633633634E-2"/>
                </c:manualLayout>
              </c:layout>
              <c:showVal val="1"/>
            </c:dLbl>
            <c:dLbl>
              <c:idx val="3"/>
              <c:layout>
                <c:manualLayout>
                  <c:x val="-1.8158234573507719E-3"/>
                  <c:y val="-5.7207207207207122E-2"/>
                </c:manualLayout>
              </c:layout>
              <c:showVal val="1"/>
            </c:dLbl>
            <c:dLbl>
              <c:idx val="4"/>
              <c:layout>
                <c:manualLayout>
                  <c:x val="2.9053175317611892E-2"/>
                  <c:y val="-1.43018018018018E-2"/>
                </c:manualLayout>
              </c:layout>
              <c:showVal val="1"/>
            </c:dLbl>
            <c:showVal val="1"/>
          </c:dLbls>
          <c:cat>
            <c:strRef>
              <c:f>Feuil1!$B$1:$F$1</c:f>
              <c:strCache>
                <c:ptCount val="5"/>
                <c:pt idx="0">
                  <c:v>P1 : INFORMATION</c:v>
                </c:pt>
                <c:pt idx="1">
                  <c:v>P2 : DEPLACEMENT</c:v>
                </c:pt>
                <c:pt idx="2">
                  <c:v>P3 : PROPRETE / SURETE</c:v>
                </c:pt>
                <c:pt idx="3">
                  <c:v>P4 : CONFORT</c:v>
                </c:pt>
                <c:pt idx="4">
                  <c:v>P5 : SERVICES &amp; COMMERCES</c:v>
                </c:pt>
              </c:strCache>
            </c:strRef>
          </c:cat>
          <c:val>
            <c:numRef>
              <c:f>Feuil1!$B$4:$F$4</c:f>
              <c:numCache>
                <c:formatCode>0.0</c:formatCode>
                <c:ptCount val="5"/>
                <c:pt idx="0">
                  <c:v>7.6</c:v>
                </c:pt>
                <c:pt idx="1">
                  <c:v>8</c:v>
                </c:pt>
                <c:pt idx="2">
                  <c:v>8.1</c:v>
                </c:pt>
                <c:pt idx="3">
                  <c:v>7.2</c:v>
                </c:pt>
                <c:pt idx="4">
                  <c:v>7.7</c:v>
                </c:pt>
              </c:numCache>
            </c:numRef>
          </c:val>
        </c:ser>
        <c:ser>
          <c:idx val="1"/>
          <c:order val="1"/>
          <c:spPr>
            <a:ln>
              <a:solidFill>
                <a:srgbClr val="FF4B21"/>
              </a:solidFill>
            </a:ln>
          </c:spPr>
          <c:dLbls>
            <c:dLbl>
              <c:idx val="0"/>
              <c:layout>
                <c:manualLayout>
                  <c:x val="2.6388215488215742E-2"/>
                  <c:y val="0.10680577777777779"/>
                </c:manualLayout>
              </c:layout>
              <c:showVal val="1"/>
            </c:dLbl>
            <c:dLbl>
              <c:idx val="1"/>
              <c:layout>
                <c:manualLayout>
                  <c:x val="-7.7583838383838491E-2"/>
                  <c:y val="3.9320444444444443E-2"/>
                </c:manualLayout>
              </c:layout>
              <c:showVal val="1"/>
            </c:dLbl>
            <c:dLbl>
              <c:idx val="2"/>
              <c:layout>
                <c:manualLayout>
                  <c:x val="-4.7154545454545463E-2"/>
                  <c:y val="-9.1951111111111081E-2"/>
                </c:manualLayout>
              </c:layout>
              <c:showVal val="1"/>
            </c:dLbl>
            <c:dLbl>
              <c:idx val="3"/>
              <c:layout>
                <c:manualLayout>
                  <c:x val="5.0843097643097822E-2"/>
                  <c:y val="-7.3568444444444422E-2"/>
                </c:manualLayout>
              </c:layout>
              <c:showVal val="1"/>
            </c:dLbl>
            <c:dLbl>
              <c:idx val="4"/>
              <c:layout>
                <c:manualLayout>
                  <c:x val="8.2944107744107709E-2"/>
                  <c:y val="2.6849333333333402E-2"/>
                </c:manualLayout>
              </c:layout>
              <c:showVal val="1"/>
            </c:dLbl>
            <c:txPr>
              <a:bodyPr/>
              <a:lstStyle/>
              <a:p>
                <a:pPr>
                  <a:defRPr>
                    <a:solidFill>
                      <a:srgbClr val="FF0000"/>
                    </a:solidFill>
                  </a:defRPr>
                </a:pPr>
                <a:endParaRPr lang="fr-FR"/>
              </a:p>
            </c:txPr>
            <c:showVal val="1"/>
          </c:dLbls>
          <c:cat>
            <c:strRef>
              <c:f>Feuil1!$B$1:$F$1</c:f>
              <c:strCache>
                <c:ptCount val="5"/>
                <c:pt idx="0">
                  <c:v>P1 : INFORMATION</c:v>
                </c:pt>
                <c:pt idx="1">
                  <c:v>P2 : DEPLACEMENT</c:v>
                </c:pt>
                <c:pt idx="2">
                  <c:v>P3 : PROPRETE / SURETE</c:v>
                </c:pt>
                <c:pt idx="3">
                  <c:v>P4 : CONFORT</c:v>
                </c:pt>
                <c:pt idx="4">
                  <c:v>P5 : SERVICES &amp; COMMERCES</c:v>
                </c:pt>
              </c:strCache>
            </c:strRef>
          </c:cat>
          <c:val>
            <c:numRef>
              <c:f>Feuil1!$B$8:$F$8</c:f>
              <c:numCache>
                <c:formatCode>0.0</c:formatCode>
                <c:ptCount val="5"/>
                <c:pt idx="0">
                  <c:v>7.3</c:v>
                </c:pt>
                <c:pt idx="1">
                  <c:v>7.6</c:v>
                </c:pt>
                <c:pt idx="2">
                  <c:v>7.4</c:v>
                </c:pt>
                <c:pt idx="3">
                  <c:v>6.7</c:v>
                </c:pt>
                <c:pt idx="4">
                  <c:v>7.2</c:v>
                </c:pt>
              </c:numCache>
            </c:numRef>
          </c:val>
        </c:ser>
        <c:axId val="59683968"/>
        <c:axId val="59685504"/>
      </c:radarChart>
      <c:catAx>
        <c:axId val="59683968"/>
        <c:scaling>
          <c:orientation val="minMax"/>
        </c:scaling>
        <c:axPos val="b"/>
        <c:majorGridlines/>
        <c:tickLblPos val="nextTo"/>
        <c:crossAx val="59685504"/>
        <c:crosses val="autoZero"/>
        <c:auto val="1"/>
        <c:lblAlgn val="ctr"/>
        <c:lblOffset val="100"/>
      </c:catAx>
      <c:valAx>
        <c:axId val="59685504"/>
        <c:scaling>
          <c:orientation val="minMax"/>
          <c:max val="8"/>
          <c:min val="5"/>
        </c:scaling>
        <c:axPos val="l"/>
        <c:majorGridlines/>
        <c:numFmt formatCode="0.0" sourceLinked="1"/>
        <c:majorTickMark val="cross"/>
        <c:tickLblPos val="nextTo"/>
        <c:crossAx val="59683968"/>
        <c:crosses val="autoZero"/>
        <c:crossBetween val="between"/>
      </c:valAx>
    </c:plotArea>
    <c:plotVisOnly val="1"/>
    <c:dispBlanksAs val="gap"/>
  </c:chart>
  <c:externalData r:id="rId1"/>
</c:chartSpace>
</file>

<file path=ppt/charts/chart16.xml><?xml version="1.0" encoding="utf-8"?>
<c:chartSpace xmlns:c="http://schemas.openxmlformats.org/drawingml/2006/chart" xmlns:a="http://schemas.openxmlformats.org/drawingml/2006/main" xmlns:r="http://schemas.openxmlformats.org/officeDocument/2006/relationships">
  <c:date1904 val="1"/>
  <c:lang val="fr-FR"/>
  <c:chart>
    <c:autoTitleDeleted val="1"/>
    <c:plotArea>
      <c:layout>
        <c:manualLayout>
          <c:layoutTarget val="inner"/>
          <c:xMode val="edge"/>
          <c:yMode val="edge"/>
          <c:x val="8.2402147654940389E-2"/>
          <c:y val="3.4688482456341645E-2"/>
          <c:w val="0.90046957943742756"/>
          <c:h val="0.86292424903045184"/>
        </c:manualLayout>
      </c:layout>
      <c:lineChart>
        <c:grouping val="standard"/>
        <c:ser>
          <c:idx val="0"/>
          <c:order val="0"/>
          <c:tx>
            <c:strRef>
              <c:f>NANCY!$F$159</c:f>
              <c:strCache>
                <c:ptCount val="1"/>
                <c:pt idx="0">
                  <c:v>PPA 2013 et avant</c:v>
                </c:pt>
              </c:strCache>
            </c:strRef>
          </c:tx>
          <c:dLbls>
            <c:txPr>
              <a:bodyPr/>
              <a:lstStyle/>
              <a:p>
                <a:pPr>
                  <a:defRPr sz="1100"/>
                </a:pPr>
                <a:endParaRPr lang="fr-FR"/>
              </a:p>
            </c:txPr>
            <c:showVal val="1"/>
          </c:dLbls>
          <c:cat>
            <c:strRef>
              <c:f>NANCY!$I$158:$P$158</c:f>
              <c:strCache>
                <c:ptCount val="8"/>
                <c:pt idx="0">
                  <c:v>2014</c:v>
                </c:pt>
                <c:pt idx="1">
                  <c:v>2015</c:v>
                </c:pt>
                <c:pt idx="2">
                  <c:v>2016</c:v>
                </c:pt>
                <c:pt idx="3">
                  <c:v>2017</c:v>
                </c:pt>
                <c:pt idx="4">
                  <c:v>2018</c:v>
                </c:pt>
                <c:pt idx="5">
                  <c:v>2019</c:v>
                </c:pt>
                <c:pt idx="6">
                  <c:v>2020</c:v>
                </c:pt>
                <c:pt idx="7">
                  <c:v>2021</c:v>
                </c:pt>
              </c:strCache>
            </c:strRef>
          </c:cat>
          <c:val>
            <c:numRef>
              <c:f>NANCY!$I$159:$P$159</c:f>
              <c:numCache>
                <c:formatCode>#,##0,</c:formatCode>
                <c:ptCount val="8"/>
                <c:pt idx="0">
                  <c:v>1102039.7653731916</c:v>
                </c:pt>
                <c:pt idx="1">
                  <c:v>1051592.0376098298</c:v>
                </c:pt>
                <c:pt idx="2">
                  <c:v>996376.65573793941</c:v>
                </c:pt>
                <c:pt idx="3">
                  <c:v>901667.62813051732</c:v>
                </c:pt>
                <c:pt idx="4">
                  <c:v>850410.88819553982</c:v>
                </c:pt>
                <c:pt idx="5">
                  <c:v>806045.23352179641</c:v>
                </c:pt>
                <c:pt idx="6">
                  <c:v>760832.77261829644</c:v>
                </c:pt>
                <c:pt idx="7">
                  <c:v>720117.29562051967</c:v>
                </c:pt>
              </c:numCache>
            </c:numRef>
          </c:val>
        </c:ser>
        <c:ser>
          <c:idx val="1"/>
          <c:order val="1"/>
          <c:tx>
            <c:strRef>
              <c:f>NANCY!$F$161</c:f>
              <c:strCache>
                <c:ptCount val="1"/>
                <c:pt idx="0">
                  <c:v>PPI 2014 - 2016</c:v>
                </c:pt>
              </c:strCache>
            </c:strRef>
          </c:tx>
          <c:dLbls>
            <c:txPr>
              <a:bodyPr/>
              <a:lstStyle/>
              <a:p>
                <a:pPr>
                  <a:defRPr sz="1100"/>
                </a:pPr>
                <a:endParaRPr lang="fr-FR"/>
              </a:p>
            </c:txPr>
            <c:showVal val="1"/>
          </c:dLbls>
          <c:cat>
            <c:strRef>
              <c:f>NANCY!$I$158:$P$158</c:f>
              <c:strCache>
                <c:ptCount val="8"/>
                <c:pt idx="0">
                  <c:v>2014</c:v>
                </c:pt>
                <c:pt idx="1">
                  <c:v>2015</c:v>
                </c:pt>
                <c:pt idx="2">
                  <c:v>2016</c:v>
                </c:pt>
                <c:pt idx="3">
                  <c:v>2017</c:v>
                </c:pt>
                <c:pt idx="4">
                  <c:v>2018</c:v>
                </c:pt>
                <c:pt idx="5">
                  <c:v>2019</c:v>
                </c:pt>
                <c:pt idx="6">
                  <c:v>2020</c:v>
                </c:pt>
                <c:pt idx="7">
                  <c:v>2021</c:v>
                </c:pt>
              </c:strCache>
            </c:strRef>
          </c:cat>
          <c:val>
            <c:numRef>
              <c:f>NANCY!$I$161:$P$161</c:f>
              <c:numCache>
                <c:formatCode>#,##0,</c:formatCode>
                <c:ptCount val="8"/>
                <c:pt idx="0">
                  <c:v>56337.652062310422</c:v>
                </c:pt>
                <c:pt idx="1">
                  <c:v>111015.75464893148</c:v>
                </c:pt>
                <c:pt idx="2">
                  <c:v>177464.17547787135</c:v>
                </c:pt>
                <c:pt idx="3">
                  <c:v>248206.73376358466</c:v>
                </c:pt>
                <c:pt idx="4">
                  <c:v>245656.29400538281</c:v>
                </c:pt>
                <c:pt idx="5">
                  <c:v>235286.23852681019</c:v>
                </c:pt>
                <c:pt idx="6">
                  <c:v>224916.18304823781</c:v>
                </c:pt>
                <c:pt idx="7">
                  <c:v>214546.12756966581</c:v>
                </c:pt>
              </c:numCache>
            </c:numRef>
          </c:val>
        </c:ser>
        <c:ser>
          <c:idx val="2"/>
          <c:order val="2"/>
          <c:tx>
            <c:strRef>
              <c:f>NANCY!$F$160</c:f>
              <c:strCache>
                <c:ptCount val="1"/>
                <c:pt idx="0">
                  <c:v>PPA + PPI</c:v>
                </c:pt>
              </c:strCache>
            </c:strRef>
          </c:tx>
          <c:dLbls>
            <c:txPr>
              <a:bodyPr/>
              <a:lstStyle/>
              <a:p>
                <a:pPr>
                  <a:defRPr sz="1100"/>
                </a:pPr>
                <a:endParaRPr lang="fr-FR"/>
              </a:p>
            </c:txPr>
            <c:showVal val="1"/>
          </c:dLbls>
          <c:cat>
            <c:strRef>
              <c:f>NANCY!$I$158:$P$158</c:f>
              <c:strCache>
                <c:ptCount val="8"/>
                <c:pt idx="0">
                  <c:v>2014</c:v>
                </c:pt>
                <c:pt idx="1">
                  <c:v>2015</c:v>
                </c:pt>
                <c:pt idx="2">
                  <c:v>2016</c:v>
                </c:pt>
                <c:pt idx="3">
                  <c:v>2017</c:v>
                </c:pt>
                <c:pt idx="4">
                  <c:v>2018</c:v>
                </c:pt>
                <c:pt idx="5">
                  <c:v>2019</c:v>
                </c:pt>
                <c:pt idx="6">
                  <c:v>2020</c:v>
                </c:pt>
                <c:pt idx="7">
                  <c:v>2021</c:v>
                </c:pt>
              </c:strCache>
            </c:strRef>
          </c:cat>
          <c:val>
            <c:numRef>
              <c:f>NANCY!$I$160:$P$160</c:f>
              <c:numCache>
                <c:formatCode>#,##0,</c:formatCode>
                <c:ptCount val="8"/>
                <c:pt idx="0">
                  <c:v>1158377.4174355022</c:v>
                </c:pt>
                <c:pt idx="1">
                  <c:v>1162607.7922587609</c:v>
                </c:pt>
                <c:pt idx="2">
                  <c:v>1173840.8312158093</c:v>
                </c:pt>
                <c:pt idx="3">
                  <c:v>1149874.3618941023</c:v>
                </c:pt>
                <c:pt idx="4">
                  <c:v>1096067.1822009231</c:v>
                </c:pt>
                <c:pt idx="5">
                  <c:v>1041331.4720486063</c:v>
                </c:pt>
                <c:pt idx="6">
                  <c:v>985748.9556665424</c:v>
                </c:pt>
                <c:pt idx="7">
                  <c:v>934663.42319018487</c:v>
                </c:pt>
              </c:numCache>
            </c:numRef>
          </c:val>
        </c:ser>
        <c:dLbls>
          <c:showVal val="1"/>
        </c:dLbls>
        <c:marker val="1"/>
        <c:axId val="59802752"/>
        <c:axId val="59804288"/>
      </c:lineChart>
      <c:catAx>
        <c:axId val="59802752"/>
        <c:scaling>
          <c:orientation val="minMax"/>
        </c:scaling>
        <c:axPos val="b"/>
        <c:majorTickMark val="none"/>
        <c:tickLblPos val="nextTo"/>
        <c:crossAx val="59804288"/>
        <c:crosses val="autoZero"/>
        <c:auto val="1"/>
        <c:lblAlgn val="ctr"/>
        <c:lblOffset val="100"/>
      </c:catAx>
      <c:valAx>
        <c:axId val="59804288"/>
        <c:scaling>
          <c:orientation val="minMax"/>
        </c:scaling>
        <c:axPos val="l"/>
        <c:majorGridlines/>
        <c:numFmt formatCode="#,##0," sourceLinked="1"/>
        <c:majorTickMark val="none"/>
        <c:tickLblPos val="nextTo"/>
        <c:crossAx val="59802752"/>
        <c:crosses val="autoZero"/>
        <c:crossBetween val="between"/>
      </c:valAx>
    </c:plotArea>
    <c:plotVisOnly val="1"/>
    <c:dispBlanksAs val="gap"/>
  </c:chart>
  <c:spPr>
    <a:noFill/>
    <a:ln>
      <a:noFill/>
    </a:ln>
  </c:spPr>
  <c:txPr>
    <a:bodyPr/>
    <a:lstStyle/>
    <a:p>
      <a:pPr>
        <a:defRPr sz="1200"/>
      </a:pPr>
      <a:endParaRPr lang="fr-FR"/>
    </a:p>
  </c:txPr>
  <c:externalData r:id="rId1"/>
</c:chartSpace>
</file>

<file path=ppt/charts/chart17.xml><?xml version="1.0" encoding="utf-8"?>
<c:chartSpace xmlns:c="http://schemas.openxmlformats.org/drawingml/2006/chart" xmlns:a="http://schemas.openxmlformats.org/drawingml/2006/main" xmlns:r="http://schemas.openxmlformats.org/officeDocument/2006/relationships">
  <c:date1904 val="1"/>
  <c:lang val="fr-FR"/>
  <c:chart>
    <c:autoTitleDeleted val="1"/>
    <c:plotArea>
      <c:layout/>
      <c:barChart>
        <c:barDir val="col"/>
        <c:grouping val="clustered"/>
        <c:ser>
          <c:idx val="0"/>
          <c:order val="0"/>
          <c:tx>
            <c:strRef>
              <c:f>Feuil1!$F$36</c:f>
              <c:strCache>
                <c:ptCount val="1"/>
                <c:pt idx="0">
                  <c:v>THIONVILLE</c:v>
                </c:pt>
              </c:strCache>
            </c:strRef>
          </c:tx>
          <c:spPr>
            <a:solidFill>
              <a:schemeClr val="accent5">
                <a:lumMod val="75000"/>
              </a:schemeClr>
            </a:solidFill>
          </c:spPr>
          <c:cat>
            <c:numRef>
              <c:f>Feuil1!$G$35:$Q$35</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Feuil1!$G$36:$Q$36</c:f>
              <c:numCache>
                <c:formatCode>#,##0</c:formatCode>
                <c:ptCount val="11"/>
                <c:pt idx="0">
                  <c:v>2034812</c:v>
                </c:pt>
                <c:pt idx="1">
                  <c:v>2121426</c:v>
                </c:pt>
                <c:pt idx="2">
                  <c:v>2005908</c:v>
                </c:pt>
                <c:pt idx="3">
                  <c:v>1959992</c:v>
                </c:pt>
                <c:pt idx="4">
                  <c:v>2111522</c:v>
                </c:pt>
                <c:pt idx="5">
                  <c:v>2299322</c:v>
                </c:pt>
                <c:pt idx="6">
                  <c:v>2432472</c:v>
                </c:pt>
                <c:pt idx="7">
                  <c:v>2612701</c:v>
                </c:pt>
                <c:pt idx="8">
                  <c:v>2505297</c:v>
                </c:pt>
                <c:pt idx="9">
                  <c:v>2388000</c:v>
                </c:pt>
                <c:pt idx="10">
                  <c:v>2492000</c:v>
                </c:pt>
              </c:numCache>
            </c:numRef>
          </c:val>
        </c:ser>
        <c:axId val="59946880"/>
        <c:axId val="59948416"/>
      </c:barChart>
      <c:catAx>
        <c:axId val="59946880"/>
        <c:scaling>
          <c:orientation val="minMax"/>
        </c:scaling>
        <c:axPos val="b"/>
        <c:numFmt formatCode="General" sourceLinked="1"/>
        <c:tickLblPos val="nextTo"/>
        <c:txPr>
          <a:bodyPr rot="-1200000"/>
          <a:lstStyle/>
          <a:p>
            <a:pPr>
              <a:defRPr/>
            </a:pPr>
            <a:endParaRPr lang="fr-FR"/>
          </a:p>
        </c:txPr>
        <c:crossAx val="59948416"/>
        <c:crosses val="autoZero"/>
        <c:auto val="1"/>
        <c:lblAlgn val="ctr"/>
        <c:lblOffset val="100"/>
      </c:catAx>
      <c:valAx>
        <c:axId val="59948416"/>
        <c:scaling>
          <c:orientation val="minMax"/>
        </c:scaling>
        <c:axPos val="l"/>
        <c:majorGridlines/>
        <c:numFmt formatCode="#,##0" sourceLinked="1"/>
        <c:tickLblPos val="nextTo"/>
        <c:crossAx val="59946880"/>
        <c:crosses val="autoZero"/>
        <c:crossBetween val="between"/>
      </c:valAx>
    </c:plotArea>
    <c:plotVisOnly val="1"/>
    <c:dispBlanksAs val="gap"/>
  </c:chart>
  <c:externalData r:id="rId1"/>
</c:chartSpace>
</file>

<file path=ppt/charts/chart18.xml><?xml version="1.0" encoding="utf-8"?>
<c:chartSpace xmlns:c="http://schemas.openxmlformats.org/drawingml/2006/chart" xmlns:a="http://schemas.openxmlformats.org/drawingml/2006/main" xmlns:r="http://schemas.openxmlformats.org/officeDocument/2006/relationships">
  <c:date1904 val="1"/>
  <c:lang val="fr-FR"/>
  <c:chart>
    <c:autoTitleDeleted val="1"/>
    <c:plotArea>
      <c:layout/>
      <c:radarChart>
        <c:radarStyle val="marker"/>
        <c:ser>
          <c:idx val="0"/>
          <c:order val="0"/>
          <c:spPr>
            <a:ln>
              <a:solidFill>
                <a:srgbClr val="FF6600"/>
              </a:solidFill>
            </a:ln>
          </c:spPr>
          <c:marker>
            <c:spPr>
              <a:solidFill>
                <a:srgbClr val="FF6600"/>
              </a:solidFill>
            </c:spPr>
          </c:marker>
          <c:cat>
            <c:strRef>
              <c:f>Feuil1!$D$118:$M$118</c:f>
              <c:strCache>
                <c:ptCount val="10"/>
                <c:pt idx="0">
                  <c:v>P1</c:v>
                </c:pt>
                <c:pt idx="1">
                  <c:v>P2</c:v>
                </c:pt>
                <c:pt idx="2">
                  <c:v>P3</c:v>
                </c:pt>
                <c:pt idx="3">
                  <c:v>P4</c:v>
                </c:pt>
                <c:pt idx="4">
                  <c:v>P5</c:v>
                </c:pt>
                <c:pt idx="5">
                  <c:v>P6</c:v>
                </c:pt>
                <c:pt idx="6">
                  <c:v>P7</c:v>
                </c:pt>
                <c:pt idx="7">
                  <c:v>P8</c:v>
                </c:pt>
                <c:pt idx="8">
                  <c:v>P9</c:v>
                </c:pt>
                <c:pt idx="9">
                  <c:v>P10</c:v>
                </c:pt>
              </c:strCache>
            </c:strRef>
          </c:cat>
          <c:val>
            <c:numRef>
              <c:f>Feuil1!$D$119:$M$119</c:f>
              <c:numCache>
                <c:formatCode>0.0</c:formatCode>
                <c:ptCount val="10"/>
                <c:pt idx="0" formatCode="General">
                  <c:v>7.5</c:v>
                </c:pt>
                <c:pt idx="1">
                  <c:v>8.2000000000000011</c:v>
                </c:pt>
                <c:pt idx="2" formatCode="General">
                  <c:v>7.6</c:v>
                </c:pt>
                <c:pt idx="3" formatCode="General">
                  <c:v>6.8</c:v>
                </c:pt>
                <c:pt idx="4" formatCode="General">
                  <c:v>7.2</c:v>
                </c:pt>
                <c:pt idx="5" formatCode="General">
                  <c:v>7.6</c:v>
                </c:pt>
                <c:pt idx="6" formatCode="General">
                  <c:v>6.5</c:v>
                </c:pt>
                <c:pt idx="7" formatCode="General">
                  <c:v>7.3</c:v>
                </c:pt>
                <c:pt idx="8" formatCode="General">
                  <c:v>6.7</c:v>
                </c:pt>
                <c:pt idx="9" formatCode="General">
                  <c:v>6.8</c:v>
                </c:pt>
              </c:numCache>
            </c:numRef>
          </c:val>
        </c:ser>
        <c:ser>
          <c:idx val="1"/>
          <c:order val="1"/>
          <c:spPr>
            <a:ln>
              <a:solidFill>
                <a:srgbClr val="00B0F0"/>
              </a:solidFill>
            </a:ln>
          </c:spPr>
          <c:marker>
            <c:spPr>
              <a:solidFill>
                <a:srgbClr val="00B0F0"/>
              </a:solidFill>
            </c:spPr>
          </c:marker>
          <c:cat>
            <c:strRef>
              <c:f>Feuil1!$D$118:$M$118</c:f>
              <c:strCache>
                <c:ptCount val="10"/>
                <c:pt idx="0">
                  <c:v>P1</c:v>
                </c:pt>
                <c:pt idx="1">
                  <c:v>P2</c:v>
                </c:pt>
                <c:pt idx="2">
                  <c:v>P3</c:v>
                </c:pt>
                <c:pt idx="3">
                  <c:v>P4</c:v>
                </c:pt>
                <c:pt idx="4">
                  <c:v>P5</c:v>
                </c:pt>
                <c:pt idx="5">
                  <c:v>P6</c:v>
                </c:pt>
                <c:pt idx="6">
                  <c:v>P7</c:v>
                </c:pt>
                <c:pt idx="7">
                  <c:v>P8</c:v>
                </c:pt>
                <c:pt idx="8">
                  <c:v>P9</c:v>
                </c:pt>
                <c:pt idx="9">
                  <c:v>P10</c:v>
                </c:pt>
              </c:strCache>
            </c:strRef>
          </c:cat>
          <c:val>
            <c:numRef>
              <c:f>Feuil1!$D$120:$M$120</c:f>
              <c:numCache>
                <c:formatCode>General</c:formatCode>
                <c:ptCount val="10"/>
                <c:pt idx="0">
                  <c:v>8.3000000000000007</c:v>
                </c:pt>
                <c:pt idx="1">
                  <c:v>8.8000000000000007</c:v>
                </c:pt>
                <c:pt idx="2">
                  <c:v>7.7</c:v>
                </c:pt>
                <c:pt idx="3">
                  <c:v>7.3</c:v>
                </c:pt>
                <c:pt idx="4">
                  <c:v>8.4</c:v>
                </c:pt>
                <c:pt idx="5">
                  <c:v>7.7</c:v>
                </c:pt>
                <c:pt idx="6">
                  <c:v>6.5</c:v>
                </c:pt>
                <c:pt idx="7">
                  <c:v>7.7</c:v>
                </c:pt>
                <c:pt idx="8">
                  <c:v>5.9</c:v>
                </c:pt>
                <c:pt idx="9">
                  <c:v>7.9</c:v>
                </c:pt>
              </c:numCache>
            </c:numRef>
          </c:val>
        </c:ser>
        <c:axId val="60255616"/>
        <c:axId val="60257792"/>
      </c:radarChart>
      <c:catAx>
        <c:axId val="60255616"/>
        <c:scaling>
          <c:orientation val="minMax"/>
        </c:scaling>
        <c:axPos val="b"/>
        <c:majorGridlines/>
        <c:tickLblPos val="nextTo"/>
        <c:crossAx val="60257792"/>
        <c:crosses val="autoZero"/>
        <c:auto val="1"/>
        <c:lblAlgn val="ctr"/>
        <c:lblOffset val="100"/>
      </c:catAx>
      <c:valAx>
        <c:axId val="60257792"/>
        <c:scaling>
          <c:orientation val="minMax"/>
          <c:max val="9"/>
          <c:min val="5"/>
        </c:scaling>
        <c:axPos val="l"/>
        <c:majorGridlines/>
        <c:numFmt formatCode="General" sourceLinked="1"/>
        <c:majorTickMark val="cross"/>
        <c:tickLblPos val="nextTo"/>
        <c:crossAx val="60255616"/>
        <c:crosses val="autoZero"/>
        <c:crossBetween val="between"/>
      </c:valAx>
    </c:plotArea>
    <c:plotVisOnly val="1"/>
    <c:dispBlanksAs val="gap"/>
  </c:chart>
  <c:externalData r:id="rId1"/>
</c:chartSpace>
</file>

<file path=ppt/charts/chart19.xml><?xml version="1.0" encoding="utf-8"?>
<c:chartSpace xmlns:c="http://schemas.openxmlformats.org/drawingml/2006/chart" xmlns:a="http://schemas.openxmlformats.org/drawingml/2006/main" xmlns:r="http://schemas.openxmlformats.org/officeDocument/2006/relationships">
  <c:date1904 val="1"/>
  <c:lang val="fr-FR"/>
  <c:chart>
    <c:autoTitleDeleted val="1"/>
    <c:plotArea>
      <c:layout/>
      <c:lineChart>
        <c:grouping val="standard"/>
        <c:ser>
          <c:idx val="0"/>
          <c:order val="0"/>
          <c:dLbls>
            <c:showVal val="1"/>
          </c:dLbls>
          <c:cat>
            <c:strRef>
              <c:f>THIONVILLE!$E$83:$L$83</c:f>
              <c:strCache>
                <c:ptCount val="8"/>
                <c:pt idx="0">
                  <c:v>2014</c:v>
                </c:pt>
                <c:pt idx="1">
                  <c:v>2015</c:v>
                </c:pt>
                <c:pt idx="2">
                  <c:v>2016</c:v>
                </c:pt>
                <c:pt idx="3">
                  <c:v>2017</c:v>
                </c:pt>
                <c:pt idx="4">
                  <c:v>2018</c:v>
                </c:pt>
                <c:pt idx="5">
                  <c:v>2019</c:v>
                </c:pt>
                <c:pt idx="6">
                  <c:v>2020</c:v>
                </c:pt>
                <c:pt idx="7">
                  <c:v>2021</c:v>
                </c:pt>
              </c:strCache>
            </c:strRef>
          </c:cat>
          <c:val>
            <c:numRef>
              <c:f>THIONVILLE!$E$84:$L$84</c:f>
              <c:numCache>
                <c:formatCode>#,##0,</c:formatCode>
                <c:ptCount val="8"/>
                <c:pt idx="0">
                  <c:v>196480.6286080378</c:v>
                </c:pt>
                <c:pt idx="1">
                  <c:v>189893.55316264782</c:v>
                </c:pt>
                <c:pt idx="2">
                  <c:v>181016.05493291368</c:v>
                </c:pt>
                <c:pt idx="3">
                  <c:v>158412.90122841811</c:v>
                </c:pt>
                <c:pt idx="4">
                  <c:v>148551.18755720629</c:v>
                </c:pt>
                <c:pt idx="5">
                  <c:v>139699.00754157334</c:v>
                </c:pt>
                <c:pt idx="6">
                  <c:v>132312.11523092931</c:v>
                </c:pt>
                <c:pt idx="7">
                  <c:v>124858.50082478058</c:v>
                </c:pt>
              </c:numCache>
            </c:numRef>
          </c:val>
        </c:ser>
        <c:ser>
          <c:idx val="1"/>
          <c:order val="1"/>
          <c:dLbls>
            <c:dLbl>
              <c:idx val="0"/>
              <c:layout>
                <c:manualLayout>
                  <c:x val="1.5646828172323581E-3"/>
                  <c:y val="3.8095238095238099E-2"/>
                </c:manualLayout>
              </c:layout>
              <c:showVal val="1"/>
            </c:dLbl>
            <c:dLbl>
              <c:idx val="1"/>
              <c:layout>
                <c:manualLayout>
                  <c:x val="-1.5646828172323321E-3"/>
                  <c:y val="2.0317460317460317E-2"/>
                </c:manualLayout>
              </c:layout>
              <c:showVal val="1"/>
            </c:dLbl>
            <c:dLbl>
              <c:idx val="2"/>
              <c:layout>
                <c:manualLayout>
                  <c:x val="-1.7211510989555926E-2"/>
                  <c:y val="2.7936507936507936E-2"/>
                </c:manualLayout>
              </c:layout>
              <c:showVal val="1"/>
            </c:dLbl>
            <c:dLbl>
              <c:idx val="3"/>
              <c:layout>
                <c:manualLayout>
                  <c:x val="-3.129365634464714E-2"/>
                  <c:y val="3.3015873015873339E-2"/>
                </c:manualLayout>
              </c:layout>
              <c:showVal val="1"/>
            </c:dLbl>
            <c:dLbl>
              <c:idx val="4"/>
              <c:layout>
                <c:manualLayout>
                  <c:x val="-1.5646828172323577E-2"/>
                  <c:y val="2.285714285714309E-2"/>
                </c:manualLayout>
              </c:layout>
              <c:showVal val="1"/>
            </c:dLbl>
            <c:dLbl>
              <c:idx val="5"/>
              <c:layout>
                <c:manualLayout>
                  <c:x val="-1.8776193806788289E-2"/>
                  <c:y val="1.7777777777777781E-2"/>
                </c:manualLayout>
              </c:layout>
              <c:showVal val="1"/>
            </c:dLbl>
            <c:dLbl>
              <c:idx val="6"/>
              <c:layout>
                <c:manualLayout>
                  <c:x val="-2.3470242258485482E-2"/>
                  <c:y val="2.5396825396825397E-2"/>
                </c:manualLayout>
              </c:layout>
              <c:showVal val="1"/>
            </c:dLbl>
            <c:dLbl>
              <c:idx val="7"/>
              <c:layout>
                <c:manualLayout>
                  <c:x val="-2.6599607892950201E-2"/>
                  <c:y val="2.7936507936507936E-2"/>
                </c:manualLayout>
              </c:layout>
              <c:showVal val="1"/>
            </c:dLbl>
            <c:showVal val="1"/>
          </c:dLbls>
          <c:cat>
            <c:strRef>
              <c:f>THIONVILLE!$E$83:$L$83</c:f>
              <c:strCache>
                <c:ptCount val="8"/>
                <c:pt idx="0">
                  <c:v>2014</c:v>
                </c:pt>
                <c:pt idx="1">
                  <c:v>2015</c:v>
                </c:pt>
                <c:pt idx="2">
                  <c:v>2016</c:v>
                </c:pt>
                <c:pt idx="3">
                  <c:v>2017</c:v>
                </c:pt>
                <c:pt idx="4">
                  <c:v>2018</c:v>
                </c:pt>
                <c:pt idx="5">
                  <c:v>2019</c:v>
                </c:pt>
                <c:pt idx="6">
                  <c:v>2020</c:v>
                </c:pt>
                <c:pt idx="7">
                  <c:v>2021</c:v>
                </c:pt>
              </c:strCache>
            </c:strRef>
          </c:cat>
          <c:val>
            <c:numRef>
              <c:f>THIONVILLE!$E$85:$L$85</c:f>
              <c:numCache>
                <c:formatCode>#,##0,</c:formatCode>
                <c:ptCount val="8"/>
                <c:pt idx="0">
                  <c:v>194273.489317981</c:v>
                </c:pt>
                <c:pt idx="1">
                  <c:v>185562.52293288038</c:v>
                </c:pt>
                <c:pt idx="2">
                  <c:v>176851.52140383268</c:v>
                </c:pt>
                <c:pt idx="3">
                  <c:v>154414.86440002342</c:v>
                </c:pt>
                <c:pt idx="4">
                  <c:v>144719.64742950111</c:v>
                </c:pt>
                <c:pt idx="5">
                  <c:v>136033.96411455402</c:v>
                </c:pt>
                <c:pt idx="6">
                  <c:v>128813.56850459838</c:v>
                </c:pt>
                <c:pt idx="7">
                  <c:v>121526.45079913709</c:v>
                </c:pt>
              </c:numCache>
            </c:numRef>
          </c:val>
        </c:ser>
        <c:ser>
          <c:idx val="2"/>
          <c:order val="2"/>
          <c:dLbls>
            <c:showVal val="1"/>
          </c:dLbls>
          <c:cat>
            <c:strRef>
              <c:f>THIONVILLE!$E$83:$L$83</c:f>
              <c:strCache>
                <c:ptCount val="8"/>
                <c:pt idx="0">
                  <c:v>2014</c:v>
                </c:pt>
                <c:pt idx="1">
                  <c:v>2015</c:v>
                </c:pt>
                <c:pt idx="2">
                  <c:v>2016</c:v>
                </c:pt>
                <c:pt idx="3">
                  <c:v>2017</c:v>
                </c:pt>
                <c:pt idx="4">
                  <c:v>2018</c:v>
                </c:pt>
                <c:pt idx="5">
                  <c:v>2019</c:v>
                </c:pt>
                <c:pt idx="6">
                  <c:v>2020</c:v>
                </c:pt>
                <c:pt idx="7">
                  <c:v>2021</c:v>
                </c:pt>
              </c:strCache>
            </c:strRef>
          </c:cat>
          <c:val>
            <c:numRef>
              <c:f>THIONVILLE!$E$86:$L$86</c:f>
              <c:numCache>
                <c:formatCode>#,##0,</c:formatCode>
                <c:ptCount val="8"/>
                <c:pt idx="0">
                  <c:v>2207.139290055959</c:v>
                </c:pt>
                <c:pt idx="1">
                  <c:v>4331.0302297682138</c:v>
                </c:pt>
                <c:pt idx="2">
                  <c:v>4164.5335290807352</c:v>
                </c:pt>
                <c:pt idx="3">
                  <c:v>3998.0368283932885</c:v>
                </c:pt>
                <c:pt idx="4">
                  <c:v>3831.5401277058413</c:v>
                </c:pt>
                <c:pt idx="5">
                  <c:v>3665.043427018385</c:v>
                </c:pt>
                <c:pt idx="6">
                  <c:v>3498.5467263309374</c:v>
                </c:pt>
                <c:pt idx="7">
                  <c:v>3332.0500256434916</c:v>
                </c:pt>
              </c:numCache>
            </c:numRef>
          </c:val>
        </c:ser>
        <c:dLbls>
          <c:showVal val="1"/>
        </c:dLbls>
        <c:marker val="1"/>
        <c:axId val="60376192"/>
        <c:axId val="60377728"/>
      </c:lineChart>
      <c:catAx>
        <c:axId val="60376192"/>
        <c:scaling>
          <c:orientation val="minMax"/>
        </c:scaling>
        <c:axPos val="b"/>
        <c:majorTickMark val="none"/>
        <c:tickLblPos val="nextTo"/>
        <c:crossAx val="60377728"/>
        <c:crosses val="autoZero"/>
        <c:auto val="1"/>
        <c:lblAlgn val="ctr"/>
        <c:lblOffset val="100"/>
      </c:catAx>
      <c:valAx>
        <c:axId val="60377728"/>
        <c:scaling>
          <c:orientation val="minMax"/>
        </c:scaling>
        <c:axPos val="l"/>
        <c:majorGridlines/>
        <c:numFmt formatCode="#,##0," sourceLinked="1"/>
        <c:majorTickMark val="none"/>
        <c:tickLblPos val="nextTo"/>
        <c:crossAx val="60376192"/>
        <c:crosses val="autoZero"/>
        <c:crossBetween val="between"/>
      </c:valAx>
    </c:plotArea>
    <c:plotVisOnly val="1"/>
    <c:dispBlanksAs val="gap"/>
  </c:chart>
  <c:txPr>
    <a:bodyPr/>
    <a:lstStyle/>
    <a:p>
      <a:pPr>
        <a:defRPr sz="1200"/>
      </a:pPr>
      <a:endParaRPr lang="fr-FR"/>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fr-FR"/>
  <c:chart>
    <c:autoTitleDeleted val="1"/>
    <c:plotArea>
      <c:layout>
        <c:manualLayout>
          <c:layoutTarget val="inner"/>
          <c:xMode val="edge"/>
          <c:yMode val="edge"/>
          <c:x val="0.30284418776007754"/>
          <c:y val="0.19418705520557575"/>
          <c:w val="0.33302571652751439"/>
          <c:h val="0.60109090961879275"/>
        </c:manualLayout>
      </c:layout>
      <c:pieChart>
        <c:varyColors val="1"/>
        <c:ser>
          <c:idx val="0"/>
          <c:order val="0"/>
          <c:explosion val="1"/>
          <c:dLbls>
            <c:dLbl>
              <c:idx val="0"/>
              <c:layout>
                <c:manualLayout>
                  <c:x val="-2.3925977101774125E-2"/>
                  <c:y val="-0.10983836478861318"/>
                </c:manualLayout>
              </c:layout>
              <c:showCatName val="1"/>
              <c:showPercent val="1"/>
            </c:dLbl>
            <c:dLbl>
              <c:idx val="1"/>
              <c:layout>
                <c:manualLayout>
                  <c:x val="3.3500435286205996E-3"/>
                  <c:y val="-1.3026668638173425E-2"/>
                </c:manualLayout>
              </c:layout>
              <c:showCatName val="1"/>
              <c:showPercent val="1"/>
            </c:dLbl>
            <c:dLbl>
              <c:idx val="2"/>
              <c:layout>
                <c:manualLayout>
                  <c:x val="5.8281358846685159E-4"/>
                  <c:y val="2.3269448081109402E-2"/>
                </c:manualLayout>
              </c:layout>
              <c:showCatName val="1"/>
              <c:showPercent val="1"/>
            </c:dLbl>
            <c:dLbl>
              <c:idx val="5"/>
              <c:layout>
                <c:manualLayout>
                  <c:x val="5.1851508863879445E-2"/>
                  <c:y val="1.6191725022091315E-2"/>
                </c:manualLayout>
              </c:layout>
              <c:showCatName val="1"/>
              <c:showPercent val="1"/>
            </c:dLbl>
            <c:txPr>
              <a:bodyPr/>
              <a:lstStyle/>
              <a:p>
                <a:pPr>
                  <a:defRPr sz="1050" b="1"/>
                </a:pPr>
                <a:endParaRPr lang="fr-FR"/>
              </a:p>
            </c:txPr>
            <c:showCatName val="1"/>
            <c:showPercent val="1"/>
          </c:dLbls>
          <c:cat>
            <c:strRef>
              <c:f>'Recap Lorraine'!$I$155:$I$160</c:f>
              <c:strCache>
                <c:ptCount val="6"/>
                <c:pt idx="0">
                  <c:v>Service de gare</c:v>
                </c:pt>
                <c:pt idx="1">
                  <c:v>Gestion de site</c:v>
                </c:pt>
                <c:pt idx="2">
                  <c:v>Frais de fonctionnement</c:v>
                </c:pt>
                <c:pt idx="3">
                  <c:v>Impôts et taxes</c:v>
                </c:pt>
                <c:pt idx="4">
                  <c:v>Investissements passés (2013 et avant)</c:v>
                </c:pt>
                <c:pt idx="5">
                  <c:v>Investissements prévisionnels (2014 à 2016)</c:v>
                </c:pt>
              </c:strCache>
            </c:strRef>
          </c:cat>
          <c:val>
            <c:numRef>
              <c:f>'Recap Lorraine'!$J$155:$J$160</c:f>
              <c:numCache>
                <c:formatCode>#,##0.0,</c:formatCode>
                <c:ptCount val="6"/>
                <c:pt idx="0">
                  <c:v>8364558.785722997</c:v>
                </c:pt>
                <c:pt idx="1">
                  <c:v>6188491.1978999935</c:v>
                </c:pt>
                <c:pt idx="2">
                  <c:v>1663545.3526000003</c:v>
                </c:pt>
                <c:pt idx="3">
                  <c:v>150639.59287299993</c:v>
                </c:pt>
                <c:pt idx="4">
                  <c:v>3239459.5679040002</c:v>
                </c:pt>
                <c:pt idx="5">
                  <c:v>796556.20779400016</c:v>
                </c:pt>
              </c:numCache>
            </c:numRef>
          </c:val>
        </c:ser>
        <c:dLbls>
          <c:showCatName val="1"/>
          <c:showPercent val="1"/>
        </c:dLbls>
        <c:firstSliceAng val="0"/>
      </c:pieChart>
    </c:plotArea>
    <c:plotVisOnly val="1"/>
    <c:dispBlanksAs val="zero"/>
  </c:chart>
  <c:externalData r:id="rId1"/>
</c:chartSpace>
</file>

<file path=ppt/charts/chart20.xml><?xml version="1.0" encoding="utf-8"?>
<c:chartSpace xmlns:c="http://schemas.openxmlformats.org/drawingml/2006/chart" xmlns:a="http://schemas.openxmlformats.org/drawingml/2006/main" xmlns:r="http://schemas.openxmlformats.org/officeDocument/2006/relationships">
  <c:date1904 val="1"/>
  <c:lang val="fr-FR"/>
  <c:chart>
    <c:autoTitleDeleted val="1"/>
    <c:plotArea>
      <c:layout/>
      <c:lineChart>
        <c:grouping val="standard"/>
        <c:ser>
          <c:idx val="0"/>
          <c:order val="0"/>
          <c:dLbls>
            <c:showVal val="1"/>
          </c:dLbls>
          <c:cat>
            <c:strRef>
              <c:f>'Recap Lorraine'!$D$39:$K$39</c:f>
              <c:strCache>
                <c:ptCount val="8"/>
                <c:pt idx="0">
                  <c:v>2014</c:v>
                </c:pt>
                <c:pt idx="1">
                  <c:v>2015</c:v>
                </c:pt>
                <c:pt idx="2">
                  <c:v>2016</c:v>
                </c:pt>
                <c:pt idx="3">
                  <c:v>2017</c:v>
                </c:pt>
                <c:pt idx="4">
                  <c:v>2018</c:v>
                </c:pt>
                <c:pt idx="5">
                  <c:v>2019</c:v>
                </c:pt>
                <c:pt idx="6">
                  <c:v>2020</c:v>
                </c:pt>
                <c:pt idx="7">
                  <c:v>2021</c:v>
                </c:pt>
              </c:strCache>
            </c:strRef>
          </c:cat>
          <c:val>
            <c:numRef>
              <c:f>'Recap Lorraine'!$D$40:$K$40</c:f>
              <c:numCache>
                <c:formatCode>#,##0,</c:formatCode>
                <c:ptCount val="8"/>
                <c:pt idx="0">
                  <c:v>105114.28055165637</c:v>
                </c:pt>
                <c:pt idx="1">
                  <c:v>358340.84230360587</c:v>
                </c:pt>
                <c:pt idx="2">
                  <c:v>596033.19848451065</c:v>
                </c:pt>
                <c:pt idx="3">
                  <c:v>679399.41378885531</c:v>
                </c:pt>
                <c:pt idx="4">
                  <c:v>659152.0787159513</c:v>
                </c:pt>
                <c:pt idx="5">
                  <c:v>631085.1279226772</c:v>
                </c:pt>
                <c:pt idx="6">
                  <c:v>603018.17712940136</c:v>
                </c:pt>
                <c:pt idx="7">
                  <c:v>574951.22633612901</c:v>
                </c:pt>
              </c:numCache>
            </c:numRef>
          </c:val>
        </c:ser>
        <c:ser>
          <c:idx val="1"/>
          <c:order val="1"/>
          <c:dLbls>
            <c:dLbl>
              <c:idx val="0"/>
              <c:layout>
                <c:manualLayout>
                  <c:x val="1.5646828172323581E-3"/>
                  <c:y val="3.8095238095238099E-2"/>
                </c:manualLayout>
              </c:layout>
              <c:showVal val="1"/>
            </c:dLbl>
            <c:dLbl>
              <c:idx val="1"/>
              <c:layout>
                <c:manualLayout>
                  <c:x val="-1.5646828172323321E-3"/>
                  <c:y val="2.0317460317460317E-2"/>
                </c:manualLayout>
              </c:layout>
              <c:showVal val="1"/>
            </c:dLbl>
            <c:dLbl>
              <c:idx val="2"/>
              <c:layout>
                <c:manualLayout>
                  <c:x val="-1.7211510989555926E-2"/>
                  <c:y val="2.7936507936507936E-2"/>
                </c:manualLayout>
              </c:layout>
              <c:showVal val="1"/>
            </c:dLbl>
            <c:dLbl>
              <c:idx val="3"/>
              <c:layout>
                <c:manualLayout>
                  <c:x val="-3.129365634464714E-2"/>
                  <c:y val="3.3015873015873359E-2"/>
                </c:manualLayout>
              </c:layout>
              <c:showVal val="1"/>
            </c:dLbl>
            <c:dLbl>
              <c:idx val="4"/>
              <c:layout>
                <c:manualLayout>
                  <c:x val="-1.5646828172323577E-2"/>
                  <c:y val="2.2857142857143107E-2"/>
                </c:manualLayout>
              </c:layout>
              <c:showVal val="1"/>
            </c:dLbl>
            <c:dLbl>
              <c:idx val="5"/>
              <c:layout>
                <c:manualLayout>
                  <c:x val="-1.8776193806788289E-2"/>
                  <c:y val="1.7777777777777781E-2"/>
                </c:manualLayout>
              </c:layout>
              <c:showVal val="1"/>
            </c:dLbl>
            <c:dLbl>
              <c:idx val="6"/>
              <c:layout>
                <c:manualLayout>
                  <c:x val="-2.3470242258485482E-2"/>
                  <c:y val="2.5396825396825397E-2"/>
                </c:manualLayout>
              </c:layout>
              <c:showVal val="1"/>
            </c:dLbl>
            <c:dLbl>
              <c:idx val="7"/>
              <c:layout>
                <c:manualLayout>
                  <c:x val="-2.6599607892950201E-2"/>
                  <c:y val="2.7936507936507936E-2"/>
                </c:manualLayout>
              </c:layout>
              <c:showVal val="1"/>
            </c:dLbl>
            <c:showVal val="1"/>
          </c:dLbls>
          <c:cat>
            <c:strRef>
              <c:f>'Recap Lorraine'!$D$39:$K$39</c:f>
              <c:strCache>
                <c:ptCount val="8"/>
                <c:pt idx="0">
                  <c:v>2014</c:v>
                </c:pt>
                <c:pt idx="1">
                  <c:v>2015</c:v>
                </c:pt>
                <c:pt idx="2">
                  <c:v>2016</c:v>
                </c:pt>
                <c:pt idx="3">
                  <c:v>2017</c:v>
                </c:pt>
                <c:pt idx="4">
                  <c:v>2018</c:v>
                </c:pt>
                <c:pt idx="5">
                  <c:v>2019</c:v>
                </c:pt>
                <c:pt idx="6">
                  <c:v>2020</c:v>
                </c:pt>
                <c:pt idx="7">
                  <c:v>2021</c:v>
                </c:pt>
              </c:strCache>
            </c:strRef>
          </c:cat>
          <c:val>
            <c:numRef>
              <c:f>'Recap Lorraine'!$D$41:$K$41</c:f>
              <c:numCache>
                <c:formatCode>#,##0,</c:formatCode>
                <c:ptCount val="8"/>
                <c:pt idx="0">
                  <c:v>2116926.9819192067</c:v>
                </c:pt>
                <c:pt idx="1">
                  <c:v>2004395.3234201346</c:v>
                </c:pt>
                <c:pt idx="2">
                  <c:v>1894702.1525420952</c:v>
                </c:pt>
                <c:pt idx="3">
                  <c:v>1646585.1509287001</c:v>
                </c:pt>
                <c:pt idx="4">
                  <c:v>1543752.8011429585</c:v>
                </c:pt>
                <c:pt idx="5">
                  <c:v>1456793.5733781501</c:v>
                </c:pt>
                <c:pt idx="6">
                  <c:v>1347329.5292087779</c:v>
                </c:pt>
                <c:pt idx="7">
                  <c:v>1233394.0962912049</c:v>
                </c:pt>
              </c:numCache>
            </c:numRef>
          </c:val>
        </c:ser>
        <c:ser>
          <c:idx val="2"/>
          <c:order val="2"/>
          <c:dLbls>
            <c:showVal val="1"/>
          </c:dLbls>
          <c:cat>
            <c:strRef>
              <c:f>'Recap Lorraine'!$D$39:$K$39</c:f>
              <c:strCache>
                <c:ptCount val="8"/>
                <c:pt idx="0">
                  <c:v>2014</c:v>
                </c:pt>
                <c:pt idx="1">
                  <c:v>2015</c:v>
                </c:pt>
                <c:pt idx="2">
                  <c:v>2016</c:v>
                </c:pt>
                <c:pt idx="3">
                  <c:v>2017</c:v>
                </c:pt>
                <c:pt idx="4">
                  <c:v>2018</c:v>
                </c:pt>
                <c:pt idx="5">
                  <c:v>2019</c:v>
                </c:pt>
                <c:pt idx="6">
                  <c:v>2020</c:v>
                </c:pt>
                <c:pt idx="7">
                  <c:v>2021</c:v>
                </c:pt>
              </c:strCache>
            </c:strRef>
          </c:cat>
          <c:val>
            <c:numRef>
              <c:f>'Recap Lorraine'!$D$42:$K$42</c:f>
              <c:numCache>
                <c:formatCode>#,##0,</c:formatCode>
                <c:ptCount val="8"/>
                <c:pt idx="0">
                  <c:v>2222041.2624708707</c:v>
                </c:pt>
                <c:pt idx="1">
                  <c:v>2362736.165723742</c:v>
                </c:pt>
                <c:pt idx="2">
                  <c:v>2490735.3510265984</c:v>
                </c:pt>
                <c:pt idx="3">
                  <c:v>2325984.5647175526</c:v>
                </c:pt>
                <c:pt idx="4">
                  <c:v>2202904.8798589087</c:v>
                </c:pt>
                <c:pt idx="5">
                  <c:v>2087878.7013008236</c:v>
                </c:pt>
                <c:pt idx="6">
                  <c:v>1950347.7063381812</c:v>
                </c:pt>
                <c:pt idx="7">
                  <c:v>1808345.3226273335</c:v>
                </c:pt>
              </c:numCache>
            </c:numRef>
          </c:val>
        </c:ser>
        <c:dLbls>
          <c:showVal val="1"/>
        </c:dLbls>
        <c:marker val="1"/>
        <c:axId val="61125376"/>
        <c:axId val="61126912"/>
      </c:lineChart>
      <c:catAx>
        <c:axId val="61125376"/>
        <c:scaling>
          <c:orientation val="minMax"/>
        </c:scaling>
        <c:axPos val="b"/>
        <c:majorTickMark val="none"/>
        <c:tickLblPos val="nextTo"/>
        <c:crossAx val="61126912"/>
        <c:crosses val="autoZero"/>
        <c:auto val="1"/>
        <c:lblAlgn val="ctr"/>
        <c:lblOffset val="100"/>
      </c:catAx>
      <c:valAx>
        <c:axId val="61126912"/>
        <c:scaling>
          <c:orientation val="minMax"/>
        </c:scaling>
        <c:axPos val="l"/>
        <c:majorGridlines/>
        <c:numFmt formatCode="#,##0," sourceLinked="1"/>
        <c:majorTickMark val="none"/>
        <c:tickLblPos val="nextTo"/>
        <c:crossAx val="61125376"/>
        <c:crosses val="autoZero"/>
        <c:crossBetween val="between"/>
      </c:valAx>
    </c:plotArea>
    <c:plotVisOnly val="1"/>
    <c:dispBlanksAs val="gap"/>
  </c:chart>
  <c:txPr>
    <a:bodyPr/>
    <a:lstStyle/>
    <a:p>
      <a:pPr>
        <a:defRPr sz="1200"/>
      </a:pPr>
      <a:endParaRPr lang="fr-FR"/>
    </a:p>
  </c:txPr>
  <c:externalData r:id="rId1"/>
</c:chartSpace>
</file>

<file path=ppt/charts/chart21.xml><?xml version="1.0" encoding="utf-8"?>
<c:chartSpace xmlns:c="http://schemas.openxmlformats.org/drawingml/2006/chart" xmlns:a="http://schemas.openxmlformats.org/drawingml/2006/main" xmlns:r="http://schemas.openxmlformats.org/officeDocument/2006/relationships">
  <c:date1904 val="1"/>
  <c:lang val="fr-FR"/>
  <c:chart>
    <c:autoTitleDeleted val="1"/>
    <c:plotArea>
      <c:layout>
        <c:manualLayout>
          <c:layoutTarget val="inner"/>
          <c:xMode val="edge"/>
          <c:yMode val="edge"/>
          <c:x val="0.29582022950748416"/>
          <c:y val="0.19230510290532826"/>
          <c:w val="0.39025280144502483"/>
          <c:h val="0.66900495112532965"/>
        </c:manualLayout>
      </c:layout>
      <c:pieChart>
        <c:varyColors val="1"/>
        <c:ser>
          <c:idx val="0"/>
          <c:order val="0"/>
          <c:tx>
            <c:strRef>
              <c:f>'Analyse Lorraine'!$C$48</c:f>
              <c:strCache>
                <c:ptCount val="1"/>
                <c:pt idx="0">
                  <c:v>Total 2014 2015 2016</c:v>
                </c:pt>
              </c:strCache>
            </c:strRef>
          </c:tx>
          <c:explosion val="25"/>
          <c:dLbls>
            <c:dLbl>
              <c:idx val="1"/>
              <c:layout>
                <c:manualLayout>
                  <c:x val="1.1747690045654721E-2"/>
                  <c:y val="7.8718515537841618E-3"/>
                </c:manualLayout>
              </c:layout>
              <c:showVal val="1"/>
              <c:showCatName val="1"/>
              <c:showPercent val="1"/>
            </c:dLbl>
            <c:dLbl>
              <c:idx val="4"/>
              <c:layout>
                <c:manualLayout>
                  <c:x val="0.16552568764626774"/>
                  <c:y val="1.8753750894604345E-2"/>
                </c:manualLayout>
              </c:layout>
              <c:showVal val="1"/>
              <c:showCatName val="1"/>
              <c:showPercent val="1"/>
            </c:dLbl>
            <c:dLbl>
              <c:idx val="5"/>
              <c:layout>
                <c:manualLayout>
                  <c:x val="5.351862998528658E-2"/>
                  <c:y val="-6.4404846205822234E-3"/>
                </c:manualLayout>
              </c:layout>
              <c:showVal val="1"/>
              <c:showCatName val="1"/>
              <c:showPercent val="1"/>
            </c:dLbl>
            <c:txPr>
              <a:bodyPr/>
              <a:lstStyle/>
              <a:p>
                <a:pPr>
                  <a:defRPr b="1"/>
                </a:pPr>
                <a:endParaRPr lang="fr-FR"/>
              </a:p>
            </c:txPr>
            <c:showVal val="1"/>
            <c:showCatName val="1"/>
            <c:showPercent val="1"/>
            <c:showLeaderLines val="1"/>
          </c:dLbls>
          <c:cat>
            <c:strRef>
              <c:f>'Analyse Lorraine'!$D$41:$Q$41</c:f>
              <c:strCache>
                <c:ptCount val="14"/>
                <c:pt idx="0">
                  <c:v>ACCESSIBILITE</c:v>
                </c:pt>
                <c:pt idx="1">
                  <c:v>AMENAGT INTERMODAUX</c:v>
                </c:pt>
                <c:pt idx="2">
                  <c:v>AMENAGT VOYAGEURS</c:v>
                </c:pt>
                <c:pt idx="3">
                  <c:v>BATIMENT</c:v>
                </c:pt>
                <c:pt idx="4">
                  <c:v>CONCESSION</c:v>
                </c:pt>
                <c:pt idx="5">
                  <c:v>CVC</c:v>
                </c:pt>
                <c:pt idx="6">
                  <c:v>HALL / PARVIS / ACCES</c:v>
                </c:pt>
                <c:pt idx="7">
                  <c:v>INFO V - SIGNALETIQUE</c:v>
                </c:pt>
                <c:pt idx="8">
                  <c:v>INFO V - TELEAFFICHAGE</c:v>
                </c:pt>
                <c:pt idx="9">
                  <c:v>MEC ELECTRIQUE / INCENDIE</c:v>
                </c:pt>
                <c:pt idx="10">
                  <c:v>OUTILS_EXPLOIT_GARE / COE</c:v>
                </c:pt>
                <c:pt idx="11">
                  <c:v>PEM / BV</c:v>
                </c:pt>
                <c:pt idx="12">
                  <c:v>SURETE</c:v>
                </c:pt>
                <c:pt idx="13">
                  <c:v>VIDEO</c:v>
                </c:pt>
              </c:strCache>
            </c:strRef>
          </c:cat>
          <c:val>
            <c:numRef>
              <c:f>'Analyse Lorraine'!$D$48:$Q$48</c:f>
              <c:numCache>
                <c:formatCode>_-* #,##0\ _€_-;\-* #,##0\ _€_-;_-* "-"??\ _€_-;_-@_-</c:formatCode>
                <c:ptCount val="14"/>
                <c:pt idx="0">
                  <c:v>862412</c:v>
                </c:pt>
                <c:pt idx="1">
                  <c:v>4003810</c:v>
                </c:pt>
                <c:pt idx="2">
                  <c:v>2251738.9999999977</c:v>
                </c:pt>
                <c:pt idx="3">
                  <c:v>2995168.0000000005</c:v>
                </c:pt>
                <c:pt idx="4">
                  <c:v>115783.00000000035</c:v>
                </c:pt>
                <c:pt idx="5">
                  <c:v>473951.00000000006</c:v>
                </c:pt>
                <c:pt idx="6">
                  <c:v>194149.99999999968</c:v>
                </c:pt>
                <c:pt idx="7">
                  <c:v>640317.00000000012</c:v>
                </c:pt>
                <c:pt idx="8">
                  <c:v>3290</c:v>
                </c:pt>
                <c:pt idx="9">
                  <c:v>355405</c:v>
                </c:pt>
                <c:pt idx="10">
                  <c:v>484517</c:v>
                </c:pt>
                <c:pt idx="11">
                  <c:v>5133635.0000000019</c:v>
                </c:pt>
                <c:pt idx="12">
                  <c:v>12744.000000000004</c:v>
                </c:pt>
                <c:pt idx="13">
                  <c:v>1873993</c:v>
                </c:pt>
              </c:numCache>
            </c:numRef>
          </c:val>
        </c:ser>
        <c:firstSliceAng val="0"/>
      </c:pieChart>
    </c:plotArea>
    <c:plotVisOnly val="1"/>
  </c:chart>
  <c:externalData r:id="rId1"/>
</c:chartSpace>
</file>

<file path=ppt/charts/chart22.xml><?xml version="1.0" encoding="utf-8"?>
<c:chartSpace xmlns:c="http://schemas.openxmlformats.org/drawingml/2006/chart" xmlns:a="http://schemas.openxmlformats.org/drawingml/2006/main" xmlns:r="http://schemas.openxmlformats.org/officeDocument/2006/relationships">
  <c:date1904 val="1"/>
  <c:lang val="fr-FR"/>
  <c:chart>
    <c:autoTitleDeleted val="1"/>
    <c:plotArea>
      <c:layout>
        <c:manualLayout>
          <c:layoutTarget val="inner"/>
          <c:xMode val="edge"/>
          <c:yMode val="edge"/>
          <c:x val="0.24011642963128871"/>
          <c:y val="9.0042818573300445E-2"/>
          <c:w val="0.438815326376919"/>
          <c:h val="0.69221572611570203"/>
        </c:manualLayout>
      </c:layout>
      <c:pieChart>
        <c:varyColors val="1"/>
        <c:ser>
          <c:idx val="0"/>
          <c:order val="0"/>
          <c:tx>
            <c:strRef>
              <c:f>'Analyse Lorraine'!$C$58</c:f>
              <c:strCache>
                <c:ptCount val="1"/>
                <c:pt idx="0">
                  <c:v>Total 2014 2015 2016</c:v>
                </c:pt>
              </c:strCache>
            </c:strRef>
          </c:tx>
          <c:explosion val="25"/>
          <c:dLbls>
            <c:txPr>
              <a:bodyPr/>
              <a:lstStyle/>
              <a:p>
                <a:pPr>
                  <a:defRPr b="1"/>
                </a:pPr>
                <a:endParaRPr lang="fr-FR"/>
              </a:p>
            </c:txPr>
            <c:showVal val="1"/>
            <c:showCatName val="1"/>
            <c:showPercent val="1"/>
            <c:showLeaderLines val="1"/>
          </c:dLbls>
          <c:cat>
            <c:strRef>
              <c:f>'Analyse Lorraine'!$D$41:$Q$41</c:f>
              <c:strCache>
                <c:ptCount val="14"/>
                <c:pt idx="0">
                  <c:v>ACCESSIBILITE</c:v>
                </c:pt>
                <c:pt idx="1">
                  <c:v>AMENAGT INTERMODAUX</c:v>
                </c:pt>
                <c:pt idx="2">
                  <c:v>AMENAGT VOYAGEURS</c:v>
                </c:pt>
                <c:pt idx="3">
                  <c:v>BATIMENT</c:v>
                </c:pt>
                <c:pt idx="4">
                  <c:v>CONCESSION</c:v>
                </c:pt>
                <c:pt idx="5">
                  <c:v>CVC</c:v>
                </c:pt>
                <c:pt idx="6">
                  <c:v>HALL / PARVIS / ACCES</c:v>
                </c:pt>
                <c:pt idx="7">
                  <c:v>INFO V - SIGNALETIQUE</c:v>
                </c:pt>
                <c:pt idx="8">
                  <c:v>INFO V - TELEAFFICHAGE</c:v>
                </c:pt>
                <c:pt idx="9">
                  <c:v>MEC ELECTRIQUE / INCENDIE</c:v>
                </c:pt>
                <c:pt idx="10">
                  <c:v>OUTILS_EXPLOIT_GARE / COE</c:v>
                </c:pt>
                <c:pt idx="11">
                  <c:v>PEM / BV</c:v>
                </c:pt>
                <c:pt idx="12">
                  <c:v>SURETE</c:v>
                </c:pt>
                <c:pt idx="13">
                  <c:v>VIDEO</c:v>
                </c:pt>
              </c:strCache>
            </c:strRef>
          </c:cat>
          <c:val>
            <c:numRef>
              <c:f>'Analyse Lorraine'!$D$58:$Q$58</c:f>
              <c:numCache>
                <c:formatCode>_-* #,##0\ _€_-;\-* #,##0\ _€_-;_-* "-"??\ _€_-;_-@_-</c:formatCode>
                <c:ptCount val="14"/>
                <c:pt idx="0">
                  <c:v>549973</c:v>
                </c:pt>
                <c:pt idx="1">
                  <c:v>373773</c:v>
                </c:pt>
                <c:pt idx="2">
                  <c:v>1679405</c:v>
                </c:pt>
                <c:pt idx="3">
                  <c:v>2995168.0000000005</c:v>
                </c:pt>
                <c:pt idx="4">
                  <c:v>115783.00000000035</c:v>
                </c:pt>
                <c:pt idx="5">
                  <c:v>473951.00000000006</c:v>
                </c:pt>
                <c:pt idx="6">
                  <c:v>194149.99999999968</c:v>
                </c:pt>
                <c:pt idx="7">
                  <c:v>640317.00000000012</c:v>
                </c:pt>
                <c:pt idx="8">
                  <c:v>3290</c:v>
                </c:pt>
                <c:pt idx="9">
                  <c:v>355405</c:v>
                </c:pt>
                <c:pt idx="10">
                  <c:v>484517</c:v>
                </c:pt>
                <c:pt idx="11">
                  <c:v>1053108.0000000002</c:v>
                </c:pt>
                <c:pt idx="12">
                  <c:v>12744.000000000004</c:v>
                </c:pt>
                <c:pt idx="13">
                  <c:v>1873993</c:v>
                </c:pt>
              </c:numCache>
            </c:numRef>
          </c:val>
        </c:ser>
        <c:firstSliceAng val="0"/>
      </c:pieChart>
    </c:plotArea>
    <c:plotVisOnly val="1"/>
  </c:chart>
  <c:externalData r:id="rId1"/>
</c:chartSpace>
</file>

<file path=ppt/charts/chart23.xml><?xml version="1.0" encoding="utf-8"?>
<c:chartSpace xmlns:c="http://schemas.openxmlformats.org/drawingml/2006/chart" xmlns:a="http://schemas.openxmlformats.org/drawingml/2006/main" xmlns:r="http://schemas.openxmlformats.org/officeDocument/2006/relationships">
  <c:date1904 val="1"/>
  <c:lang val="fr-FR"/>
  <c:chart>
    <c:autoTitleDeleted val="1"/>
    <c:plotArea>
      <c:layout>
        <c:manualLayout>
          <c:layoutTarget val="inner"/>
          <c:xMode val="edge"/>
          <c:yMode val="edge"/>
          <c:x val="0.23854461830507401"/>
          <c:y val="8.9660303728797144E-2"/>
          <c:w val="0.42536965651507452"/>
          <c:h val="0.66759404425282565"/>
        </c:manualLayout>
      </c:layout>
      <c:pieChart>
        <c:varyColors val="1"/>
        <c:ser>
          <c:idx val="0"/>
          <c:order val="0"/>
          <c:tx>
            <c:strRef>
              <c:f>'Analyse Lorraine'!$C$68</c:f>
              <c:strCache>
                <c:ptCount val="1"/>
                <c:pt idx="0">
                  <c:v>Total 2014 2015 2016</c:v>
                </c:pt>
              </c:strCache>
            </c:strRef>
          </c:tx>
          <c:explosion val="25"/>
          <c:dLbls>
            <c:dLbl>
              <c:idx val="13"/>
              <c:layout>
                <c:manualLayout>
                  <c:x val="1.0711249831836359E-2"/>
                  <c:y val="2.4123482366994197E-2"/>
                </c:manualLayout>
              </c:layout>
              <c:showVal val="1"/>
              <c:showCatName val="1"/>
              <c:showPercent val="1"/>
            </c:dLbl>
            <c:txPr>
              <a:bodyPr/>
              <a:lstStyle/>
              <a:p>
                <a:pPr>
                  <a:defRPr b="1"/>
                </a:pPr>
                <a:endParaRPr lang="fr-FR"/>
              </a:p>
            </c:txPr>
            <c:showVal val="1"/>
            <c:showCatName val="1"/>
            <c:showPercent val="1"/>
            <c:showLeaderLines val="1"/>
          </c:dLbls>
          <c:cat>
            <c:strRef>
              <c:f>'Analyse Lorraine'!$D$41:$Q$41</c:f>
              <c:strCache>
                <c:ptCount val="14"/>
                <c:pt idx="0">
                  <c:v>ACCESSIBILITE</c:v>
                </c:pt>
                <c:pt idx="1">
                  <c:v>AMENAGT INTERMODAUX</c:v>
                </c:pt>
                <c:pt idx="2">
                  <c:v>AMENAGT VOYAGEURS</c:v>
                </c:pt>
                <c:pt idx="3">
                  <c:v>BATIMENT</c:v>
                </c:pt>
                <c:pt idx="4">
                  <c:v>CONCESSION</c:v>
                </c:pt>
                <c:pt idx="5">
                  <c:v>CVC</c:v>
                </c:pt>
                <c:pt idx="6">
                  <c:v>HALL / PARVIS / ACCES</c:v>
                </c:pt>
                <c:pt idx="7">
                  <c:v>INFO V - SIGNALETIQUE</c:v>
                </c:pt>
                <c:pt idx="8">
                  <c:v>INFO V - TELEAFFICHAGE</c:v>
                </c:pt>
                <c:pt idx="9">
                  <c:v>MEC ELECTRIQUE / INCENDIE</c:v>
                </c:pt>
                <c:pt idx="10">
                  <c:v>OUTILS_EXPLOIT_GARE / COE</c:v>
                </c:pt>
                <c:pt idx="11">
                  <c:v>PEM / BV</c:v>
                </c:pt>
                <c:pt idx="12">
                  <c:v>SURETE</c:v>
                </c:pt>
                <c:pt idx="13">
                  <c:v>VIDEO</c:v>
                </c:pt>
              </c:strCache>
            </c:strRef>
          </c:cat>
          <c:val>
            <c:numRef>
              <c:f>'Analyse Lorraine'!$D$68:$Q$68</c:f>
              <c:numCache>
                <c:formatCode>_-* #,##0\ _€_-;\-* #,##0\ _€_-;_-* "-"??\ _€_-;_-@_-</c:formatCode>
                <c:ptCount val="14"/>
                <c:pt idx="0">
                  <c:v>549973</c:v>
                </c:pt>
                <c:pt idx="1">
                  <c:v>373773</c:v>
                </c:pt>
                <c:pt idx="2">
                  <c:v>1679405</c:v>
                </c:pt>
                <c:pt idx="3">
                  <c:v>618067.17934595305</c:v>
                </c:pt>
                <c:pt idx="4">
                  <c:v>0</c:v>
                </c:pt>
                <c:pt idx="5">
                  <c:v>81184.272165578383</c:v>
                </c:pt>
                <c:pt idx="6">
                  <c:v>141242.16798779831</c:v>
                </c:pt>
                <c:pt idx="7">
                  <c:v>640317.00000000012</c:v>
                </c:pt>
                <c:pt idx="8">
                  <c:v>3290</c:v>
                </c:pt>
                <c:pt idx="9">
                  <c:v>58432.604944677594</c:v>
                </c:pt>
                <c:pt idx="10">
                  <c:v>484517</c:v>
                </c:pt>
                <c:pt idx="11">
                  <c:v>584535.42676253652</c:v>
                </c:pt>
                <c:pt idx="12">
                  <c:v>2471.7581863979894</c:v>
                </c:pt>
                <c:pt idx="13">
                  <c:v>1873993</c:v>
                </c:pt>
              </c:numCache>
            </c:numRef>
          </c:val>
        </c:ser>
        <c:firstSliceAng val="0"/>
      </c:pieChart>
    </c:plotArea>
    <c:plotVisOnly val="1"/>
  </c:chart>
  <c:externalData r:id="rId1"/>
</c:chartSpace>
</file>

<file path=ppt/charts/chart24.xml><?xml version="1.0" encoding="utf-8"?>
<c:chartSpace xmlns:c="http://schemas.openxmlformats.org/drawingml/2006/chart" xmlns:a="http://schemas.openxmlformats.org/drawingml/2006/main" xmlns:r="http://schemas.openxmlformats.org/officeDocument/2006/relationships">
  <c:date1904 val="1"/>
  <c:lang val="fr-FR"/>
  <c:chart>
    <c:autoTitleDeleted val="1"/>
    <c:plotArea>
      <c:layout/>
      <c:pieChart>
        <c:varyColors val="1"/>
        <c:ser>
          <c:idx val="0"/>
          <c:order val="0"/>
          <c:tx>
            <c:strRef>
              <c:f>'Analyse Lorraine'!$C$35</c:f>
              <c:strCache>
                <c:ptCount val="1"/>
                <c:pt idx="0">
                  <c:v>Total 2014 - 2015 - 2016</c:v>
                </c:pt>
              </c:strCache>
            </c:strRef>
          </c:tx>
          <c:explosion val="9"/>
          <c:dLbls>
            <c:dLbl>
              <c:idx val="1"/>
              <c:layout>
                <c:manualLayout>
                  <c:x val="-1.87678552911596E-2"/>
                  <c:y val="0.13889778143487971"/>
                </c:manualLayout>
              </c:layout>
              <c:showVal val="1"/>
              <c:showCatName val="1"/>
              <c:showPercent val="1"/>
            </c:dLbl>
            <c:dLbl>
              <c:idx val="2"/>
              <c:layout>
                <c:manualLayout>
                  <c:x val="-5.6114930553526525E-3"/>
                  <c:y val="-9.9059040148729557E-2"/>
                </c:manualLayout>
              </c:layout>
              <c:showVal val="1"/>
              <c:showCatName val="1"/>
              <c:showPercent val="1"/>
            </c:dLbl>
            <c:dLbl>
              <c:idx val="3"/>
              <c:layout>
                <c:manualLayout>
                  <c:x val="-2.6781458778901601E-2"/>
                  <c:y val="0.10194549971577657"/>
                </c:manualLayout>
              </c:layout>
              <c:showVal val="1"/>
              <c:showCatName val="1"/>
              <c:showPercent val="1"/>
            </c:dLbl>
            <c:txPr>
              <a:bodyPr/>
              <a:lstStyle/>
              <a:p>
                <a:pPr>
                  <a:defRPr sz="1200" b="1"/>
                </a:pPr>
                <a:endParaRPr lang="fr-FR"/>
              </a:p>
            </c:txPr>
            <c:showVal val="1"/>
            <c:showCatName val="1"/>
            <c:showPercent val="1"/>
            <c:showLeaderLines val="1"/>
          </c:dLbls>
          <c:cat>
            <c:strRef>
              <c:f>'Analyse Lorraine'!$D$8:$G$8</c:f>
              <c:strCache>
                <c:ptCount val="4"/>
                <c:pt idx="0">
                  <c:v>AUTRE</c:v>
                </c:pt>
                <c:pt idx="1">
                  <c:v>DEVELOPPEMENT</c:v>
                </c:pt>
                <c:pt idx="2">
                  <c:v>REGLEMENTAIRE</c:v>
                </c:pt>
                <c:pt idx="3">
                  <c:v>RENOUVELLEMENT</c:v>
                </c:pt>
              </c:strCache>
            </c:strRef>
          </c:cat>
          <c:val>
            <c:numRef>
              <c:f>'Analyse Lorraine'!$D$35:$G$35</c:f>
              <c:numCache>
                <c:formatCode>_-* #,##0\ _€_-;\-* #,##0\ _€_-;_-* "-"??\ _€_-;_-@_-</c:formatCode>
                <c:ptCount val="4"/>
                <c:pt idx="0">
                  <c:v>98881.315319985457</c:v>
                </c:pt>
                <c:pt idx="1">
                  <c:v>3075396.4135466735</c:v>
                </c:pt>
                <c:pt idx="2">
                  <c:v>2447114.6653729719</c:v>
                </c:pt>
                <c:pt idx="3">
                  <c:v>1469809.0151533082</c:v>
                </c:pt>
              </c:numCache>
            </c:numRef>
          </c:val>
        </c:ser>
        <c:firstSliceAng val="0"/>
      </c:pieChart>
    </c:plotArea>
    <c:plotVisOnly val="1"/>
  </c:chart>
  <c:externalData r:id="rId1"/>
</c:chartSpace>
</file>

<file path=ppt/charts/chart25.xml><?xml version="1.0" encoding="utf-8"?>
<c:chartSpace xmlns:c="http://schemas.openxmlformats.org/drawingml/2006/chart" xmlns:a="http://schemas.openxmlformats.org/drawingml/2006/main" xmlns:r="http://schemas.openxmlformats.org/officeDocument/2006/relationships">
  <c:date1904 val="1"/>
  <c:lang val="fr-FR"/>
  <c:chart>
    <c:plotArea>
      <c:layout/>
      <c:lineChart>
        <c:grouping val="standard"/>
        <c:ser>
          <c:idx val="0"/>
          <c:order val="0"/>
          <c:dLbls>
            <c:showVal val="1"/>
          </c:dLbls>
          <c:cat>
            <c:strRef>
              <c:f>'Analyse Lorraine'!$E$173:$K$173</c:f>
              <c:strCache>
                <c:ptCount val="7"/>
                <c:pt idx="0">
                  <c:v>2013</c:v>
                </c:pt>
                <c:pt idx="1">
                  <c:v>2014</c:v>
                </c:pt>
                <c:pt idx="2">
                  <c:v>2015</c:v>
                </c:pt>
                <c:pt idx="3">
                  <c:v>2016</c:v>
                </c:pt>
                <c:pt idx="4">
                  <c:v>2017</c:v>
                </c:pt>
                <c:pt idx="5">
                  <c:v>2018</c:v>
                </c:pt>
                <c:pt idx="6">
                  <c:v>2019</c:v>
                </c:pt>
              </c:strCache>
            </c:strRef>
          </c:cat>
          <c:val>
            <c:numRef>
              <c:f>'Analyse Lorraine'!$E$174:$K$174</c:f>
              <c:numCache>
                <c:formatCode>General</c:formatCode>
                <c:ptCount val="7"/>
                <c:pt idx="3" formatCode="#,##0">
                  <c:v>794.44418979374097</c:v>
                </c:pt>
                <c:pt idx="4" formatCode="#,##0">
                  <c:v>1059.1057660131603</c:v>
                </c:pt>
                <c:pt idx="5" formatCode="#,##0">
                  <c:v>1238.674519306124</c:v>
                </c:pt>
                <c:pt idx="6" formatCode="#,##0">
                  <c:v>1197.8548414850557</c:v>
                </c:pt>
              </c:numCache>
            </c:numRef>
          </c:val>
        </c:ser>
        <c:ser>
          <c:idx val="1"/>
          <c:order val="1"/>
          <c:dLbls>
            <c:showVal val="1"/>
          </c:dLbls>
          <c:cat>
            <c:strRef>
              <c:f>'Analyse Lorraine'!$E$173:$K$173</c:f>
              <c:strCache>
                <c:ptCount val="7"/>
                <c:pt idx="0">
                  <c:v>2013</c:v>
                </c:pt>
                <c:pt idx="1">
                  <c:v>2014</c:v>
                </c:pt>
                <c:pt idx="2">
                  <c:v>2015</c:v>
                </c:pt>
                <c:pt idx="3">
                  <c:v>2016</c:v>
                </c:pt>
                <c:pt idx="4">
                  <c:v>2017</c:v>
                </c:pt>
                <c:pt idx="5">
                  <c:v>2018</c:v>
                </c:pt>
                <c:pt idx="6">
                  <c:v>2019</c:v>
                </c:pt>
              </c:strCache>
            </c:strRef>
          </c:cat>
          <c:val>
            <c:numRef>
              <c:f>'Analyse Lorraine'!$E$175:$K$175</c:f>
              <c:numCache>
                <c:formatCode>General</c:formatCode>
                <c:ptCount val="7"/>
                <c:pt idx="3" formatCode="#,##0">
                  <c:v>3243.4889016382731</c:v>
                </c:pt>
                <c:pt idx="4" formatCode="#,##0">
                  <c:v>2888.9559441773222</c:v>
                </c:pt>
                <c:pt idx="5" formatCode="#,##0">
                  <c:v>2709.6930458342722</c:v>
                </c:pt>
                <c:pt idx="6" formatCode="#,##0">
                  <c:v>2550.8825966761806</c:v>
                </c:pt>
              </c:numCache>
            </c:numRef>
          </c:val>
        </c:ser>
        <c:ser>
          <c:idx val="2"/>
          <c:order val="2"/>
          <c:dLbls>
            <c:showVal val="1"/>
          </c:dLbls>
          <c:cat>
            <c:strRef>
              <c:f>'Analyse Lorraine'!$E$173:$K$173</c:f>
              <c:strCache>
                <c:ptCount val="7"/>
                <c:pt idx="0">
                  <c:v>2013</c:v>
                </c:pt>
                <c:pt idx="1">
                  <c:v>2014</c:v>
                </c:pt>
                <c:pt idx="2">
                  <c:v>2015</c:v>
                </c:pt>
                <c:pt idx="3">
                  <c:v>2016</c:v>
                </c:pt>
                <c:pt idx="4">
                  <c:v>2017</c:v>
                </c:pt>
                <c:pt idx="5">
                  <c:v>2018</c:v>
                </c:pt>
                <c:pt idx="6">
                  <c:v>2019</c:v>
                </c:pt>
              </c:strCache>
            </c:strRef>
          </c:cat>
          <c:val>
            <c:numRef>
              <c:f>'Analyse Lorraine'!$E$176:$K$176</c:f>
              <c:numCache>
                <c:formatCode>_-* #,##0\ _€_-;\-* #,##0\ _€_-;_-* "-"??\ _€_-;_-@_-</c:formatCode>
                <c:ptCount val="7"/>
                <c:pt idx="0">
                  <c:v>3846</c:v>
                </c:pt>
                <c:pt idx="1">
                  <c:v>3979</c:v>
                </c:pt>
                <c:pt idx="2">
                  <c:v>4326</c:v>
                </c:pt>
                <c:pt idx="3" formatCode="#,##0">
                  <c:v>4037.9330914320162</c:v>
                </c:pt>
                <c:pt idx="4" formatCode="#,##0">
                  <c:v>3948.0617101904822</c:v>
                </c:pt>
                <c:pt idx="5" formatCode="#,##0">
                  <c:v>3948.3675651403942</c:v>
                </c:pt>
                <c:pt idx="6" formatCode="#,##0">
                  <c:v>3748.737438161229</c:v>
                </c:pt>
              </c:numCache>
            </c:numRef>
          </c:val>
        </c:ser>
        <c:marker val="1"/>
        <c:axId val="113129344"/>
        <c:axId val="113130880"/>
      </c:lineChart>
      <c:catAx>
        <c:axId val="113129344"/>
        <c:scaling>
          <c:orientation val="minMax"/>
        </c:scaling>
        <c:axPos val="b"/>
        <c:tickLblPos val="nextTo"/>
        <c:crossAx val="113130880"/>
        <c:crosses val="autoZero"/>
        <c:auto val="1"/>
        <c:lblAlgn val="ctr"/>
        <c:lblOffset val="100"/>
      </c:catAx>
      <c:valAx>
        <c:axId val="113130880"/>
        <c:scaling>
          <c:orientation val="minMax"/>
        </c:scaling>
        <c:axPos val="l"/>
        <c:majorGridlines/>
        <c:numFmt formatCode="General" sourceLinked="1"/>
        <c:tickLblPos val="nextTo"/>
        <c:crossAx val="113129344"/>
        <c:crosses val="autoZero"/>
        <c:crossBetween val="between"/>
      </c:valAx>
    </c:plotArea>
    <c:plotVisOnly val="1"/>
  </c:chart>
  <c:externalData r:id="rId1"/>
</c:chartSpace>
</file>

<file path=ppt/charts/chart26.xml><?xml version="1.0" encoding="utf-8"?>
<c:chartSpace xmlns:c="http://schemas.openxmlformats.org/drawingml/2006/chart" xmlns:a="http://schemas.openxmlformats.org/drawingml/2006/main" xmlns:r="http://schemas.openxmlformats.org/officeDocument/2006/relationships">
  <c:date1904 val="1"/>
  <c:lang val="fr-FR"/>
  <c:chart>
    <c:title>
      <c:tx>
        <c:rich>
          <a:bodyPr/>
          <a:lstStyle/>
          <a:p>
            <a:pPr>
              <a:defRPr/>
            </a:pPr>
            <a:r>
              <a:rPr lang="fr-FR" dirty="0" smtClean="0"/>
              <a:t>Impacts</a:t>
            </a:r>
            <a:r>
              <a:rPr lang="fr-FR" baseline="0" dirty="0" smtClean="0"/>
              <a:t> PPA et PPI par items</a:t>
            </a:r>
            <a:endParaRPr lang="fr-FR" dirty="0"/>
          </a:p>
        </c:rich>
      </c:tx>
      <c:layout>
        <c:manualLayout>
          <c:xMode val="edge"/>
          <c:yMode val="edge"/>
          <c:x val="0.35161800087489203"/>
          <c:y val="8.1481469600252321E-2"/>
        </c:manualLayout>
      </c:layout>
    </c:title>
    <c:plotArea>
      <c:layout>
        <c:manualLayout>
          <c:layoutTarget val="inner"/>
          <c:xMode val="edge"/>
          <c:yMode val="edge"/>
          <c:x val="5.0120714440955977E-2"/>
          <c:y val="5.2844658153994487E-2"/>
          <c:w val="0.65942607174103229"/>
          <c:h val="0.9063630452786805"/>
        </c:manualLayout>
      </c:layout>
      <c:areaChart>
        <c:grouping val="stacked"/>
        <c:ser>
          <c:idx val="0"/>
          <c:order val="0"/>
          <c:tx>
            <c:strRef>
              <c:f>'Lorraine PPI détail TRP par th)'!$O$183:$S$183</c:f>
              <c:strCache>
                <c:ptCount val="1"/>
                <c:pt idx="0">
                  <c:v>IMPACT PPA</c:v>
                </c:pt>
              </c:strCache>
            </c:strRef>
          </c:tx>
          <c:cat>
            <c:strRef>
              <c:f>'Lorraine PPI détail TRP par th)'!$T$182:$X$182</c:f>
              <c:strCache>
                <c:ptCount val="5"/>
                <c:pt idx="0">
                  <c:v>2016</c:v>
                </c:pt>
                <c:pt idx="1">
                  <c:v>2017</c:v>
                </c:pt>
                <c:pt idx="2">
                  <c:v>2018</c:v>
                </c:pt>
                <c:pt idx="3">
                  <c:v>2019</c:v>
                </c:pt>
                <c:pt idx="4">
                  <c:v>2020</c:v>
                </c:pt>
              </c:strCache>
            </c:strRef>
          </c:cat>
          <c:val>
            <c:numRef>
              <c:f>'Lorraine PPI détail TRP par th)'!$T$183:$X$183</c:f>
              <c:numCache>
                <c:formatCode>General</c:formatCode>
                <c:ptCount val="5"/>
                <c:pt idx="0">
                  <c:v>3243488.9016382727</c:v>
                </c:pt>
                <c:pt idx="1">
                  <c:v>2888955.9441773207</c:v>
                </c:pt>
                <c:pt idx="2">
                  <c:v>2709693.0458342694</c:v>
                </c:pt>
                <c:pt idx="3">
                  <c:v>2550882.5966761727</c:v>
                </c:pt>
                <c:pt idx="4">
                  <c:v>2353176.0768820671</c:v>
                </c:pt>
              </c:numCache>
            </c:numRef>
          </c:val>
        </c:ser>
        <c:ser>
          <c:idx val="1"/>
          <c:order val="1"/>
          <c:tx>
            <c:strRef>
              <c:f>'Lorraine PPI détail TRP par th)'!$O$184:$S$184</c:f>
              <c:strCache>
                <c:ptCount val="1"/>
                <c:pt idx="0">
                  <c:v>Aménagement intermodaux/voyageurs</c:v>
                </c:pt>
              </c:strCache>
            </c:strRef>
          </c:tx>
          <c:cat>
            <c:strRef>
              <c:f>'Lorraine PPI détail TRP par th)'!$T$182:$X$182</c:f>
              <c:strCache>
                <c:ptCount val="5"/>
                <c:pt idx="0">
                  <c:v>2016</c:v>
                </c:pt>
                <c:pt idx="1">
                  <c:v>2017</c:v>
                </c:pt>
                <c:pt idx="2">
                  <c:v>2018</c:v>
                </c:pt>
                <c:pt idx="3">
                  <c:v>2019</c:v>
                </c:pt>
                <c:pt idx="4">
                  <c:v>2020</c:v>
                </c:pt>
              </c:strCache>
            </c:strRef>
          </c:cat>
          <c:val>
            <c:numRef>
              <c:f>'Lorraine PPI détail TRP par th)'!$T$184:$X$184</c:f>
              <c:numCache>
                <c:formatCode>General</c:formatCode>
                <c:ptCount val="5"/>
                <c:pt idx="0">
                  <c:v>152572.94219999999</c:v>
                </c:pt>
                <c:pt idx="1">
                  <c:v>248453.84642666669</c:v>
                </c:pt>
                <c:pt idx="2">
                  <c:v>318074.6333511112</c:v>
                </c:pt>
                <c:pt idx="3">
                  <c:v>304738.95408000099</c:v>
                </c:pt>
                <c:pt idx="4">
                  <c:v>291403.27480888885</c:v>
                </c:pt>
              </c:numCache>
            </c:numRef>
          </c:val>
        </c:ser>
        <c:ser>
          <c:idx val="2"/>
          <c:order val="2"/>
          <c:tx>
            <c:strRef>
              <c:f>'Lorraine PPI détail TRP par th)'!$O$185:$S$185</c:f>
              <c:strCache>
                <c:ptCount val="1"/>
                <c:pt idx="0">
                  <c:v>Accessibilité</c:v>
                </c:pt>
              </c:strCache>
            </c:strRef>
          </c:tx>
          <c:cat>
            <c:strRef>
              <c:f>'Lorraine PPI détail TRP par th)'!$T$182:$X$182</c:f>
              <c:strCache>
                <c:ptCount val="5"/>
                <c:pt idx="0">
                  <c:v>2016</c:v>
                </c:pt>
                <c:pt idx="1">
                  <c:v>2017</c:v>
                </c:pt>
                <c:pt idx="2">
                  <c:v>2018</c:v>
                </c:pt>
                <c:pt idx="3">
                  <c:v>2019</c:v>
                </c:pt>
                <c:pt idx="4">
                  <c:v>2020</c:v>
                </c:pt>
              </c:strCache>
            </c:strRef>
          </c:cat>
          <c:val>
            <c:numRef>
              <c:f>'Lorraine PPI détail TRP par th)'!$T$185:$X$185</c:f>
              <c:numCache>
                <c:formatCode>General</c:formatCode>
                <c:ptCount val="5"/>
                <c:pt idx="0">
                  <c:v>81154.821599999967</c:v>
                </c:pt>
                <c:pt idx="1">
                  <c:v>81829.51006666664</c:v>
                </c:pt>
                <c:pt idx="2">
                  <c:v>82344.642933333278</c:v>
                </c:pt>
                <c:pt idx="3">
                  <c:v>78652.363999999972</c:v>
                </c:pt>
                <c:pt idx="4">
                  <c:v>74960.085066666667</c:v>
                </c:pt>
              </c:numCache>
            </c:numRef>
          </c:val>
        </c:ser>
        <c:ser>
          <c:idx val="3"/>
          <c:order val="3"/>
          <c:tx>
            <c:strRef>
              <c:f>'Lorraine PPI détail TRP par th)'!$O$186:$S$186</c:f>
              <c:strCache>
                <c:ptCount val="1"/>
                <c:pt idx="0">
                  <c:v>Projet de site/PEM/BV/Hall/Parvis</c:v>
                </c:pt>
              </c:strCache>
            </c:strRef>
          </c:tx>
          <c:cat>
            <c:strRef>
              <c:f>'Lorraine PPI détail TRP par th)'!$T$182:$X$182</c:f>
              <c:strCache>
                <c:ptCount val="5"/>
                <c:pt idx="0">
                  <c:v>2016</c:v>
                </c:pt>
                <c:pt idx="1">
                  <c:v>2017</c:v>
                </c:pt>
                <c:pt idx="2">
                  <c:v>2018</c:v>
                </c:pt>
                <c:pt idx="3">
                  <c:v>2019</c:v>
                </c:pt>
                <c:pt idx="4">
                  <c:v>2020</c:v>
                </c:pt>
              </c:strCache>
            </c:strRef>
          </c:cat>
          <c:val>
            <c:numRef>
              <c:f>'Lorraine PPI détail TRP par th)'!$T$186:$X$186</c:f>
              <c:numCache>
                <c:formatCode>General</c:formatCode>
                <c:ptCount val="5"/>
                <c:pt idx="0">
                  <c:v>81538.991964831337</c:v>
                </c:pt>
                <c:pt idx="1">
                  <c:v>105401.49940476741</c:v>
                </c:pt>
                <c:pt idx="2">
                  <c:v>118687.5214320654</c:v>
                </c:pt>
                <c:pt idx="3">
                  <c:v>114959.44044380634</c:v>
                </c:pt>
                <c:pt idx="4">
                  <c:v>111231.35945554799</c:v>
                </c:pt>
              </c:numCache>
            </c:numRef>
          </c:val>
        </c:ser>
        <c:ser>
          <c:idx val="4"/>
          <c:order val="4"/>
          <c:tx>
            <c:strRef>
              <c:f>'Lorraine PPI détail TRP par th)'!$O$187:$S$187</c:f>
              <c:strCache>
                <c:ptCount val="1"/>
                <c:pt idx="0">
                  <c:v>Info voy, signalétique, téléaffichage, sono, COE</c:v>
                </c:pt>
              </c:strCache>
            </c:strRef>
          </c:tx>
          <c:cat>
            <c:strRef>
              <c:f>'Lorraine PPI détail TRP par th)'!$T$182:$X$182</c:f>
              <c:strCache>
                <c:ptCount val="5"/>
                <c:pt idx="0">
                  <c:v>2016</c:v>
                </c:pt>
                <c:pt idx="1">
                  <c:v>2017</c:v>
                </c:pt>
                <c:pt idx="2">
                  <c:v>2018</c:v>
                </c:pt>
                <c:pt idx="3">
                  <c:v>2019</c:v>
                </c:pt>
                <c:pt idx="4">
                  <c:v>2020</c:v>
                </c:pt>
              </c:strCache>
            </c:strRef>
          </c:cat>
          <c:val>
            <c:numRef>
              <c:f>'Lorraine PPI détail TRP par th)'!$T$187:$X$187</c:f>
              <c:numCache>
                <c:formatCode>General</c:formatCode>
                <c:ptCount val="5"/>
                <c:pt idx="0">
                  <c:v>162334.22559999998</c:v>
                </c:pt>
                <c:pt idx="1">
                  <c:v>258339.29326666653</c:v>
                </c:pt>
                <c:pt idx="2">
                  <c:v>301151.02800000005</c:v>
                </c:pt>
                <c:pt idx="3">
                  <c:v>288446.09786666656</c:v>
                </c:pt>
                <c:pt idx="4">
                  <c:v>275741.16773333319</c:v>
                </c:pt>
              </c:numCache>
            </c:numRef>
          </c:val>
        </c:ser>
        <c:ser>
          <c:idx val="5"/>
          <c:order val="5"/>
          <c:tx>
            <c:strRef>
              <c:f>'Lorraine PPI détail TRP par th)'!$O$188:$S$188</c:f>
              <c:strCache>
                <c:ptCount val="1"/>
                <c:pt idx="0">
                  <c:v>Bâtiment patrimoine</c:v>
                </c:pt>
              </c:strCache>
            </c:strRef>
          </c:tx>
          <c:spPr>
            <a:ln w="25400">
              <a:noFill/>
            </a:ln>
          </c:spPr>
          <c:cat>
            <c:strRef>
              <c:f>'Lorraine PPI détail TRP par th)'!$T$182:$X$182</c:f>
              <c:strCache>
                <c:ptCount val="5"/>
                <c:pt idx="0">
                  <c:v>2016</c:v>
                </c:pt>
                <c:pt idx="1">
                  <c:v>2017</c:v>
                </c:pt>
                <c:pt idx="2">
                  <c:v>2018</c:v>
                </c:pt>
                <c:pt idx="3">
                  <c:v>2019</c:v>
                </c:pt>
                <c:pt idx="4">
                  <c:v>2020</c:v>
                </c:pt>
              </c:strCache>
            </c:strRef>
          </c:cat>
          <c:val>
            <c:numRef>
              <c:f>'Lorraine PPI détail TRP par th)'!$T$188:$X$188</c:f>
              <c:numCache>
                <c:formatCode>General</c:formatCode>
                <c:ptCount val="5"/>
                <c:pt idx="0">
                  <c:v>75535.529690085241</c:v>
                </c:pt>
                <c:pt idx="1">
                  <c:v>82410.496477366352</c:v>
                </c:pt>
                <c:pt idx="2">
                  <c:v>96388.347986388471</c:v>
                </c:pt>
                <c:pt idx="3">
                  <c:v>102575.46845915681</c:v>
                </c:pt>
                <c:pt idx="4">
                  <c:v>99380.785476767167</c:v>
                </c:pt>
              </c:numCache>
            </c:numRef>
          </c:val>
        </c:ser>
        <c:ser>
          <c:idx val="6"/>
          <c:order val="6"/>
          <c:tx>
            <c:strRef>
              <c:f>'Lorraine PPI détail TRP par th)'!$O$190:$S$190</c:f>
              <c:strCache>
                <c:ptCount val="1"/>
                <c:pt idx="0">
                  <c:v>CVC</c:v>
                </c:pt>
              </c:strCache>
            </c:strRef>
          </c:tx>
          <c:spPr>
            <a:ln w="25400">
              <a:noFill/>
            </a:ln>
          </c:spPr>
          <c:cat>
            <c:strRef>
              <c:f>'Lorraine PPI détail TRP par th)'!$T$182:$X$182</c:f>
              <c:strCache>
                <c:ptCount val="5"/>
                <c:pt idx="0">
                  <c:v>2016</c:v>
                </c:pt>
                <c:pt idx="1">
                  <c:v>2017</c:v>
                </c:pt>
                <c:pt idx="2">
                  <c:v>2018</c:v>
                </c:pt>
                <c:pt idx="3">
                  <c:v>2019</c:v>
                </c:pt>
                <c:pt idx="4">
                  <c:v>2020</c:v>
                </c:pt>
              </c:strCache>
            </c:strRef>
          </c:cat>
          <c:val>
            <c:numRef>
              <c:f>'Lorraine PPI détail TRP par th)'!$T$190:$X$190</c:f>
              <c:numCache>
                <c:formatCode>General</c:formatCode>
                <c:ptCount val="5"/>
                <c:pt idx="0">
                  <c:v>9683.5381700058242</c:v>
                </c:pt>
                <c:pt idx="1">
                  <c:v>9402.5662928470811</c:v>
                </c:pt>
                <c:pt idx="2">
                  <c:v>9121.594415688347</c:v>
                </c:pt>
                <c:pt idx="3">
                  <c:v>8840.6225385296329</c:v>
                </c:pt>
                <c:pt idx="4">
                  <c:v>8559.6506613708953</c:v>
                </c:pt>
              </c:numCache>
            </c:numRef>
          </c:val>
        </c:ser>
        <c:ser>
          <c:idx val="7"/>
          <c:order val="7"/>
          <c:tx>
            <c:strRef>
              <c:f>'Lorraine PPI détail TRP par th)'!$O$189:$S$189</c:f>
              <c:strCache>
                <c:ptCount val="1"/>
                <c:pt idx="0">
                  <c:v>MeC éléct + incendie + vidéo + sureté</c:v>
                </c:pt>
              </c:strCache>
            </c:strRef>
          </c:tx>
          <c:spPr>
            <a:ln w="25400">
              <a:noFill/>
            </a:ln>
          </c:spPr>
          <c:cat>
            <c:strRef>
              <c:f>'Lorraine PPI détail TRP par th)'!$T$182:$X$182</c:f>
              <c:strCache>
                <c:ptCount val="5"/>
                <c:pt idx="0">
                  <c:v>2016</c:v>
                </c:pt>
                <c:pt idx="1">
                  <c:v>2017</c:v>
                </c:pt>
                <c:pt idx="2">
                  <c:v>2018</c:v>
                </c:pt>
                <c:pt idx="3">
                  <c:v>2019</c:v>
                </c:pt>
                <c:pt idx="4">
                  <c:v>2020</c:v>
                </c:pt>
              </c:strCache>
            </c:strRef>
          </c:cat>
          <c:val>
            <c:numRef>
              <c:f>'Lorraine PPI détail TRP par th)'!$T$189:$X$189</c:f>
              <c:numCache>
                <c:formatCode>General</c:formatCode>
                <c:ptCount val="5"/>
                <c:pt idx="0">
                  <c:v>288512.32554546022</c:v>
                </c:pt>
                <c:pt idx="1">
                  <c:v>303418.62730905361</c:v>
                </c:pt>
                <c:pt idx="2">
                  <c:v>317275.23360598122</c:v>
                </c:pt>
                <c:pt idx="3">
                  <c:v>303451.82683624089</c:v>
                </c:pt>
                <c:pt idx="4">
                  <c:v>289628.4200665013</c:v>
                </c:pt>
              </c:numCache>
            </c:numRef>
          </c:val>
        </c:ser>
        <c:dropLines/>
        <c:axId val="113227264"/>
        <c:axId val="113228800"/>
      </c:areaChart>
      <c:catAx>
        <c:axId val="113227264"/>
        <c:scaling>
          <c:orientation val="minMax"/>
        </c:scaling>
        <c:axPos val="b"/>
        <c:majorTickMark val="none"/>
        <c:tickLblPos val="nextTo"/>
        <c:crossAx val="113228800"/>
        <c:crosses val="autoZero"/>
        <c:auto val="1"/>
        <c:lblAlgn val="ctr"/>
        <c:lblOffset val="100"/>
      </c:catAx>
      <c:valAx>
        <c:axId val="113228800"/>
        <c:scaling>
          <c:orientation val="minMax"/>
          <c:max val="4300000"/>
          <c:min val="2300000"/>
        </c:scaling>
        <c:axPos val="l"/>
        <c:majorGridlines>
          <c:spPr>
            <a:ln>
              <a:solidFill>
                <a:srgbClr val="4F81BD">
                  <a:alpha val="97000"/>
                </a:srgbClr>
              </a:solidFill>
            </a:ln>
          </c:spPr>
        </c:majorGridlines>
        <c:minorGridlines>
          <c:spPr>
            <a:ln>
              <a:solidFill>
                <a:schemeClr val="bg1"/>
              </a:solidFill>
            </a:ln>
          </c:spPr>
        </c:minorGridlines>
        <c:numFmt formatCode="#,##0" sourceLinked="0"/>
        <c:majorTickMark val="none"/>
        <c:tickLblPos val="nextTo"/>
        <c:crossAx val="113227264"/>
        <c:crosses val="autoZero"/>
        <c:crossBetween val="midCat"/>
      </c:valAx>
      <c:spPr>
        <a:ln w="6350" cmpd="dbl"/>
      </c:spPr>
    </c:plotArea>
    <c:legend>
      <c:legendPos val="r"/>
      <c:layout>
        <c:manualLayout>
          <c:xMode val="edge"/>
          <c:yMode val="edge"/>
          <c:x val="0.76521566054243262"/>
          <c:y val="5.9200924584293732E-5"/>
          <c:w val="0.23257381889763779"/>
          <c:h val="0.99989107613136863"/>
        </c:manualLayout>
      </c:layout>
      <c:txPr>
        <a:bodyPr/>
        <a:lstStyle/>
        <a:p>
          <a:pPr>
            <a:defRPr sz="1400" baseline="0"/>
          </a:pPr>
          <a:endParaRPr lang="fr-FR"/>
        </a:p>
      </c:txPr>
    </c:legend>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fr-FR"/>
  <c:chart>
    <c:plotArea>
      <c:layout/>
      <c:lineChart>
        <c:grouping val="standard"/>
        <c:ser>
          <c:idx val="0"/>
          <c:order val="0"/>
          <c:tx>
            <c:strRef>
              <c:f>NANCY!$E$216</c:f>
              <c:strCache>
                <c:ptCount val="1"/>
                <c:pt idx="0">
                  <c:v>Evolution de la facture pérvisionnelle TER Lorraine</c:v>
                </c:pt>
              </c:strCache>
            </c:strRef>
          </c:tx>
          <c:spPr>
            <a:ln>
              <a:solidFill>
                <a:srgbClr val="00B050"/>
              </a:solidFill>
            </a:ln>
          </c:spPr>
          <c:marker>
            <c:spPr>
              <a:solidFill>
                <a:srgbClr val="00B050"/>
              </a:solidFill>
            </c:spPr>
          </c:marker>
          <c:dLbls>
            <c:showVal val="1"/>
          </c:dLbls>
          <c:cat>
            <c:numRef>
              <c:f>NANCY!$D$217:$D$220</c:f>
              <c:numCache>
                <c:formatCode>General</c:formatCode>
                <c:ptCount val="4"/>
                <c:pt idx="0">
                  <c:v>2013</c:v>
                </c:pt>
                <c:pt idx="1">
                  <c:v>2014</c:v>
                </c:pt>
                <c:pt idx="2">
                  <c:v>2015</c:v>
                </c:pt>
                <c:pt idx="3">
                  <c:v>2016</c:v>
                </c:pt>
              </c:numCache>
            </c:numRef>
          </c:cat>
          <c:val>
            <c:numRef>
              <c:f>NANCY!$E$217:$E$220</c:f>
              <c:numCache>
                <c:formatCode>General</c:formatCode>
                <c:ptCount val="4"/>
                <c:pt idx="0">
                  <c:v>16.8</c:v>
                </c:pt>
                <c:pt idx="1">
                  <c:v>17.3</c:v>
                </c:pt>
                <c:pt idx="2">
                  <c:v>17.5</c:v>
                </c:pt>
                <c:pt idx="3">
                  <c:v>17.2</c:v>
                </c:pt>
              </c:numCache>
            </c:numRef>
          </c:val>
        </c:ser>
        <c:ser>
          <c:idx val="1"/>
          <c:order val="1"/>
          <c:tx>
            <c:strRef>
              <c:f>NANCY!$F$216</c:f>
              <c:strCache>
                <c:ptCount val="1"/>
                <c:pt idx="0">
                  <c:v>Hypothèse d'évolution de la facture TER Lorraine hors effet décret</c:v>
                </c:pt>
              </c:strCache>
            </c:strRef>
          </c:tx>
          <c:dLbls>
            <c:showVal val="1"/>
          </c:dLbls>
          <c:cat>
            <c:numRef>
              <c:f>NANCY!$D$217:$D$220</c:f>
              <c:numCache>
                <c:formatCode>General</c:formatCode>
                <c:ptCount val="4"/>
                <c:pt idx="0">
                  <c:v>2013</c:v>
                </c:pt>
                <c:pt idx="1">
                  <c:v>2014</c:v>
                </c:pt>
                <c:pt idx="2">
                  <c:v>2015</c:v>
                </c:pt>
                <c:pt idx="3">
                  <c:v>2016</c:v>
                </c:pt>
              </c:numCache>
            </c:numRef>
          </c:cat>
          <c:val>
            <c:numRef>
              <c:f>NANCY!$F$217:$F$220</c:f>
              <c:numCache>
                <c:formatCode>General</c:formatCode>
                <c:ptCount val="4"/>
                <c:pt idx="0">
                  <c:v>16.8</c:v>
                </c:pt>
                <c:pt idx="1">
                  <c:v>16.7</c:v>
                </c:pt>
                <c:pt idx="2">
                  <c:v>16.899999999999999</c:v>
                </c:pt>
                <c:pt idx="3">
                  <c:v>16.600000000000001</c:v>
                </c:pt>
              </c:numCache>
            </c:numRef>
          </c:val>
        </c:ser>
        <c:marker val="1"/>
        <c:axId val="169638528"/>
        <c:axId val="169640320"/>
      </c:lineChart>
      <c:catAx>
        <c:axId val="169638528"/>
        <c:scaling>
          <c:orientation val="minMax"/>
        </c:scaling>
        <c:axPos val="b"/>
        <c:numFmt formatCode="General" sourceLinked="1"/>
        <c:tickLblPos val="nextTo"/>
        <c:crossAx val="169640320"/>
        <c:crosses val="autoZero"/>
        <c:auto val="1"/>
        <c:lblAlgn val="ctr"/>
        <c:lblOffset val="100"/>
      </c:catAx>
      <c:valAx>
        <c:axId val="169640320"/>
        <c:scaling>
          <c:orientation val="minMax"/>
        </c:scaling>
        <c:axPos val="l"/>
        <c:majorGridlines/>
        <c:numFmt formatCode="General" sourceLinked="1"/>
        <c:tickLblPos val="nextTo"/>
        <c:crossAx val="169638528"/>
        <c:crosses val="autoZero"/>
        <c:crossBetween val="between"/>
      </c:valAx>
    </c:plotArea>
    <c:legend>
      <c:legendPos val="r"/>
    </c:legend>
    <c:plotVisOnly val="1"/>
    <c:dispBlanksAs val="gap"/>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fr-FR"/>
  <c:chart>
    <c:autoTitleDeleted val="1"/>
    <c:plotArea>
      <c:layout/>
      <c:lineChart>
        <c:grouping val="standard"/>
        <c:ser>
          <c:idx val="0"/>
          <c:order val="0"/>
          <c:dLbls>
            <c:showVal val="1"/>
          </c:dLbls>
          <c:cat>
            <c:strRef>
              <c:f>'Recap Lorraine'!$D$39:$K$39</c:f>
              <c:strCache>
                <c:ptCount val="8"/>
                <c:pt idx="0">
                  <c:v>2014</c:v>
                </c:pt>
                <c:pt idx="1">
                  <c:v>2015</c:v>
                </c:pt>
                <c:pt idx="2">
                  <c:v>2016</c:v>
                </c:pt>
                <c:pt idx="3">
                  <c:v>2017</c:v>
                </c:pt>
                <c:pt idx="4">
                  <c:v>2018</c:v>
                </c:pt>
                <c:pt idx="5">
                  <c:v>2019</c:v>
                </c:pt>
                <c:pt idx="6">
                  <c:v>2020</c:v>
                </c:pt>
                <c:pt idx="7">
                  <c:v>2021</c:v>
                </c:pt>
              </c:strCache>
            </c:strRef>
          </c:cat>
          <c:val>
            <c:numRef>
              <c:f>'Recap Lorraine'!$D$40:$K$40</c:f>
              <c:numCache>
                <c:formatCode>#,##0,</c:formatCode>
                <c:ptCount val="8"/>
                <c:pt idx="0">
                  <c:v>105114.28055165637</c:v>
                </c:pt>
                <c:pt idx="1">
                  <c:v>358340.84230360587</c:v>
                </c:pt>
                <c:pt idx="2">
                  <c:v>596033.19848451065</c:v>
                </c:pt>
                <c:pt idx="3">
                  <c:v>679399.41378885531</c:v>
                </c:pt>
                <c:pt idx="4">
                  <c:v>659152.0787159513</c:v>
                </c:pt>
                <c:pt idx="5">
                  <c:v>631085.1279226772</c:v>
                </c:pt>
                <c:pt idx="6">
                  <c:v>603018.17712940136</c:v>
                </c:pt>
                <c:pt idx="7">
                  <c:v>574951.22633612901</c:v>
                </c:pt>
              </c:numCache>
            </c:numRef>
          </c:val>
        </c:ser>
        <c:ser>
          <c:idx val="1"/>
          <c:order val="1"/>
          <c:dLbls>
            <c:dLbl>
              <c:idx val="0"/>
              <c:layout>
                <c:manualLayout>
                  <c:x val="1.5646828172323581E-3"/>
                  <c:y val="3.8095238095238099E-2"/>
                </c:manualLayout>
              </c:layout>
              <c:showVal val="1"/>
            </c:dLbl>
            <c:dLbl>
              <c:idx val="1"/>
              <c:layout>
                <c:manualLayout>
                  <c:x val="-1.5646828172323321E-3"/>
                  <c:y val="2.0317460317460317E-2"/>
                </c:manualLayout>
              </c:layout>
              <c:showVal val="1"/>
            </c:dLbl>
            <c:dLbl>
              <c:idx val="2"/>
              <c:layout>
                <c:manualLayout>
                  <c:x val="-1.7211510989555926E-2"/>
                  <c:y val="2.7936507936507936E-2"/>
                </c:manualLayout>
              </c:layout>
              <c:showVal val="1"/>
            </c:dLbl>
            <c:dLbl>
              <c:idx val="3"/>
              <c:layout>
                <c:manualLayout>
                  <c:x val="-3.129365634464714E-2"/>
                  <c:y val="3.301587301587338E-2"/>
                </c:manualLayout>
              </c:layout>
              <c:showVal val="1"/>
            </c:dLbl>
            <c:dLbl>
              <c:idx val="4"/>
              <c:layout>
                <c:manualLayout>
                  <c:x val="-1.5646828172323577E-2"/>
                  <c:y val="2.2857142857143135E-2"/>
                </c:manualLayout>
              </c:layout>
              <c:showVal val="1"/>
            </c:dLbl>
            <c:dLbl>
              <c:idx val="5"/>
              <c:layout>
                <c:manualLayout>
                  <c:x val="-1.8776193806788289E-2"/>
                  <c:y val="1.7777777777777781E-2"/>
                </c:manualLayout>
              </c:layout>
              <c:showVal val="1"/>
            </c:dLbl>
            <c:dLbl>
              <c:idx val="6"/>
              <c:layout>
                <c:manualLayout>
                  <c:x val="-2.3470242258485482E-2"/>
                  <c:y val="2.5396825396825397E-2"/>
                </c:manualLayout>
              </c:layout>
              <c:showVal val="1"/>
            </c:dLbl>
            <c:dLbl>
              <c:idx val="7"/>
              <c:layout>
                <c:manualLayout>
                  <c:x val="-2.6599607892950201E-2"/>
                  <c:y val="2.7936507936507936E-2"/>
                </c:manualLayout>
              </c:layout>
              <c:showVal val="1"/>
            </c:dLbl>
            <c:showVal val="1"/>
          </c:dLbls>
          <c:cat>
            <c:strRef>
              <c:f>'Recap Lorraine'!$D$39:$K$39</c:f>
              <c:strCache>
                <c:ptCount val="8"/>
                <c:pt idx="0">
                  <c:v>2014</c:v>
                </c:pt>
                <c:pt idx="1">
                  <c:v>2015</c:v>
                </c:pt>
                <c:pt idx="2">
                  <c:v>2016</c:v>
                </c:pt>
                <c:pt idx="3">
                  <c:v>2017</c:v>
                </c:pt>
                <c:pt idx="4">
                  <c:v>2018</c:v>
                </c:pt>
                <c:pt idx="5">
                  <c:v>2019</c:v>
                </c:pt>
                <c:pt idx="6">
                  <c:v>2020</c:v>
                </c:pt>
                <c:pt idx="7">
                  <c:v>2021</c:v>
                </c:pt>
              </c:strCache>
            </c:strRef>
          </c:cat>
          <c:val>
            <c:numRef>
              <c:f>'Recap Lorraine'!$D$41:$K$41</c:f>
              <c:numCache>
                <c:formatCode>#,##0,</c:formatCode>
                <c:ptCount val="8"/>
                <c:pt idx="0">
                  <c:v>2116926.9819192067</c:v>
                </c:pt>
                <c:pt idx="1">
                  <c:v>2004395.3234201346</c:v>
                </c:pt>
                <c:pt idx="2">
                  <c:v>1894702.1525420961</c:v>
                </c:pt>
                <c:pt idx="3">
                  <c:v>1646585.1509287001</c:v>
                </c:pt>
                <c:pt idx="4">
                  <c:v>1543752.8011429585</c:v>
                </c:pt>
                <c:pt idx="5">
                  <c:v>1456793.5733781501</c:v>
                </c:pt>
                <c:pt idx="6">
                  <c:v>1347329.5292087779</c:v>
                </c:pt>
                <c:pt idx="7">
                  <c:v>1233394.0962912049</c:v>
                </c:pt>
              </c:numCache>
            </c:numRef>
          </c:val>
        </c:ser>
        <c:ser>
          <c:idx val="2"/>
          <c:order val="2"/>
          <c:dLbls>
            <c:showVal val="1"/>
          </c:dLbls>
          <c:cat>
            <c:strRef>
              <c:f>'Recap Lorraine'!$D$39:$K$39</c:f>
              <c:strCache>
                <c:ptCount val="8"/>
                <c:pt idx="0">
                  <c:v>2014</c:v>
                </c:pt>
                <c:pt idx="1">
                  <c:v>2015</c:v>
                </c:pt>
                <c:pt idx="2">
                  <c:v>2016</c:v>
                </c:pt>
                <c:pt idx="3">
                  <c:v>2017</c:v>
                </c:pt>
                <c:pt idx="4">
                  <c:v>2018</c:v>
                </c:pt>
                <c:pt idx="5">
                  <c:v>2019</c:v>
                </c:pt>
                <c:pt idx="6">
                  <c:v>2020</c:v>
                </c:pt>
                <c:pt idx="7">
                  <c:v>2021</c:v>
                </c:pt>
              </c:strCache>
            </c:strRef>
          </c:cat>
          <c:val>
            <c:numRef>
              <c:f>'Recap Lorraine'!$D$42:$K$42</c:f>
              <c:numCache>
                <c:formatCode>#,##0,</c:formatCode>
                <c:ptCount val="8"/>
                <c:pt idx="0">
                  <c:v>2222041.2624708707</c:v>
                </c:pt>
                <c:pt idx="1">
                  <c:v>2362736.165723742</c:v>
                </c:pt>
                <c:pt idx="2">
                  <c:v>2490735.3510265984</c:v>
                </c:pt>
                <c:pt idx="3">
                  <c:v>2325984.5647175526</c:v>
                </c:pt>
                <c:pt idx="4">
                  <c:v>2202904.8798589087</c:v>
                </c:pt>
                <c:pt idx="5">
                  <c:v>2087878.7013008236</c:v>
                </c:pt>
                <c:pt idx="6">
                  <c:v>1950347.7063381812</c:v>
                </c:pt>
                <c:pt idx="7">
                  <c:v>1808345.3226273335</c:v>
                </c:pt>
              </c:numCache>
            </c:numRef>
          </c:val>
        </c:ser>
        <c:dLbls>
          <c:showVal val="1"/>
        </c:dLbls>
        <c:marker val="1"/>
        <c:axId val="170111744"/>
        <c:axId val="170135936"/>
      </c:lineChart>
      <c:catAx>
        <c:axId val="170111744"/>
        <c:scaling>
          <c:orientation val="minMax"/>
        </c:scaling>
        <c:axPos val="b"/>
        <c:majorTickMark val="none"/>
        <c:tickLblPos val="nextTo"/>
        <c:crossAx val="170135936"/>
        <c:crosses val="autoZero"/>
        <c:auto val="1"/>
        <c:lblAlgn val="ctr"/>
        <c:lblOffset val="100"/>
      </c:catAx>
      <c:valAx>
        <c:axId val="170135936"/>
        <c:scaling>
          <c:orientation val="minMax"/>
        </c:scaling>
        <c:axPos val="l"/>
        <c:majorGridlines/>
        <c:numFmt formatCode="#,##0," sourceLinked="1"/>
        <c:majorTickMark val="none"/>
        <c:tickLblPos val="nextTo"/>
        <c:crossAx val="170111744"/>
        <c:crosses val="autoZero"/>
        <c:crossBetween val="between"/>
      </c:valAx>
    </c:plotArea>
    <c:plotVisOnly val="1"/>
    <c:dispBlanksAs val="gap"/>
  </c:chart>
  <c:txPr>
    <a:bodyPr/>
    <a:lstStyle/>
    <a:p>
      <a:pPr>
        <a:defRPr sz="1200"/>
      </a:pPr>
      <a:endParaRPr lang="fr-FR"/>
    </a:p>
  </c:txPr>
  <c:externalData r:id="rId1"/>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1"/>
  <c:lang val="fr-FR"/>
  <c:chart>
    <c:autoTitleDeleted val="1"/>
    <c:plotArea>
      <c:layout/>
      <c:barChart>
        <c:barDir val="col"/>
        <c:grouping val="clustered"/>
        <c:ser>
          <c:idx val="4"/>
          <c:order val="0"/>
          <c:tx>
            <c:strRef>
              <c:f>Feuil1!$A$20</c:f>
              <c:strCache>
                <c:ptCount val="1"/>
                <c:pt idx="0">
                  <c:v>LORRAINE TGV</c:v>
                </c:pt>
              </c:strCache>
            </c:strRef>
          </c:tx>
          <c:cat>
            <c:numRef>
              <c:f>Feuil1!$H$17:$L$17</c:f>
              <c:numCache>
                <c:formatCode>#,##0</c:formatCode>
                <c:ptCount val="5"/>
                <c:pt idx="0">
                  <c:v>2007</c:v>
                </c:pt>
                <c:pt idx="1">
                  <c:v>2008</c:v>
                </c:pt>
                <c:pt idx="2">
                  <c:v>2009</c:v>
                </c:pt>
                <c:pt idx="3">
                  <c:v>2010</c:v>
                </c:pt>
                <c:pt idx="4">
                  <c:v>2011</c:v>
                </c:pt>
              </c:numCache>
            </c:numRef>
          </c:cat>
          <c:val>
            <c:numRef>
              <c:f>Feuil1!$H$20:$L$20</c:f>
              <c:numCache>
                <c:formatCode>#,##0</c:formatCode>
                <c:ptCount val="5"/>
                <c:pt idx="0">
                  <c:v>194</c:v>
                </c:pt>
                <c:pt idx="1">
                  <c:v>444</c:v>
                </c:pt>
                <c:pt idx="2">
                  <c:v>538</c:v>
                </c:pt>
                <c:pt idx="3">
                  <c:v>570</c:v>
                </c:pt>
                <c:pt idx="4">
                  <c:v>591</c:v>
                </c:pt>
              </c:numCache>
            </c:numRef>
          </c:val>
        </c:ser>
        <c:axId val="191570304"/>
        <c:axId val="191572608"/>
      </c:barChart>
      <c:catAx>
        <c:axId val="191570304"/>
        <c:scaling>
          <c:orientation val="minMax"/>
        </c:scaling>
        <c:axPos val="b"/>
        <c:numFmt formatCode="#,##0" sourceLinked="1"/>
        <c:tickLblPos val="nextTo"/>
        <c:txPr>
          <a:bodyPr rot="-1380000" vert="horz"/>
          <a:lstStyle/>
          <a:p>
            <a:pPr>
              <a:defRPr sz="800"/>
            </a:pPr>
            <a:endParaRPr lang="fr-FR"/>
          </a:p>
        </c:txPr>
        <c:crossAx val="191572608"/>
        <c:crosses val="autoZero"/>
        <c:auto val="1"/>
        <c:lblAlgn val="ctr"/>
        <c:lblOffset val="100"/>
      </c:catAx>
      <c:valAx>
        <c:axId val="191572608"/>
        <c:scaling>
          <c:orientation val="minMax"/>
        </c:scaling>
        <c:axPos val="l"/>
        <c:majorGridlines/>
        <c:numFmt formatCode="#,##0" sourceLinked="1"/>
        <c:tickLblPos val="nextTo"/>
        <c:crossAx val="191570304"/>
        <c:crosses val="autoZero"/>
        <c:crossBetween val="between"/>
      </c:valAx>
    </c:plotArea>
    <c:plotVisOnly val="1"/>
    <c:dispBlanksAs val="gap"/>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fr-FR"/>
  <c:chart>
    <c:autoTitleDeleted val="1"/>
    <c:plotArea>
      <c:layout/>
      <c:radarChart>
        <c:radarStyle val="marker"/>
        <c:ser>
          <c:idx val="0"/>
          <c:order val="0"/>
          <c:spPr>
            <a:ln>
              <a:solidFill>
                <a:srgbClr val="FF6600"/>
              </a:solidFill>
            </a:ln>
          </c:spPr>
          <c:marker>
            <c:spPr>
              <a:solidFill>
                <a:srgbClr val="FF6600"/>
              </a:solidFill>
            </c:spPr>
          </c:marker>
          <c:cat>
            <c:strRef>
              <c:f>Feuil1!$D$74:$M$74</c:f>
              <c:strCache>
                <c:ptCount val="10"/>
                <c:pt idx="0">
                  <c:v>P1</c:v>
                </c:pt>
                <c:pt idx="1">
                  <c:v>P2</c:v>
                </c:pt>
                <c:pt idx="2">
                  <c:v>P3</c:v>
                </c:pt>
                <c:pt idx="3">
                  <c:v>P4</c:v>
                </c:pt>
                <c:pt idx="4">
                  <c:v>P5</c:v>
                </c:pt>
                <c:pt idx="5">
                  <c:v>P6</c:v>
                </c:pt>
                <c:pt idx="6">
                  <c:v>P7</c:v>
                </c:pt>
                <c:pt idx="7">
                  <c:v>P8</c:v>
                </c:pt>
                <c:pt idx="8">
                  <c:v>P9</c:v>
                </c:pt>
                <c:pt idx="9">
                  <c:v>P10</c:v>
                </c:pt>
              </c:strCache>
            </c:strRef>
          </c:cat>
          <c:val>
            <c:numRef>
              <c:f>Feuil1!$D$75:$M$75</c:f>
              <c:numCache>
                <c:formatCode>0.0</c:formatCode>
                <c:ptCount val="10"/>
                <c:pt idx="0" formatCode="General">
                  <c:v>7.3</c:v>
                </c:pt>
                <c:pt idx="1">
                  <c:v>8.2000000000000011</c:v>
                </c:pt>
                <c:pt idx="2" formatCode="General">
                  <c:v>7.6</c:v>
                </c:pt>
                <c:pt idx="3" formatCode="General">
                  <c:v>6.8</c:v>
                </c:pt>
                <c:pt idx="4" formatCode="General">
                  <c:v>7.2</c:v>
                </c:pt>
                <c:pt idx="5" formatCode="General">
                  <c:v>7.5</c:v>
                </c:pt>
                <c:pt idx="6" formatCode="General">
                  <c:v>6.5</c:v>
                </c:pt>
                <c:pt idx="7" formatCode="General">
                  <c:v>7.1</c:v>
                </c:pt>
                <c:pt idx="8" formatCode="General">
                  <c:v>6.3</c:v>
                </c:pt>
                <c:pt idx="9" formatCode="General">
                  <c:v>6.5</c:v>
                </c:pt>
              </c:numCache>
            </c:numRef>
          </c:val>
        </c:ser>
        <c:ser>
          <c:idx val="1"/>
          <c:order val="1"/>
          <c:spPr>
            <a:ln>
              <a:solidFill>
                <a:srgbClr val="00B0F0"/>
              </a:solidFill>
            </a:ln>
          </c:spPr>
          <c:marker>
            <c:spPr>
              <a:solidFill>
                <a:srgbClr val="00B0F0"/>
              </a:solidFill>
            </c:spPr>
          </c:marker>
          <c:cat>
            <c:strRef>
              <c:f>Feuil1!$D$74:$M$74</c:f>
              <c:strCache>
                <c:ptCount val="10"/>
                <c:pt idx="0">
                  <c:v>P1</c:v>
                </c:pt>
                <c:pt idx="1">
                  <c:v>P2</c:v>
                </c:pt>
                <c:pt idx="2">
                  <c:v>P3</c:v>
                </c:pt>
                <c:pt idx="3">
                  <c:v>P4</c:v>
                </c:pt>
                <c:pt idx="4">
                  <c:v>P5</c:v>
                </c:pt>
                <c:pt idx="5">
                  <c:v>P6</c:v>
                </c:pt>
                <c:pt idx="6">
                  <c:v>P7</c:v>
                </c:pt>
                <c:pt idx="7">
                  <c:v>P8</c:v>
                </c:pt>
                <c:pt idx="8">
                  <c:v>P9</c:v>
                </c:pt>
                <c:pt idx="9">
                  <c:v>P10</c:v>
                </c:pt>
              </c:strCache>
            </c:strRef>
          </c:cat>
          <c:val>
            <c:numRef>
              <c:f>Feuil1!$D$76:$M$76</c:f>
              <c:numCache>
                <c:formatCode>General</c:formatCode>
                <c:ptCount val="10"/>
                <c:pt idx="0">
                  <c:v>8.4</c:v>
                </c:pt>
                <c:pt idx="1">
                  <c:v>8.6</c:v>
                </c:pt>
                <c:pt idx="2">
                  <c:v>6.9</c:v>
                </c:pt>
                <c:pt idx="3">
                  <c:v>7.1</c:v>
                </c:pt>
                <c:pt idx="4">
                  <c:v>7.4</c:v>
                </c:pt>
                <c:pt idx="5">
                  <c:v>8.1</c:v>
                </c:pt>
                <c:pt idx="6">
                  <c:v>6.4</c:v>
                </c:pt>
                <c:pt idx="7">
                  <c:v>7.7</c:v>
                </c:pt>
                <c:pt idx="8">
                  <c:v>7.7</c:v>
                </c:pt>
                <c:pt idx="9">
                  <c:v>6.9</c:v>
                </c:pt>
              </c:numCache>
            </c:numRef>
          </c:val>
        </c:ser>
        <c:axId val="194673280"/>
        <c:axId val="199980544"/>
      </c:radarChart>
      <c:catAx>
        <c:axId val="194673280"/>
        <c:scaling>
          <c:orientation val="minMax"/>
        </c:scaling>
        <c:axPos val="b"/>
        <c:majorGridlines/>
        <c:tickLblPos val="nextTo"/>
        <c:crossAx val="199980544"/>
        <c:crosses val="autoZero"/>
        <c:auto val="1"/>
        <c:lblAlgn val="ctr"/>
        <c:lblOffset val="100"/>
      </c:catAx>
      <c:valAx>
        <c:axId val="199980544"/>
        <c:scaling>
          <c:orientation val="minMax"/>
          <c:max val="9"/>
          <c:min val="5"/>
        </c:scaling>
        <c:axPos val="l"/>
        <c:majorGridlines/>
        <c:numFmt formatCode="General" sourceLinked="1"/>
        <c:majorTickMark val="cross"/>
        <c:tickLblPos val="nextTo"/>
        <c:crossAx val="194673280"/>
        <c:crosses val="autoZero"/>
        <c:crossBetween val="between"/>
      </c:valAx>
    </c:plotArea>
    <c:plotVisOnly val="1"/>
    <c:dispBlanksAs val="gap"/>
  </c:chart>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fr-FR"/>
  <c:chart>
    <c:autoTitleDeleted val="1"/>
    <c:plotArea>
      <c:layout/>
      <c:lineChart>
        <c:grouping val="standard"/>
        <c:ser>
          <c:idx val="0"/>
          <c:order val="0"/>
          <c:dLbls>
            <c:showVal val="1"/>
          </c:dLbls>
          <c:cat>
            <c:strRef>
              <c:f>'LORRAINE TGV'!$E$79:$L$79</c:f>
              <c:strCache>
                <c:ptCount val="8"/>
                <c:pt idx="0">
                  <c:v>2014</c:v>
                </c:pt>
                <c:pt idx="1">
                  <c:v>2015</c:v>
                </c:pt>
                <c:pt idx="2">
                  <c:v>2016</c:v>
                </c:pt>
                <c:pt idx="3">
                  <c:v>2017</c:v>
                </c:pt>
                <c:pt idx="4">
                  <c:v>2018</c:v>
                </c:pt>
                <c:pt idx="5">
                  <c:v>2019</c:v>
                </c:pt>
                <c:pt idx="6">
                  <c:v>2020</c:v>
                </c:pt>
                <c:pt idx="7">
                  <c:v>2021</c:v>
                </c:pt>
              </c:strCache>
            </c:strRef>
          </c:cat>
          <c:val>
            <c:numRef>
              <c:f>'LORRAINE TGV'!$E$80:$L$80</c:f>
              <c:numCache>
                <c:formatCode>#,##0,</c:formatCode>
                <c:ptCount val="8"/>
                <c:pt idx="0">
                  <c:v>42895.035138316831</c:v>
                </c:pt>
                <c:pt idx="1">
                  <c:v>45327.821687497941</c:v>
                </c:pt>
                <c:pt idx="2">
                  <c:v>43268.629168898624</c:v>
                </c:pt>
                <c:pt idx="3">
                  <c:v>40897.933781640524</c:v>
                </c:pt>
                <c:pt idx="4">
                  <c:v>38245.478567711536</c:v>
                </c:pt>
                <c:pt idx="5">
                  <c:v>32491.247280369538</c:v>
                </c:pt>
                <c:pt idx="6">
                  <c:v>30887.227898628909</c:v>
                </c:pt>
                <c:pt idx="7">
                  <c:v>29283.34873805178</c:v>
                </c:pt>
              </c:numCache>
            </c:numRef>
          </c:val>
        </c:ser>
        <c:ser>
          <c:idx val="1"/>
          <c:order val="1"/>
          <c:dLbls>
            <c:dLbl>
              <c:idx val="0"/>
              <c:layout>
                <c:manualLayout>
                  <c:x val="1.5646828172323581E-3"/>
                  <c:y val="3.8095238095238099E-2"/>
                </c:manualLayout>
              </c:layout>
              <c:showVal val="1"/>
            </c:dLbl>
            <c:dLbl>
              <c:idx val="1"/>
              <c:layout>
                <c:manualLayout>
                  <c:x val="-1.5646828172323321E-3"/>
                  <c:y val="2.0317460317460317E-2"/>
                </c:manualLayout>
              </c:layout>
              <c:showVal val="1"/>
            </c:dLbl>
            <c:dLbl>
              <c:idx val="2"/>
              <c:layout>
                <c:manualLayout>
                  <c:x val="-1.7211510989555926E-2"/>
                  <c:y val="2.7936507936507936E-2"/>
                </c:manualLayout>
              </c:layout>
              <c:showVal val="1"/>
            </c:dLbl>
            <c:dLbl>
              <c:idx val="3"/>
              <c:layout>
                <c:manualLayout>
                  <c:x val="-3.129365634464714E-2"/>
                  <c:y val="3.3015873015873297E-2"/>
                </c:manualLayout>
              </c:layout>
              <c:showVal val="1"/>
            </c:dLbl>
            <c:dLbl>
              <c:idx val="4"/>
              <c:layout>
                <c:manualLayout>
                  <c:x val="-1.5646828172323577E-2"/>
                  <c:y val="2.2857142857143048E-2"/>
                </c:manualLayout>
              </c:layout>
              <c:showVal val="1"/>
            </c:dLbl>
            <c:dLbl>
              <c:idx val="5"/>
              <c:layout>
                <c:manualLayout>
                  <c:x val="-1.8776193806788289E-2"/>
                  <c:y val="1.7777777777777781E-2"/>
                </c:manualLayout>
              </c:layout>
              <c:showVal val="1"/>
            </c:dLbl>
            <c:dLbl>
              <c:idx val="6"/>
              <c:layout>
                <c:manualLayout>
                  <c:x val="-2.3470242258485482E-2"/>
                  <c:y val="2.5396825396825397E-2"/>
                </c:manualLayout>
              </c:layout>
              <c:showVal val="1"/>
            </c:dLbl>
            <c:dLbl>
              <c:idx val="7"/>
              <c:layout>
                <c:manualLayout>
                  <c:x val="-2.6599607892950201E-2"/>
                  <c:y val="2.7936507936507936E-2"/>
                </c:manualLayout>
              </c:layout>
              <c:showVal val="1"/>
            </c:dLbl>
            <c:showVal val="1"/>
          </c:dLbls>
          <c:cat>
            <c:strRef>
              <c:f>'LORRAINE TGV'!$E$79:$L$79</c:f>
              <c:strCache>
                <c:ptCount val="8"/>
                <c:pt idx="0">
                  <c:v>2014</c:v>
                </c:pt>
                <c:pt idx="1">
                  <c:v>2015</c:v>
                </c:pt>
                <c:pt idx="2">
                  <c:v>2016</c:v>
                </c:pt>
                <c:pt idx="3">
                  <c:v>2017</c:v>
                </c:pt>
                <c:pt idx="4">
                  <c:v>2018</c:v>
                </c:pt>
                <c:pt idx="5">
                  <c:v>2019</c:v>
                </c:pt>
                <c:pt idx="6">
                  <c:v>2020</c:v>
                </c:pt>
                <c:pt idx="7">
                  <c:v>2021</c:v>
                </c:pt>
              </c:strCache>
            </c:strRef>
          </c:cat>
          <c:val>
            <c:numRef>
              <c:f>'LORRAINE TGV'!$E$81:$L$81</c:f>
              <c:numCache>
                <c:formatCode>#,##0,</c:formatCode>
                <c:ptCount val="8"/>
                <c:pt idx="0">
                  <c:v>37964.050702081528</c:v>
                </c:pt>
                <c:pt idx="1">
                  <c:v>35627.57224059599</c:v>
                </c:pt>
                <c:pt idx="2">
                  <c:v>33891.818573134216</c:v>
                </c:pt>
                <c:pt idx="3">
                  <c:v>31844.562037013107</c:v>
                </c:pt>
                <c:pt idx="4">
                  <c:v>29515.545674221361</c:v>
                </c:pt>
                <c:pt idx="5">
                  <c:v>24084.753238016499</c:v>
                </c:pt>
                <c:pt idx="6">
                  <c:v>22804.172707413083</c:v>
                </c:pt>
                <c:pt idx="7">
                  <c:v>21523.732397973356</c:v>
                </c:pt>
              </c:numCache>
            </c:numRef>
          </c:val>
        </c:ser>
        <c:ser>
          <c:idx val="2"/>
          <c:order val="2"/>
          <c:dLbls>
            <c:showVal val="1"/>
          </c:dLbls>
          <c:cat>
            <c:strRef>
              <c:f>'LORRAINE TGV'!$E$79:$L$79</c:f>
              <c:strCache>
                <c:ptCount val="8"/>
                <c:pt idx="0">
                  <c:v>2014</c:v>
                </c:pt>
                <c:pt idx="1">
                  <c:v>2015</c:v>
                </c:pt>
                <c:pt idx="2">
                  <c:v>2016</c:v>
                </c:pt>
                <c:pt idx="3">
                  <c:v>2017</c:v>
                </c:pt>
                <c:pt idx="4">
                  <c:v>2018</c:v>
                </c:pt>
                <c:pt idx="5">
                  <c:v>2019</c:v>
                </c:pt>
                <c:pt idx="6">
                  <c:v>2020</c:v>
                </c:pt>
                <c:pt idx="7">
                  <c:v>2021</c:v>
                </c:pt>
              </c:strCache>
            </c:strRef>
          </c:cat>
          <c:val>
            <c:numRef>
              <c:f>'LORRAINE TGV'!$E$82:$L$82</c:f>
              <c:numCache>
                <c:formatCode>#,##0,</c:formatCode>
                <c:ptCount val="8"/>
                <c:pt idx="0">
                  <c:v>4930.9844362352915</c:v>
                </c:pt>
                <c:pt idx="1">
                  <c:v>9700.2494469020112</c:v>
                </c:pt>
                <c:pt idx="2">
                  <c:v>9376.8105957646621</c:v>
                </c:pt>
                <c:pt idx="3">
                  <c:v>9053.3717446274059</c:v>
                </c:pt>
                <c:pt idx="4">
                  <c:v>8729.9328934901441</c:v>
                </c:pt>
                <c:pt idx="5">
                  <c:v>8406.4940423530061</c:v>
                </c:pt>
                <c:pt idx="6">
                  <c:v>8083.0551912157198</c:v>
                </c:pt>
                <c:pt idx="7">
                  <c:v>7759.6163400784244</c:v>
                </c:pt>
              </c:numCache>
            </c:numRef>
          </c:val>
        </c:ser>
        <c:dLbls>
          <c:showVal val="1"/>
        </c:dLbls>
        <c:marker val="1"/>
        <c:axId val="203649408"/>
        <c:axId val="203699328"/>
      </c:lineChart>
      <c:catAx>
        <c:axId val="203649408"/>
        <c:scaling>
          <c:orientation val="minMax"/>
        </c:scaling>
        <c:axPos val="b"/>
        <c:majorTickMark val="none"/>
        <c:tickLblPos val="nextTo"/>
        <c:crossAx val="203699328"/>
        <c:crosses val="autoZero"/>
        <c:auto val="1"/>
        <c:lblAlgn val="ctr"/>
        <c:lblOffset val="100"/>
      </c:catAx>
      <c:valAx>
        <c:axId val="203699328"/>
        <c:scaling>
          <c:orientation val="minMax"/>
        </c:scaling>
        <c:axPos val="l"/>
        <c:majorGridlines/>
        <c:numFmt formatCode="#,##0," sourceLinked="1"/>
        <c:majorTickMark val="none"/>
        <c:tickLblPos val="nextTo"/>
        <c:crossAx val="203649408"/>
        <c:crosses val="autoZero"/>
        <c:crossBetween val="between"/>
      </c:valAx>
    </c:plotArea>
    <c:plotVisOnly val="1"/>
    <c:dispBlanksAs val="gap"/>
  </c:chart>
  <c:txPr>
    <a:bodyPr/>
    <a:lstStyle/>
    <a:p>
      <a:pPr>
        <a:defRPr sz="1200"/>
      </a:pPr>
      <a:endParaRPr lang="fr-FR"/>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fr-FR"/>
  <c:chart>
    <c:autoTitleDeleted val="1"/>
    <c:plotArea>
      <c:layout/>
      <c:barChart>
        <c:barDir val="col"/>
        <c:grouping val="clustered"/>
        <c:ser>
          <c:idx val="4"/>
          <c:order val="0"/>
          <c:tx>
            <c:strRef>
              <c:f>Feuil1!$A$21</c:f>
              <c:strCache>
                <c:ptCount val="1"/>
                <c:pt idx="0">
                  <c:v>METZ VILLE</c:v>
                </c:pt>
              </c:strCache>
            </c:strRef>
          </c:tx>
          <c:cat>
            <c:numRef>
              <c:f>Feuil1!$B$17:$L$17</c:f>
              <c:numCache>
                <c:formatCode>#,##0</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Feuil1!$B$21:$L$21</c:f>
              <c:numCache>
                <c:formatCode>#,##0</c:formatCode>
                <c:ptCount val="11"/>
                <c:pt idx="0">
                  <c:v>4690</c:v>
                </c:pt>
                <c:pt idx="1">
                  <c:v>4738</c:v>
                </c:pt>
                <c:pt idx="2">
                  <c:v>4621</c:v>
                </c:pt>
                <c:pt idx="3">
                  <c:v>4699.3580000000002</c:v>
                </c:pt>
                <c:pt idx="4">
                  <c:v>5040.6000000000004</c:v>
                </c:pt>
                <c:pt idx="5">
                  <c:v>5458.21</c:v>
                </c:pt>
                <c:pt idx="6">
                  <c:v>5790.8920000000044</c:v>
                </c:pt>
                <c:pt idx="7">
                  <c:v>6598</c:v>
                </c:pt>
                <c:pt idx="8">
                  <c:v>6800</c:v>
                </c:pt>
                <c:pt idx="9">
                  <c:v>6796</c:v>
                </c:pt>
                <c:pt idx="10">
                  <c:v>7082</c:v>
                </c:pt>
              </c:numCache>
            </c:numRef>
          </c:val>
        </c:ser>
        <c:axId val="58888576"/>
        <c:axId val="58890112"/>
      </c:barChart>
      <c:catAx>
        <c:axId val="58888576"/>
        <c:scaling>
          <c:orientation val="minMax"/>
        </c:scaling>
        <c:axPos val="b"/>
        <c:numFmt formatCode="#,##0" sourceLinked="1"/>
        <c:tickLblPos val="nextTo"/>
        <c:txPr>
          <a:bodyPr rot="-1680000" vert="horz"/>
          <a:lstStyle/>
          <a:p>
            <a:pPr>
              <a:defRPr sz="800"/>
            </a:pPr>
            <a:endParaRPr lang="fr-FR"/>
          </a:p>
        </c:txPr>
        <c:crossAx val="58890112"/>
        <c:crosses val="autoZero"/>
        <c:auto val="1"/>
        <c:lblAlgn val="ctr"/>
        <c:lblOffset val="100"/>
      </c:catAx>
      <c:valAx>
        <c:axId val="58890112"/>
        <c:scaling>
          <c:orientation val="minMax"/>
          <c:min val="3000"/>
        </c:scaling>
        <c:axPos val="l"/>
        <c:majorGridlines/>
        <c:numFmt formatCode="#,##0" sourceLinked="1"/>
        <c:tickLblPos val="nextTo"/>
        <c:crossAx val="58888576"/>
        <c:crosses val="autoZero"/>
        <c:crossBetween val="between"/>
      </c:valAx>
    </c:plotArea>
    <c:plotVisOnly val="1"/>
    <c:dispBlanksAs val="gap"/>
  </c:chart>
  <c:spPr>
    <a:ln>
      <a:noFill/>
    </a:ln>
  </c:sp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fr-FR"/>
  <c:style val="18"/>
  <c:chart>
    <c:autoTitleDeleted val="1"/>
    <c:plotArea>
      <c:layout/>
      <c:radarChart>
        <c:radarStyle val="marker"/>
        <c:ser>
          <c:idx val="0"/>
          <c:order val="0"/>
          <c:spPr>
            <a:ln>
              <a:solidFill>
                <a:srgbClr val="00B0F0"/>
              </a:solidFill>
            </a:ln>
          </c:spPr>
          <c:dLbls>
            <c:dLbl>
              <c:idx val="0"/>
              <c:layout>
                <c:manualLayout>
                  <c:x val="3.6175703969941811E-2"/>
                  <c:y val="3.8192674524734266E-2"/>
                </c:manualLayout>
              </c:layout>
              <c:spPr/>
              <c:txPr>
                <a:bodyPr/>
                <a:lstStyle/>
                <a:p>
                  <a:pPr>
                    <a:defRPr/>
                  </a:pPr>
                  <a:endParaRPr lang="fr-FR"/>
                </a:p>
              </c:txPr>
              <c:showVal val="1"/>
            </c:dLbl>
            <c:dLbl>
              <c:idx val="1"/>
              <c:layout>
                <c:manualLayout>
                  <c:x val="-1.6279066786473759E-2"/>
                  <c:y val="4.0579716682530145E-2"/>
                </c:manualLayout>
              </c:layout>
              <c:spPr/>
              <c:txPr>
                <a:bodyPr/>
                <a:lstStyle/>
                <a:p>
                  <a:pPr>
                    <a:defRPr/>
                  </a:pPr>
                  <a:endParaRPr lang="fr-FR"/>
                </a:p>
              </c:txPr>
              <c:showVal val="1"/>
            </c:dLbl>
            <c:dLbl>
              <c:idx val="2"/>
              <c:layout>
                <c:manualLayout>
                  <c:x val="-4.7028415160924202E-2"/>
                  <c:y val="-2.8644505893550689E-2"/>
                </c:manualLayout>
              </c:layout>
              <c:spPr/>
              <c:txPr>
                <a:bodyPr/>
                <a:lstStyle/>
                <a:p>
                  <a:pPr>
                    <a:defRPr/>
                  </a:pPr>
                  <a:endParaRPr lang="fr-FR"/>
                </a:p>
              </c:txPr>
              <c:showVal val="1"/>
            </c:dLbl>
            <c:dLbl>
              <c:idx val="3"/>
              <c:layout>
                <c:manualLayout>
                  <c:x val="-1.2661496389479597E-2"/>
                  <c:y val="-4.7740843155917825E-2"/>
                </c:manualLayout>
              </c:layout>
              <c:spPr/>
              <c:txPr>
                <a:bodyPr/>
                <a:lstStyle/>
                <a:p>
                  <a:pPr>
                    <a:defRPr/>
                  </a:pPr>
                  <a:endParaRPr lang="fr-FR"/>
                </a:p>
              </c:txPr>
              <c:showVal val="1"/>
            </c:dLbl>
            <c:dLbl>
              <c:idx val="4"/>
              <c:layout>
                <c:manualLayout>
                  <c:x val="5.7881126351906932E-2"/>
                  <c:y val="-3.1031548051346849E-2"/>
                </c:manualLayout>
              </c:layout>
              <c:spPr/>
              <c:txPr>
                <a:bodyPr/>
                <a:lstStyle/>
                <a:p>
                  <a:pPr>
                    <a:defRPr/>
                  </a:pPr>
                  <a:endParaRPr lang="fr-FR"/>
                </a:p>
              </c:txPr>
              <c:showVal val="1"/>
            </c:dLbl>
            <c:showVal val="1"/>
          </c:dLbls>
          <c:cat>
            <c:strRef>
              <c:f>Feuil1!$B$1:$F$1</c:f>
              <c:strCache>
                <c:ptCount val="5"/>
                <c:pt idx="0">
                  <c:v>P1 : INFORMATION</c:v>
                </c:pt>
                <c:pt idx="1">
                  <c:v>P2 : DEPLACEMENT</c:v>
                </c:pt>
                <c:pt idx="2">
                  <c:v>P3 : PROPRETE / SURETE</c:v>
                </c:pt>
                <c:pt idx="3">
                  <c:v>P4 : CONFORT</c:v>
                </c:pt>
                <c:pt idx="4">
                  <c:v>P5 : SERVICES &amp; COMMERCES</c:v>
                </c:pt>
              </c:strCache>
            </c:strRef>
          </c:cat>
          <c:val>
            <c:numRef>
              <c:f>Feuil1!$B$2:$F$2</c:f>
              <c:numCache>
                <c:formatCode>0.0</c:formatCode>
                <c:ptCount val="5"/>
                <c:pt idx="0">
                  <c:v>6.7</c:v>
                </c:pt>
                <c:pt idx="1">
                  <c:v>7.3</c:v>
                </c:pt>
                <c:pt idx="2">
                  <c:v>7.3</c:v>
                </c:pt>
                <c:pt idx="3">
                  <c:v>6.1</c:v>
                </c:pt>
                <c:pt idx="4">
                  <c:v>7.1</c:v>
                </c:pt>
              </c:numCache>
            </c:numRef>
          </c:val>
        </c:ser>
        <c:ser>
          <c:idx val="1"/>
          <c:order val="1"/>
          <c:spPr>
            <a:ln>
              <a:solidFill>
                <a:srgbClr val="FF4B21"/>
              </a:solidFill>
            </a:ln>
          </c:spPr>
          <c:marker>
            <c:spPr>
              <a:ln>
                <a:solidFill>
                  <a:schemeClr val="tx2">
                    <a:lumMod val="40000"/>
                    <a:lumOff val="60000"/>
                  </a:schemeClr>
                </a:solidFill>
              </a:ln>
            </c:spPr>
          </c:marker>
          <c:dLbls>
            <c:dLbl>
              <c:idx val="0"/>
              <c:layout>
                <c:manualLayout>
                  <c:x val="2.3514207580462212E-2"/>
                  <c:y val="0"/>
                </c:manualLayout>
              </c:layout>
              <c:showVal val="1"/>
            </c:dLbl>
            <c:dLbl>
              <c:idx val="1"/>
              <c:layout>
                <c:manualLayout>
                  <c:x val="-3.979327436693586E-2"/>
                  <c:y val="-1.193521078897946E-2"/>
                </c:manualLayout>
              </c:layout>
              <c:showVal val="1"/>
            </c:dLbl>
            <c:dLbl>
              <c:idx val="2"/>
              <c:layout>
                <c:manualLayout>
                  <c:x val="-5.4263555954912933E-3"/>
                  <c:y val="-6.6837180418284972E-2"/>
                </c:manualLayout>
              </c:layout>
              <c:showVal val="1"/>
            </c:dLbl>
            <c:dLbl>
              <c:idx val="3"/>
              <c:layout>
                <c:manualLayout>
                  <c:x val="4.7028415160924202E-2"/>
                  <c:y val="-9.548168631183563E-3"/>
                </c:manualLayout>
              </c:layout>
              <c:showVal val="1"/>
            </c:dLbl>
            <c:dLbl>
              <c:idx val="4"/>
              <c:layout>
                <c:manualLayout>
                  <c:x val="3.0749348374450661E-2"/>
                  <c:y val="5.4901969629305512E-2"/>
                </c:manualLayout>
              </c:layout>
              <c:showVal val="1"/>
            </c:dLbl>
            <c:txPr>
              <a:bodyPr/>
              <a:lstStyle/>
              <a:p>
                <a:pPr>
                  <a:defRPr>
                    <a:solidFill>
                      <a:srgbClr val="FF0000"/>
                    </a:solidFill>
                  </a:defRPr>
                </a:pPr>
                <a:endParaRPr lang="fr-FR"/>
              </a:p>
            </c:txPr>
            <c:showVal val="1"/>
          </c:dLbls>
          <c:cat>
            <c:strRef>
              <c:f>Feuil1!$B$1:$F$1</c:f>
              <c:strCache>
                <c:ptCount val="5"/>
                <c:pt idx="0">
                  <c:v>P1 : INFORMATION</c:v>
                </c:pt>
                <c:pt idx="1">
                  <c:v>P2 : DEPLACEMENT</c:v>
                </c:pt>
                <c:pt idx="2">
                  <c:v>P3 : PROPRETE / SURETE</c:v>
                </c:pt>
                <c:pt idx="3">
                  <c:v>P4 : CONFORT</c:v>
                </c:pt>
                <c:pt idx="4">
                  <c:v>P5 : SERVICES &amp; COMMERCES</c:v>
                </c:pt>
              </c:strCache>
            </c:strRef>
          </c:cat>
          <c:val>
            <c:numRef>
              <c:f>Feuil1!$B$8:$F$8</c:f>
              <c:numCache>
                <c:formatCode>0.0</c:formatCode>
                <c:ptCount val="5"/>
                <c:pt idx="0">
                  <c:v>7.3</c:v>
                </c:pt>
                <c:pt idx="1">
                  <c:v>7.6</c:v>
                </c:pt>
                <c:pt idx="2">
                  <c:v>7.4</c:v>
                </c:pt>
                <c:pt idx="3">
                  <c:v>6.7</c:v>
                </c:pt>
                <c:pt idx="4">
                  <c:v>7.2</c:v>
                </c:pt>
              </c:numCache>
            </c:numRef>
          </c:val>
        </c:ser>
        <c:axId val="58919552"/>
        <c:axId val="58958208"/>
      </c:radarChart>
      <c:catAx>
        <c:axId val="58919552"/>
        <c:scaling>
          <c:orientation val="minMax"/>
        </c:scaling>
        <c:axPos val="b"/>
        <c:majorGridlines/>
        <c:numFmt formatCode="General" sourceLinked="1"/>
        <c:tickLblPos val="nextTo"/>
        <c:crossAx val="58958208"/>
        <c:crosses val="autoZero"/>
        <c:lblAlgn val="ctr"/>
        <c:lblOffset val="100"/>
      </c:catAx>
      <c:valAx>
        <c:axId val="58958208"/>
        <c:scaling>
          <c:orientation val="minMax"/>
          <c:max val="8"/>
          <c:min val="5"/>
        </c:scaling>
        <c:axPos val="l"/>
        <c:majorGridlines/>
        <c:numFmt formatCode="0.0" sourceLinked="1"/>
        <c:majorTickMark val="cross"/>
        <c:tickLblPos val="nextTo"/>
        <c:crossAx val="58919552"/>
        <c:crosses val="autoZero"/>
        <c:crossBetween val="between"/>
      </c:valAx>
    </c:plotArea>
    <c:plotVisOnly val="1"/>
    <c:dispBlanksAs val="gap"/>
  </c:chart>
  <c:externalData r:id="rId1"/>
</c:chartSpace>
</file>

<file path=ppt/drawings/drawing1.xml><?xml version="1.0" encoding="utf-8"?>
<c:userShapes xmlns:c="http://schemas.openxmlformats.org/drawingml/2006/chart">
  <cdr:relSizeAnchor xmlns:cdr="http://schemas.openxmlformats.org/drawingml/2006/chartDrawing">
    <cdr:from>
      <cdr:x>0</cdr:x>
      <cdr:y>0.37442</cdr:y>
    </cdr:from>
    <cdr:to>
      <cdr:x>0.03042</cdr:x>
      <cdr:y>0.59784</cdr:y>
    </cdr:to>
    <cdr:sp macro="" textlink="">
      <cdr:nvSpPr>
        <cdr:cNvPr id="3" name="Rectangle 2"/>
        <cdr:cNvSpPr/>
      </cdr:nvSpPr>
      <cdr:spPr>
        <a:xfrm xmlns:a="http://schemas.openxmlformats.org/drawingml/2006/main">
          <a:off x="0" y="1547347"/>
          <a:ext cx="184730" cy="923330"/>
        </a:xfrm>
        <a:prstGeom xmlns:a="http://schemas.openxmlformats.org/drawingml/2006/main" prst="rect">
          <a:avLst/>
        </a:prstGeom>
        <a:noFill xmlns:a="http://schemas.openxmlformats.org/drawingml/2006/main"/>
      </cdr:spPr>
      <cdr:txBody>
        <a:bodyPr xmlns:a="http://schemas.openxmlformats.org/drawingml/2006/main" wrap="none" lIns="91440" tIns="45720" rIns="91440" bIns="45720">
          <a:spAutoFit/>
        </a:bodyPr>
        <a:lstStyle xmlns:a="http://schemas.openxmlformats.org/drawingml/2006/main"/>
        <a:p xmlns:a="http://schemas.openxmlformats.org/drawingml/2006/main">
          <a:pPr algn="ctr"/>
          <a:endParaRPr lang="fr-FR"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0.17241</cdr:x>
      <cdr:y>0.22857</cdr:y>
    </cdr:from>
    <cdr:to>
      <cdr:x>0.36207</cdr:x>
      <cdr:y>0.34286</cdr:y>
    </cdr:to>
    <cdr:sp macro="" textlink="">
      <cdr:nvSpPr>
        <cdr:cNvPr id="2" name="ZoneTexte 1"/>
        <cdr:cNvSpPr txBox="1"/>
      </cdr:nvSpPr>
      <cdr:spPr>
        <a:xfrm xmlns:a="http://schemas.openxmlformats.org/drawingml/2006/main">
          <a:off x="714380" y="571504"/>
          <a:ext cx="785818" cy="285752"/>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fr-FR" sz="1400" b="1" dirty="0" smtClean="0"/>
            <a:t>+ 10%</a:t>
          </a:r>
          <a:endParaRPr lang="fr-FR" sz="14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bwMode="auto">
          <a:xfrm>
            <a:off x="1" y="1"/>
            <a:ext cx="2887385" cy="495793"/>
          </a:xfrm>
          <a:prstGeom prst="rect">
            <a:avLst/>
          </a:prstGeom>
          <a:noFill/>
          <a:ln w="9525">
            <a:noFill/>
            <a:miter lim="800000"/>
            <a:headEnd/>
            <a:tailEnd/>
          </a:ln>
        </p:spPr>
        <p:txBody>
          <a:bodyPr vert="horz" wrap="square" lIns="94763" tIns="47381" rIns="94763" bIns="47381" numCol="1" anchor="t" anchorCtr="0" compatLnSpc="1">
            <a:prstTxWarp prst="textNoShape">
              <a:avLst/>
            </a:prstTxWarp>
          </a:bodyPr>
          <a:lstStyle>
            <a:lvl1pPr>
              <a:defRPr sz="1300">
                <a:latin typeface="Calibri" pitchFamily="34" charset="0"/>
                <a:ea typeface="ＭＳ Ｐゴシック" pitchFamily="34" charset="-128"/>
              </a:defRPr>
            </a:lvl1pPr>
          </a:lstStyle>
          <a:p>
            <a:pPr>
              <a:defRPr/>
            </a:pPr>
            <a:endParaRPr lang="fr-FR"/>
          </a:p>
        </p:txBody>
      </p:sp>
      <p:sp>
        <p:nvSpPr>
          <p:cNvPr id="3" name="Espace réservé de la date 2"/>
          <p:cNvSpPr>
            <a:spLocks noGrp="1"/>
          </p:cNvSpPr>
          <p:nvPr>
            <p:ph type="dt" sz="quarter" idx="1"/>
          </p:nvPr>
        </p:nvSpPr>
        <p:spPr bwMode="auto">
          <a:xfrm>
            <a:off x="3772375" y="1"/>
            <a:ext cx="2888875" cy="495793"/>
          </a:xfrm>
          <a:prstGeom prst="rect">
            <a:avLst/>
          </a:prstGeom>
          <a:noFill/>
          <a:ln w="9525">
            <a:noFill/>
            <a:miter lim="800000"/>
            <a:headEnd/>
            <a:tailEnd/>
          </a:ln>
        </p:spPr>
        <p:txBody>
          <a:bodyPr vert="horz" wrap="square" lIns="94763" tIns="47381" rIns="94763" bIns="47381" numCol="1" anchor="t" anchorCtr="0" compatLnSpc="1">
            <a:prstTxWarp prst="textNoShape">
              <a:avLst/>
            </a:prstTxWarp>
          </a:bodyPr>
          <a:lstStyle>
            <a:lvl1pPr algn="r">
              <a:defRPr sz="1300">
                <a:latin typeface="Calibri" pitchFamily="34" charset="0"/>
                <a:ea typeface="ＭＳ Ｐゴシック" pitchFamily="34" charset="-128"/>
              </a:defRPr>
            </a:lvl1pPr>
          </a:lstStyle>
          <a:p>
            <a:pPr>
              <a:defRPr/>
            </a:pPr>
            <a:fld id="{78AAC9DF-B2C3-4A64-BCC8-4F2F889C81E0}" type="datetime1">
              <a:rPr lang="fr-FR"/>
              <a:pPr>
                <a:defRPr/>
              </a:pPr>
              <a:t>01/09/2014</a:t>
            </a:fld>
            <a:endParaRPr lang="fr-FR"/>
          </a:p>
        </p:txBody>
      </p:sp>
      <p:sp>
        <p:nvSpPr>
          <p:cNvPr id="4" name="Espace réservé du pied de page 3"/>
          <p:cNvSpPr>
            <a:spLocks noGrp="1"/>
          </p:cNvSpPr>
          <p:nvPr>
            <p:ph type="ftr" sz="quarter" idx="2"/>
          </p:nvPr>
        </p:nvSpPr>
        <p:spPr bwMode="auto">
          <a:xfrm>
            <a:off x="1" y="9429306"/>
            <a:ext cx="2887385" cy="495793"/>
          </a:xfrm>
          <a:prstGeom prst="rect">
            <a:avLst/>
          </a:prstGeom>
          <a:noFill/>
          <a:ln w="9525">
            <a:noFill/>
            <a:miter lim="800000"/>
            <a:headEnd/>
            <a:tailEnd/>
          </a:ln>
        </p:spPr>
        <p:txBody>
          <a:bodyPr vert="horz" wrap="square" lIns="94763" tIns="47381" rIns="94763" bIns="47381" numCol="1" anchor="b" anchorCtr="0" compatLnSpc="1">
            <a:prstTxWarp prst="textNoShape">
              <a:avLst/>
            </a:prstTxWarp>
          </a:bodyPr>
          <a:lstStyle>
            <a:lvl1pPr>
              <a:defRPr sz="1300">
                <a:latin typeface="Calibri" pitchFamily="34" charset="0"/>
                <a:ea typeface="ＭＳ Ｐゴシック" pitchFamily="34" charset="-128"/>
              </a:defRPr>
            </a:lvl1pPr>
          </a:lstStyle>
          <a:p>
            <a:pPr>
              <a:defRPr/>
            </a:pPr>
            <a:endParaRPr lang="fr-FR"/>
          </a:p>
        </p:txBody>
      </p:sp>
      <p:sp>
        <p:nvSpPr>
          <p:cNvPr id="5" name="Espace réservé du numéro de diapositive 4"/>
          <p:cNvSpPr>
            <a:spLocks noGrp="1"/>
          </p:cNvSpPr>
          <p:nvPr>
            <p:ph type="sldNum" sz="quarter" idx="3"/>
          </p:nvPr>
        </p:nvSpPr>
        <p:spPr bwMode="auto">
          <a:xfrm>
            <a:off x="3772375" y="9429306"/>
            <a:ext cx="2888875" cy="495793"/>
          </a:xfrm>
          <a:prstGeom prst="rect">
            <a:avLst/>
          </a:prstGeom>
          <a:noFill/>
          <a:ln w="9525">
            <a:noFill/>
            <a:miter lim="800000"/>
            <a:headEnd/>
            <a:tailEnd/>
          </a:ln>
        </p:spPr>
        <p:txBody>
          <a:bodyPr vert="horz" wrap="square" lIns="94763" tIns="47381" rIns="94763" bIns="47381" numCol="1" anchor="b" anchorCtr="0" compatLnSpc="1">
            <a:prstTxWarp prst="textNoShape">
              <a:avLst/>
            </a:prstTxWarp>
          </a:bodyPr>
          <a:lstStyle>
            <a:lvl1pPr algn="r">
              <a:defRPr sz="1300">
                <a:latin typeface="Calibri" pitchFamily="34" charset="0"/>
                <a:ea typeface="ＭＳ Ｐゴシック" pitchFamily="34" charset="-128"/>
              </a:defRPr>
            </a:lvl1pPr>
          </a:lstStyle>
          <a:p>
            <a:pPr>
              <a:defRPr/>
            </a:pPr>
            <a:fld id="{5F57083E-DBD9-4936-A4E1-78FDF0A39D49}" type="slidenum">
              <a:rPr lang="fr-FR"/>
              <a:pPr>
                <a:defRPr/>
              </a:pPr>
              <a:t>‹N°›</a:t>
            </a:fld>
            <a:endParaRPr lang="fr-FR"/>
          </a:p>
        </p:txBody>
      </p:sp>
    </p:spTree>
    <p:extLst>
      <p:ext uri="{BB962C8B-B14F-4D97-AF65-F5344CB8AC3E}">
        <p14:creationId xmlns:p14="http://schemas.microsoft.com/office/powerpoint/2010/main" xmlns="" val="16746048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bwMode="auto">
          <a:xfrm>
            <a:off x="1" y="1"/>
            <a:ext cx="2887385" cy="495793"/>
          </a:xfrm>
          <a:prstGeom prst="rect">
            <a:avLst/>
          </a:prstGeom>
          <a:noFill/>
          <a:ln w="9525">
            <a:noFill/>
            <a:miter lim="800000"/>
            <a:headEnd/>
            <a:tailEnd/>
          </a:ln>
        </p:spPr>
        <p:txBody>
          <a:bodyPr vert="horz" wrap="square" lIns="87483" tIns="43744" rIns="87483" bIns="43744" numCol="1" anchor="t" anchorCtr="0" compatLnSpc="1">
            <a:prstTxWarp prst="textNoShape">
              <a:avLst/>
            </a:prstTxWarp>
          </a:bodyPr>
          <a:lstStyle>
            <a:lvl1pPr>
              <a:defRPr sz="1100">
                <a:latin typeface="Calibri" pitchFamily="34" charset="0"/>
                <a:ea typeface="ＭＳ Ｐゴシック" pitchFamily="34" charset="-128"/>
              </a:defRPr>
            </a:lvl1pPr>
          </a:lstStyle>
          <a:p>
            <a:pPr>
              <a:defRPr/>
            </a:pPr>
            <a:endParaRPr lang="fr-FR"/>
          </a:p>
        </p:txBody>
      </p:sp>
      <p:sp>
        <p:nvSpPr>
          <p:cNvPr id="3" name="Espace réservé de la date 2"/>
          <p:cNvSpPr>
            <a:spLocks noGrp="1"/>
          </p:cNvSpPr>
          <p:nvPr>
            <p:ph type="dt" idx="1"/>
          </p:nvPr>
        </p:nvSpPr>
        <p:spPr bwMode="auto">
          <a:xfrm>
            <a:off x="3772375" y="1"/>
            <a:ext cx="2888875" cy="495793"/>
          </a:xfrm>
          <a:prstGeom prst="rect">
            <a:avLst/>
          </a:prstGeom>
          <a:noFill/>
          <a:ln w="9525">
            <a:noFill/>
            <a:miter lim="800000"/>
            <a:headEnd/>
            <a:tailEnd/>
          </a:ln>
        </p:spPr>
        <p:txBody>
          <a:bodyPr vert="horz" wrap="square" lIns="87483" tIns="43744" rIns="87483" bIns="43744" numCol="1" anchor="t" anchorCtr="0" compatLnSpc="1">
            <a:prstTxWarp prst="textNoShape">
              <a:avLst/>
            </a:prstTxWarp>
          </a:bodyPr>
          <a:lstStyle>
            <a:lvl1pPr algn="r">
              <a:defRPr sz="1100">
                <a:latin typeface="Calibri" pitchFamily="34" charset="0"/>
                <a:ea typeface="ＭＳ Ｐゴシック" pitchFamily="34" charset="-128"/>
              </a:defRPr>
            </a:lvl1pPr>
          </a:lstStyle>
          <a:p>
            <a:pPr>
              <a:defRPr/>
            </a:pPr>
            <a:fld id="{90801100-E21D-4DEA-AA3F-7A2950C21CCB}" type="datetime1">
              <a:rPr lang="fr-FR"/>
              <a:pPr>
                <a:defRPr/>
              </a:pPr>
              <a:t>01/09/2014</a:t>
            </a:fld>
            <a:endParaRPr lang="fr-FR"/>
          </a:p>
        </p:txBody>
      </p:sp>
      <p:sp>
        <p:nvSpPr>
          <p:cNvPr id="4" name="Espace réservé de l'image des diapositives 3"/>
          <p:cNvSpPr>
            <a:spLocks noGrp="1" noRot="1" noChangeAspect="1"/>
          </p:cNvSpPr>
          <p:nvPr>
            <p:ph type="sldImg" idx="2"/>
          </p:nvPr>
        </p:nvSpPr>
        <p:spPr bwMode="auto">
          <a:xfrm>
            <a:off x="850900" y="744538"/>
            <a:ext cx="4962525" cy="3722687"/>
          </a:xfrm>
          <a:prstGeom prst="rect">
            <a:avLst/>
          </a:prstGeom>
          <a:noFill/>
          <a:ln w="12700">
            <a:solidFill>
              <a:srgbClr val="000000"/>
            </a:solidFill>
            <a:miter lim="800000"/>
            <a:headEnd/>
            <a:tailEnd/>
          </a:ln>
        </p:spPr>
        <p:txBody>
          <a:bodyPr vert="horz" wrap="square" lIns="84420" tIns="42210" rIns="84420" bIns="42210" numCol="1" anchor="ctr" anchorCtr="0" compatLnSpc="1">
            <a:prstTxWarp prst="textNoShape">
              <a:avLst/>
            </a:prstTxWarp>
          </a:bodyPr>
          <a:lstStyle/>
          <a:p>
            <a:pPr lvl="0"/>
            <a:endParaRPr lang="fr-FR" noProof="0"/>
          </a:p>
        </p:txBody>
      </p:sp>
      <p:sp>
        <p:nvSpPr>
          <p:cNvPr id="5" name="Espace réservé des commentaires 4"/>
          <p:cNvSpPr>
            <a:spLocks noGrp="1"/>
          </p:cNvSpPr>
          <p:nvPr>
            <p:ph type="body" sz="quarter" idx="3"/>
          </p:nvPr>
        </p:nvSpPr>
        <p:spPr bwMode="auto">
          <a:xfrm>
            <a:off x="665977" y="4714653"/>
            <a:ext cx="5330786" cy="4466756"/>
          </a:xfrm>
          <a:prstGeom prst="rect">
            <a:avLst/>
          </a:prstGeom>
          <a:noFill/>
          <a:ln w="9525">
            <a:noFill/>
            <a:miter lim="800000"/>
            <a:headEnd/>
            <a:tailEnd/>
          </a:ln>
        </p:spPr>
        <p:txBody>
          <a:bodyPr vert="horz" wrap="square" lIns="87483" tIns="43744" rIns="87483" bIns="43744" numCol="1" anchor="t" anchorCtr="0" compatLnSpc="1">
            <a:prstTxWarp prst="textNoShape">
              <a:avLst/>
            </a:prstTxWarp>
          </a:bodyPr>
          <a:lstStyle/>
          <a:p>
            <a:pPr lvl="0"/>
            <a:r>
              <a:rPr lang="fr-FR" noProof="0" smtClean="0"/>
              <a:t>Modifiez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6" name="Espace réservé du pied de page 5"/>
          <p:cNvSpPr>
            <a:spLocks noGrp="1"/>
          </p:cNvSpPr>
          <p:nvPr>
            <p:ph type="ftr" sz="quarter" idx="4"/>
          </p:nvPr>
        </p:nvSpPr>
        <p:spPr bwMode="auto">
          <a:xfrm>
            <a:off x="1" y="9429306"/>
            <a:ext cx="2887385" cy="495793"/>
          </a:xfrm>
          <a:prstGeom prst="rect">
            <a:avLst/>
          </a:prstGeom>
          <a:noFill/>
          <a:ln w="9525">
            <a:noFill/>
            <a:miter lim="800000"/>
            <a:headEnd/>
            <a:tailEnd/>
          </a:ln>
        </p:spPr>
        <p:txBody>
          <a:bodyPr vert="horz" wrap="square" lIns="87483" tIns="43744" rIns="87483" bIns="43744" numCol="1" anchor="b" anchorCtr="0" compatLnSpc="1">
            <a:prstTxWarp prst="textNoShape">
              <a:avLst/>
            </a:prstTxWarp>
          </a:bodyPr>
          <a:lstStyle>
            <a:lvl1pPr>
              <a:defRPr sz="1100">
                <a:latin typeface="Calibri" pitchFamily="34" charset="0"/>
                <a:ea typeface="ＭＳ Ｐゴシック" pitchFamily="34" charset="-128"/>
              </a:defRPr>
            </a:lvl1pPr>
          </a:lstStyle>
          <a:p>
            <a:pPr>
              <a:defRPr/>
            </a:pPr>
            <a:endParaRPr lang="fr-FR"/>
          </a:p>
        </p:txBody>
      </p:sp>
      <p:sp>
        <p:nvSpPr>
          <p:cNvPr id="7" name="Espace réservé du numéro de diapositive 6"/>
          <p:cNvSpPr>
            <a:spLocks noGrp="1"/>
          </p:cNvSpPr>
          <p:nvPr>
            <p:ph type="sldNum" sz="quarter" idx="5"/>
          </p:nvPr>
        </p:nvSpPr>
        <p:spPr bwMode="auto">
          <a:xfrm>
            <a:off x="3772375" y="9429306"/>
            <a:ext cx="2888875" cy="495793"/>
          </a:xfrm>
          <a:prstGeom prst="rect">
            <a:avLst/>
          </a:prstGeom>
          <a:noFill/>
          <a:ln w="9525">
            <a:noFill/>
            <a:miter lim="800000"/>
            <a:headEnd/>
            <a:tailEnd/>
          </a:ln>
        </p:spPr>
        <p:txBody>
          <a:bodyPr vert="horz" wrap="square" lIns="87483" tIns="43744" rIns="87483" bIns="43744" numCol="1" anchor="b" anchorCtr="0" compatLnSpc="1">
            <a:prstTxWarp prst="textNoShape">
              <a:avLst/>
            </a:prstTxWarp>
          </a:bodyPr>
          <a:lstStyle>
            <a:lvl1pPr algn="r">
              <a:defRPr sz="1100">
                <a:latin typeface="Calibri" pitchFamily="34" charset="0"/>
                <a:ea typeface="ＭＳ Ｐゴシック" pitchFamily="34" charset="-128"/>
              </a:defRPr>
            </a:lvl1pPr>
          </a:lstStyle>
          <a:p>
            <a:pPr>
              <a:defRPr/>
            </a:pPr>
            <a:fld id="{2C8A2209-8298-42F2-8635-DD4F1C972409}" type="slidenum">
              <a:rPr lang="fr-FR"/>
              <a:pPr>
                <a:defRPr/>
              </a:pPr>
              <a:t>‹N°›</a:t>
            </a:fld>
            <a:endParaRPr lang="fr-FR"/>
          </a:p>
        </p:txBody>
      </p:sp>
    </p:spTree>
    <p:extLst>
      <p:ext uri="{BB962C8B-B14F-4D97-AF65-F5344CB8AC3E}">
        <p14:creationId xmlns:p14="http://schemas.microsoft.com/office/powerpoint/2010/main" xmlns="" val="23416381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ＭＳ Ｐゴシック"/>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ＭＳ Ｐゴシック"/>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ＭＳ Ｐゴシック"/>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TextEdit="1"/>
          </p:cNvSpPr>
          <p:nvPr>
            <p:ph type="sldImg"/>
          </p:nvPr>
        </p:nvSpPr>
        <p:spPr>
          <a:noFill/>
        </p:spPr>
      </p:sp>
      <p:sp>
        <p:nvSpPr>
          <p:cNvPr id="58371" name="Rectangle 3"/>
          <p:cNvSpPr>
            <a:spLocks noGrp="1"/>
          </p:cNvSpPr>
          <p:nvPr>
            <p:ph type="body" idx="1"/>
          </p:nvPr>
        </p:nvSpPr>
        <p:spPr>
          <a:noFill/>
          <a:ln/>
        </p:spPr>
        <p:txBody>
          <a:bodyPr/>
          <a:lstStyle/>
          <a:p>
            <a:pPr>
              <a:lnSpc>
                <a:spcPct val="80000"/>
              </a:lnSpc>
            </a:pPr>
            <a:endParaRPr lang="fr-FR" sz="1000"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TextEdit="1"/>
          </p:cNvSpPr>
          <p:nvPr>
            <p:ph type="sldImg"/>
          </p:nvPr>
        </p:nvSpPr>
        <p:spPr bwMode="auto">
          <a:xfrm>
            <a:off x="850900" y="744538"/>
            <a:ext cx="4962525" cy="3722687"/>
          </a:xfrm>
          <a:noFill/>
          <a:ln>
            <a:solidFill>
              <a:srgbClr val="000000"/>
            </a:solidFill>
            <a:miter lim="800000"/>
            <a:headEnd/>
            <a:tailEnd/>
          </a:ln>
        </p:spPr>
      </p:sp>
      <p:sp>
        <p:nvSpPr>
          <p:cNvPr id="104451" name="Rectangle 3"/>
          <p:cNvSpPr>
            <a:spLocks noGrp="1"/>
          </p:cNvSpPr>
          <p:nvPr>
            <p:ph type="body" idx="1"/>
          </p:nvPr>
        </p:nvSpPr>
        <p:spPr bwMode="auto">
          <a:noFill/>
        </p:spPr>
        <p:txBody>
          <a:bodyPr/>
          <a:lstStyle/>
          <a:p>
            <a:endParaRPr lang="fr-FR"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TextEdit="1"/>
          </p:cNvSpPr>
          <p:nvPr>
            <p:ph type="sldImg"/>
          </p:nvPr>
        </p:nvSpPr>
        <p:spPr>
          <a:noFill/>
        </p:spPr>
      </p:sp>
      <p:sp>
        <p:nvSpPr>
          <p:cNvPr id="62467" name="Rectangle 3"/>
          <p:cNvSpPr>
            <a:spLocks noGrp="1"/>
          </p:cNvSpPr>
          <p:nvPr>
            <p:ph type="body" idx="1"/>
          </p:nvPr>
        </p:nvSpPr>
        <p:spPr>
          <a:noFill/>
          <a:ln/>
        </p:spPr>
        <p:txBody>
          <a:bodyPr/>
          <a:lstStyle/>
          <a:p>
            <a:endParaRPr lang="fr-FR"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52579" name="Espace réservé des commentaires 2"/>
          <p:cNvSpPr>
            <a:spLocks noGrp="1"/>
          </p:cNvSpPr>
          <p:nvPr>
            <p:ph type="body" idx="1"/>
          </p:nvPr>
        </p:nvSpPr>
        <p:spPr bwMode="auto">
          <a:noFill/>
        </p:spPr>
        <p:txBody>
          <a:bodyPr/>
          <a:lstStyle/>
          <a:p>
            <a:r>
              <a:rPr lang="fr-FR" altLang="fr-FR" b="1" dirty="0" smtClean="0"/>
              <a:t>A mettre en annexe</a:t>
            </a:r>
          </a:p>
          <a:p>
            <a:endParaRPr lang="fr-FR" altLang="fr-FR" b="1" dirty="0" smtClean="0"/>
          </a:p>
          <a:p>
            <a:r>
              <a:rPr lang="fr-FR" altLang="fr-FR" b="1" dirty="0" smtClean="0"/>
              <a:t>CA:</a:t>
            </a:r>
          </a:p>
          <a:p>
            <a:r>
              <a:rPr lang="fr-FR" altLang="fr-FR" dirty="0" smtClean="0"/>
              <a:t>RAS</a:t>
            </a:r>
          </a:p>
          <a:p>
            <a:r>
              <a:rPr lang="fr-FR" altLang="fr-FR" b="1" dirty="0" smtClean="0"/>
              <a:t>Charges : </a:t>
            </a:r>
          </a:p>
          <a:p>
            <a:r>
              <a:rPr lang="fr-FR" altLang="fr-FR" dirty="0" smtClean="0"/>
              <a:t>RFF: augmentation de 16,2k€ dû à la gestion de site (+15k€ - charges propriétaires +12k€)</a:t>
            </a:r>
          </a:p>
          <a:p>
            <a:r>
              <a:rPr lang="fr-FR" altLang="fr-FR" dirty="0" smtClean="0"/>
              <a:t>Concessionnaires : RAS</a:t>
            </a:r>
          </a:p>
          <a:p>
            <a:r>
              <a:rPr lang="fr-FR" altLang="fr-FR" dirty="0" smtClean="0"/>
              <a:t>Locataires NR : diminution de 9,7k€ dû à la gestion de site (-9,3k€ - charges propriétaires -8,6k€)</a:t>
            </a:r>
          </a:p>
          <a:p>
            <a:r>
              <a:rPr lang="fr-FR" altLang="fr-FR" dirty="0" smtClean="0"/>
              <a:t>Locataires R : RAS </a:t>
            </a:r>
          </a:p>
          <a:p>
            <a:r>
              <a:rPr lang="fr-FR" altLang="fr-FR" dirty="0" smtClean="0"/>
              <a:t>Transporteur:  RAS</a:t>
            </a:r>
          </a:p>
        </p:txBody>
      </p:sp>
      <p:sp>
        <p:nvSpPr>
          <p:cNvPr id="152580" name="Espace réservé du numéro de diapositive 3"/>
          <p:cNvSpPr>
            <a:spLocks noGrp="1"/>
          </p:cNvSpPr>
          <p:nvPr>
            <p:ph type="sldNum" sz="quarter" idx="5"/>
          </p:nvPr>
        </p:nvSpPr>
        <p:spPr bwMode="auto">
          <a:noFill/>
          <a:ln>
            <a:miter lim="800000"/>
            <a:headEnd/>
            <a:tailEnd/>
          </a:ln>
        </p:spPr>
        <p:txBody>
          <a:bodyPr/>
          <a:lstStyle/>
          <a:p>
            <a:fld id="{DA47BD19-847D-45A7-86AA-7D5BF2531B89}" type="slidenum">
              <a:rPr lang="fr-FR" altLang="fr-FR" smtClean="0">
                <a:ea typeface="MS PGothic" pitchFamily="34" charset="-128"/>
              </a:rPr>
              <a:pPr/>
              <a:t>113</a:t>
            </a:fld>
            <a:endParaRPr lang="fr-FR" altLang="fr-FR" smtClean="0">
              <a:ea typeface="MS PGothic" pitchFamily="34" charset="-128"/>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TextEdit="1"/>
          </p:cNvSpPr>
          <p:nvPr>
            <p:ph type="sldImg"/>
          </p:nvPr>
        </p:nvSpPr>
        <p:spPr bwMode="auto">
          <a:noFill/>
          <a:ln>
            <a:solidFill>
              <a:srgbClr val="000000"/>
            </a:solidFill>
            <a:miter lim="800000"/>
            <a:headEnd/>
            <a:tailEnd/>
          </a:ln>
        </p:spPr>
      </p:sp>
      <p:sp>
        <p:nvSpPr>
          <p:cNvPr id="153603" name="Rectangle 3"/>
          <p:cNvSpPr>
            <a:spLocks noGrp="1"/>
          </p:cNvSpPr>
          <p:nvPr>
            <p:ph type="body" idx="1"/>
          </p:nvPr>
        </p:nvSpPr>
        <p:spPr bwMode="auto">
          <a:noFill/>
        </p:spPr>
        <p:txBody>
          <a:bodyPr/>
          <a:lstStyle/>
          <a:p>
            <a:endParaRPr lang="fr-FR" altLang="fr-FR"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54627" name="Espace réservé des commentaires 2"/>
          <p:cNvSpPr>
            <a:spLocks noGrp="1"/>
          </p:cNvSpPr>
          <p:nvPr>
            <p:ph type="body" idx="1"/>
          </p:nvPr>
        </p:nvSpPr>
        <p:spPr bwMode="auto">
          <a:noFill/>
        </p:spPr>
        <p:txBody>
          <a:bodyPr/>
          <a:lstStyle/>
          <a:p>
            <a:r>
              <a:rPr lang="fr-FR" altLang="fr-FR" smtClean="0"/>
              <a:t>Eco de GS: charges de gros entretien -15k€ et énergie fluides -4k€</a:t>
            </a:r>
          </a:p>
          <a:p>
            <a:endParaRPr lang="fr-FR" altLang="fr-FR" smtClean="0"/>
          </a:p>
          <a:p>
            <a:r>
              <a:rPr lang="fr-FR" altLang="fr-FR" smtClean="0"/>
              <a:t>Baisse des investissements : -3k€ (PPI)</a:t>
            </a:r>
          </a:p>
        </p:txBody>
      </p:sp>
      <p:sp>
        <p:nvSpPr>
          <p:cNvPr id="154628" name="Espace réservé du numéro de diapositive 3"/>
          <p:cNvSpPr>
            <a:spLocks noGrp="1"/>
          </p:cNvSpPr>
          <p:nvPr>
            <p:ph type="sldNum" sz="quarter" idx="5"/>
          </p:nvPr>
        </p:nvSpPr>
        <p:spPr bwMode="auto">
          <a:noFill/>
          <a:ln>
            <a:miter lim="800000"/>
            <a:headEnd/>
            <a:tailEnd/>
          </a:ln>
        </p:spPr>
        <p:txBody>
          <a:bodyPr/>
          <a:lstStyle/>
          <a:p>
            <a:fld id="{3509C238-8896-4C31-92C5-BB772486E49F}" type="slidenum">
              <a:rPr lang="fr-FR" altLang="fr-FR" smtClean="0">
                <a:ea typeface="MS PGothic" pitchFamily="34" charset="-128"/>
              </a:rPr>
              <a:pPr/>
              <a:t>116</a:t>
            </a:fld>
            <a:endParaRPr lang="fr-FR" altLang="fr-FR" smtClean="0">
              <a:ea typeface="MS PGothic" pitchFamily="34"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TextEdit="1"/>
          </p:cNvSpPr>
          <p:nvPr>
            <p:ph type="sldImg"/>
          </p:nvPr>
        </p:nvSpPr>
        <p:spPr>
          <a:noFill/>
        </p:spPr>
      </p:sp>
      <p:sp>
        <p:nvSpPr>
          <p:cNvPr id="99331" name="Rectangle 3"/>
          <p:cNvSpPr>
            <a:spLocks noGrp="1"/>
          </p:cNvSpPr>
          <p:nvPr>
            <p:ph type="body" idx="1"/>
          </p:nvPr>
        </p:nvSpPr>
        <p:spPr>
          <a:noFill/>
          <a:ln/>
        </p:spPr>
        <p:txBody>
          <a:bodyPr/>
          <a:lstStyle/>
          <a:p>
            <a:endParaRPr lang="fr-FR"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a:noFill/>
        </p:spPr>
      </p:sp>
      <p:sp>
        <p:nvSpPr>
          <p:cNvPr id="73731" name="Rectangle 3"/>
          <p:cNvSpPr>
            <a:spLocks noGrp="1"/>
          </p:cNvSpPr>
          <p:nvPr>
            <p:ph type="body" idx="1"/>
          </p:nvPr>
        </p:nvSpPr>
        <p:spPr>
          <a:noFill/>
          <a:ln/>
        </p:spPr>
        <p:txBody>
          <a:bodyPr/>
          <a:lstStyle/>
          <a:p>
            <a:endParaRPr lang="fr-FR"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dirty="0" smtClean="0">
                <a:solidFill>
                  <a:schemeClr val="tx2"/>
                </a:solidFill>
                <a:latin typeface="Arial" charset="0"/>
                <a:cs typeface="Arial" charset="0"/>
              </a:rPr>
              <a:t>7,958 millions de Clients en 2012 (+1.6%) </a:t>
            </a:r>
            <a:br>
              <a:rPr lang="fr-FR" sz="1200" dirty="0" smtClean="0">
                <a:solidFill>
                  <a:schemeClr val="tx2"/>
                </a:solidFill>
                <a:latin typeface="Arial" charset="0"/>
                <a:cs typeface="Arial" charset="0"/>
              </a:rPr>
            </a:br>
            <a:r>
              <a:rPr lang="fr-FR" sz="1200" dirty="0" smtClean="0">
                <a:solidFill>
                  <a:schemeClr val="tx2"/>
                </a:solidFill>
                <a:latin typeface="Arial" charset="0"/>
                <a:cs typeface="Arial" charset="0"/>
              </a:rPr>
              <a:t>9ème gare de France en volume de clients (hors IDF)</a:t>
            </a:r>
          </a:p>
          <a:p>
            <a:r>
              <a:rPr lang="fr-FR" sz="1200" dirty="0" smtClean="0">
                <a:solidFill>
                  <a:schemeClr val="tx2"/>
                </a:solidFill>
                <a:latin typeface="Arial" charset="0"/>
                <a:cs typeface="Arial" charset="0"/>
              </a:rPr>
              <a:t>50 097 dessertes commandées en 2015</a:t>
            </a:r>
          </a:p>
          <a:p>
            <a:endParaRPr lang="fr-FR" dirty="0"/>
          </a:p>
        </p:txBody>
      </p:sp>
      <p:sp>
        <p:nvSpPr>
          <p:cNvPr id="4" name="Espace réservé du numéro de diapositive 3"/>
          <p:cNvSpPr>
            <a:spLocks noGrp="1"/>
          </p:cNvSpPr>
          <p:nvPr>
            <p:ph type="sldNum" sz="quarter" idx="10"/>
          </p:nvPr>
        </p:nvSpPr>
        <p:spPr/>
        <p:txBody>
          <a:bodyPr/>
          <a:lstStyle/>
          <a:p>
            <a:pPr>
              <a:defRPr/>
            </a:pPr>
            <a:fld id="{2C8A2209-8298-42F2-8635-DD4F1C972409}" type="slidenum">
              <a:rPr lang="fr-FR" smtClean="0"/>
              <a:pPr>
                <a:defRPr/>
              </a:pPr>
              <a:t>119</a:t>
            </a:fld>
            <a:endParaRPr lang="fr-F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dirty="0" smtClean="0">
                <a:solidFill>
                  <a:schemeClr val="tx2"/>
                </a:solidFill>
                <a:latin typeface="Arial" charset="0"/>
                <a:cs typeface="Arial" charset="0"/>
              </a:rPr>
              <a:t>7,93 millions de Clients en 2013 (Stable soit prés de 30 000/jour) </a:t>
            </a:r>
            <a:br>
              <a:rPr lang="fr-FR" sz="1200" dirty="0" smtClean="0">
                <a:solidFill>
                  <a:schemeClr val="tx2"/>
                </a:solidFill>
                <a:latin typeface="Arial" charset="0"/>
                <a:cs typeface="Arial" charset="0"/>
              </a:rPr>
            </a:br>
            <a:r>
              <a:rPr lang="fr-FR" sz="1200" dirty="0" smtClean="0">
                <a:solidFill>
                  <a:schemeClr val="tx2"/>
                </a:solidFill>
                <a:latin typeface="Arial" charset="0"/>
                <a:cs typeface="Arial" charset="0"/>
              </a:rPr>
              <a:t>9ème gare de France en volume de clients (hors IDF)</a:t>
            </a:r>
          </a:p>
          <a:p>
            <a:r>
              <a:rPr lang="fr-FR" sz="1200" dirty="0" smtClean="0">
                <a:solidFill>
                  <a:schemeClr val="tx2"/>
                </a:solidFill>
                <a:latin typeface="Arial" charset="0"/>
                <a:cs typeface="Arial" charset="0"/>
              </a:rPr>
              <a:t>52 010 dessertes commandées en 2016 (dont 85.2% de TER)</a:t>
            </a:r>
            <a:endParaRPr lang="fr-FR" sz="1200" dirty="0">
              <a:solidFill>
                <a:schemeClr val="tx2"/>
              </a:solidFill>
              <a:latin typeface="Arial" charset="0"/>
              <a:cs typeface="Arial" charset="0"/>
            </a:endParaRPr>
          </a:p>
        </p:txBody>
      </p:sp>
      <p:sp>
        <p:nvSpPr>
          <p:cNvPr id="4" name="Espace réservé du numéro de diapositive 3"/>
          <p:cNvSpPr>
            <a:spLocks noGrp="1"/>
          </p:cNvSpPr>
          <p:nvPr>
            <p:ph type="sldNum" sz="quarter" idx="10"/>
          </p:nvPr>
        </p:nvSpPr>
        <p:spPr/>
        <p:txBody>
          <a:bodyPr/>
          <a:lstStyle/>
          <a:p>
            <a:pPr>
              <a:defRPr/>
            </a:pPr>
            <a:fld id="{2C8A2209-8298-42F2-8635-DD4F1C972409}" type="slidenum">
              <a:rPr lang="fr-FR" smtClean="0"/>
              <a:pPr>
                <a:defRPr/>
              </a:pPr>
              <a:t>120</a:t>
            </a:fld>
            <a:endParaRPr lang="fr-F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TextEdit="1"/>
          </p:cNvSpPr>
          <p:nvPr>
            <p:ph type="sldImg"/>
          </p:nvPr>
        </p:nvSpPr>
        <p:spPr>
          <a:noFill/>
        </p:spPr>
      </p:sp>
      <p:sp>
        <p:nvSpPr>
          <p:cNvPr id="58370" name="Rectangle 3"/>
          <p:cNvSpPr>
            <a:spLocks noGrp="1"/>
          </p:cNvSpPr>
          <p:nvPr>
            <p:ph type="body" idx="1"/>
          </p:nvPr>
        </p:nvSpPr>
        <p:spPr>
          <a:noFill/>
          <a:ln/>
        </p:spPr>
        <p:txBody>
          <a:bodyPr/>
          <a:lstStyle/>
          <a:p>
            <a:r>
              <a:rPr lang="fr-FR" dirty="0" smtClean="0">
                <a:ea typeface="ＭＳ Ｐゴシック"/>
                <a:cs typeface="ＭＳ Ｐゴシック"/>
              </a:rPr>
              <a:t>Escalator</a:t>
            </a:r>
            <a:r>
              <a:rPr lang="fr-FR" baseline="0" dirty="0" smtClean="0">
                <a:ea typeface="ＭＳ Ｐゴシック"/>
                <a:cs typeface="ＭＳ Ｐゴシック"/>
              </a:rPr>
              <a:t> St Léon</a:t>
            </a:r>
            <a:endParaRPr lang="fr-FR" dirty="0" smtClean="0">
              <a:ea typeface="ＭＳ Ｐゴシック"/>
              <a:cs typeface="ＭＳ Ｐゴシック"/>
            </a:endParaRPr>
          </a:p>
          <a:p>
            <a:endParaRPr lang="fr-FR" dirty="0" smtClean="0">
              <a:ea typeface="ＭＳ Ｐゴシック"/>
              <a:cs typeface="ＭＳ Ｐゴシック"/>
            </a:endParaRPr>
          </a:p>
          <a:p>
            <a:r>
              <a:rPr lang="fr-FR" dirty="0" smtClean="0">
                <a:ea typeface="ＭＳ Ｐゴシック"/>
                <a:cs typeface="ＭＳ Ｐゴシック"/>
              </a:rPr>
              <a:t>Maintenance annuelle</a:t>
            </a:r>
          </a:p>
          <a:p>
            <a:r>
              <a:rPr lang="fr-FR" dirty="0" smtClean="0">
                <a:ea typeface="ＭＳ Ｐゴシック"/>
                <a:cs typeface="ＭＳ Ｐゴシック"/>
              </a:rPr>
              <a:t>ascenseur= 2200€ + nettoyage gaine vitrée intérieure (de 660 à 1500€); PA= 650€; caméra = 670€; élévateur PMR= forfait de 1000€</a:t>
            </a:r>
          </a:p>
          <a:p>
            <a:r>
              <a:rPr lang="fr-FR" dirty="0" smtClean="0">
                <a:ea typeface="ＭＳ Ｐゴシック"/>
                <a:cs typeface="ＭＳ Ｐゴシック"/>
              </a:rPr>
              <a:t>Escalator= 7100€</a:t>
            </a:r>
          </a:p>
          <a:p>
            <a:r>
              <a:rPr lang="fr-FR" dirty="0" smtClean="0">
                <a:ea typeface="ＭＳ Ｐゴシック"/>
                <a:cs typeface="ＭＳ Ｐゴシック"/>
              </a:rPr>
              <a:t>Écran vidéo de 650 à 1100 watts</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Espace réservé de l'image des diapositives 1"/>
          <p:cNvSpPr>
            <a:spLocks noGrp="1" noRot="1" noChangeAspect="1"/>
          </p:cNvSpPr>
          <p:nvPr>
            <p:ph type="sldImg"/>
          </p:nvPr>
        </p:nvSpPr>
        <p:spPr>
          <a:noFill/>
        </p:spPr>
      </p:sp>
      <p:sp>
        <p:nvSpPr>
          <p:cNvPr id="53250" name="Espace réservé des commentaires 2"/>
          <p:cNvSpPr>
            <a:spLocks noGrp="1"/>
          </p:cNvSpPr>
          <p:nvPr>
            <p:ph type="body" idx="1"/>
          </p:nvPr>
        </p:nvSpPr>
        <p:spPr>
          <a:noFill/>
          <a:ln/>
        </p:spPr>
        <p:txBody>
          <a:bodyPr/>
          <a:lstStyle/>
          <a:p>
            <a:r>
              <a:rPr lang="fr-FR" dirty="0" smtClean="0">
                <a:ea typeface="ＭＳ Ｐゴシック"/>
                <a:cs typeface="ＭＳ Ｐゴシック"/>
              </a:rPr>
              <a:t>Pour</a:t>
            </a:r>
            <a:r>
              <a:rPr lang="fr-FR" baseline="0" dirty="0" smtClean="0">
                <a:ea typeface="ＭＳ Ｐゴシック"/>
                <a:cs typeface="ＭＳ Ｐゴシック"/>
              </a:rPr>
              <a:t> info :</a:t>
            </a:r>
          </a:p>
          <a:p>
            <a:r>
              <a:rPr lang="fr-FR" baseline="0" dirty="0" smtClean="0">
                <a:ea typeface="ＭＳ Ｐゴシック"/>
                <a:cs typeface="ＭＳ Ｐゴシック"/>
              </a:rPr>
              <a:t/>
            </a:r>
            <a:br>
              <a:rPr lang="fr-FR" baseline="0" dirty="0" smtClean="0">
                <a:ea typeface="ＭＳ Ｐゴシック"/>
                <a:cs typeface="ＭＳ Ｐゴシック"/>
              </a:rPr>
            </a:br>
            <a:r>
              <a:rPr lang="fr-FR" b="1" baseline="0" dirty="0" smtClean="0">
                <a:ea typeface="ＭＳ Ｐゴシック"/>
                <a:cs typeface="ＭＳ Ｐゴシック"/>
              </a:rPr>
              <a:t>Concernant les concessionnaires :  % qui a réduit</a:t>
            </a:r>
          </a:p>
          <a:p>
            <a:pPr defTabSz="874998">
              <a:buFontTx/>
              <a:buChar char="-"/>
              <a:defRPr/>
            </a:pPr>
            <a:r>
              <a:rPr lang="fr-FR" baseline="0" dirty="0" smtClean="0">
                <a:ea typeface="ＭＳ Ｐゴシック"/>
                <a:cs typeface="ＭＳ Ｐゴシック"/>
              </a:rPr>
              <a:t> Prospect d’un Fleuriste Les Jardins de la Gare dans coque Ex-Yves Rocher ouverture demandée par le client dès décembre 2013 (Dossier d’aménagement en cours actuellement, ensuite dossier IGSI et dossier Préfecture : à mon avis, délais trop court mais, restons optimistes)</a:t>
            </a:r>
          </a:p>
          <a:p>
            <a:pPr>
              <a:buFontTx/>
              <a:buNone/>
            </a:pPr>
            <a:r>
              <a:rPr lang="fr-FR" baseline="0" dirty="0" smtClean="0">
                <a:ea typeface="ＭＳ Ｐゴシック"/>
                <a:cs typeface="ＭＳ Ｐゴシック"/>
              </a:rPr>
              <a:t>- Prospect SUGAR – SHOP dans coque </a:t>
            </a:r>
            <a:r>
              <a:rPr lang="fr-FR" baseline="0" dirty="0" err="1" smtClean="0">
                <a:ea typeface="ＭＳ Ｐゴシック"/>
                <a:cs typeface="ＭＳ Ｐゴシック"/>
              </a:rPr>
              <a:t>Philéas</a:t>
            </a:r>
            <a:r>
              <a:rPr lang="fr-FR" baseline="0" dirty="0" smtClean="0">
                <a:ea typeface="ＭＳ Ｐゴシック"/>
                <a:cs typeface="ＭＳ Ｐゴシック"/>
              </a:rPr>
              <a:t> : le client doit donner sa réponse pour le 15 septembre 2013. A2C le relance régulièrement si projet  sans suite, projet de délocaliser les loueurs actuellement sur Thiers dans la coque </a:t>
            </a:r>
            <a:r>
              <a:rPr lang="fr-FR" baseline="0" dirty="0" err="1" smtClean="0">
                <a:ea typeface="ＭＳ Ｐゴシック"/>
                <a:cs typeface="ＭＳ Ｐゴシック"/>
              </a:rPr>
              <a:t>Philéas</a:t>
            </a:r>
            <a:endParaRPr lang="fr-FR" baseline="0" dirty="0" smtClean="0">
              <a:ea typeface="ＭＳ Ｐゴシック"/>
              <a:cs typeface="ＭＳ Ｐゴシック"/>
            </a:endParaRPr>
          </a:p>
          <a:p>
            <a:pPr>
              <a:buFontTx/>
              <a:buChar char="-"/>
            </a:pPr>
            <a:r>
              <a:rPr lang="fr-FR" baseline="0" dirty="0" smtClean="0">
                <a:ea typeface="ＭＳ Ｐゴシック"/>
                <a:cs typeface="ＭＳ Ｐゴシック"/>
              </a:rPr>
              <a:t> Fermeture de BEAUTY BUBBLE : A2C  recherche actuellement un client, quelques appels sans intérêts</a:t>
            </a:r>
          </a:p>
          <a:p>
            <a:pPr>
              <a:buFontTx/>
              <a:buChar char="-"/>
            </a:pPr>
            <a:endParaRPr lang="fr-FR" baseline="0" dirty="0" smtClean="0">
              <a:ea typeface="ＭＳ Ｐゴシック"/>
              <a:cs typeface="ＭＳ Ｐゴシック"/>
            </a:endParaRPr>
          </a:p>
          <a:p>
            <a:pPr>
              <a:buFontTx/>
              <a:buNone/>
            </a:pPr>
            <a:r>
              <a:rPr lang="fr-FR" b="1" baseline="0" dirty="0" smtClean="0">
                <a:ea typeface="ＭＳ Ｐゴシック"/>
                <a:cs typeface="ＭＳ Ｐゴシック"/>
              </a:rPr>
              <a:t>Concernant les locataires : % qui a augmenté puisque St-Léon est à </a:t>
            </a:r>
            <a:r>
              <a:rPr lang="fr-FR" b="1" baseline="0" dirty="0" err="1" smtClean="0">
                <a:ea typeface="ＭＳ Ｐゴシック"/>
                <a:cs typeface="ＭＳ Ｐゴシック"/>
              </a:rPr>
              <a:t>voloriser</a:t>
            </a:r>
            <a:r>
              <a:rPr lang="fr-FR" b="1" baseline="0" dirty="0" smtClean="0">
                <a:ea typeface="ＭＳ Ｐゴシック"/>
                <a:cs typeface="ＭＳ Ｐゴシック"/>
              </a:rPr>
              <a:t> par A2C</a:t>
            </a:r>
          </a:p>
          <a:p>
            <a:pPr>
              <a:buFontTx/>
              <a:buNone/>
            </a:pPr>
            <a:r>
              <a:rPr lang="fr-FR" baseline="0" dirty="0" smtClean="0">
                <a:ea typeface="ＭＳ Ｐゴシック"/>
                <a:cs typeface="ＭＳ Ｐゴシック"/>
              </a:rPr>
              <a:t>- Voyages quitte l’espace St-Léon fin septembre 2013 – A2C a reçu mandat par l’AGEE  pour valoriser : quelques visites SUBWAY, SSP VAE, Resto rapide,  </a:t>
            </a:r>
            <a:r>
              <a:rPr lang="fr-FR" baseline="0" dirty="0" err="1" smtClean="0">
                <a:ea typeface="ＭＳ Ｐゴシック"/>
                <a:cs typeface="ＭＳ Ｐゴシック"/>
              </a:rPr>
              <a:t>Poullaillon</a:t>
            </a:r>
            <a:r>
              <a:rPr lang="fr-FR" baseline="0" dirty="0" smtClean="0">
                <a:ea typeface="ＭＳ Ｐゴシック"/>
                <a:cs typeface="ＭＳ Ｐゴシック"/>
              </a:rPr>
              <a:t>  a renoncé</a:t>
            </a:r>
          </a:p>
          <a:p>
            <a:pPr>
              <a:buFontTx/>
              <a:buChar char="-"/>
            </a:pPr>
            <a:endParaRPr lang="fr-FR" baseline="0" dirty="0" smtClean="0">
              <a:ea typeface="ＭＳ Ｐゴシック"/>
              <a:cs typeface="ＭＳ Ｐゴシック"/>
            </a:endParaRPr>
          </a:p>
        </p:txBody>
      </p:sp>
      <p:sp>
        <p:nvSpPr>
          <p:cNvPr id="53251" name="Espace réservé du numéro de diapositive 3"/>
          <p:cNvSpPr>
            <a:spLocks noGrp="1"/>
          </p:cNvSpPr>
          <p:nvPr>
            <p:ph type="sldNum" sz="quarter" idx="5"/>
          </p:nvPr>
        </p:nvSpPr>
        <p:spPr>
          <a:noFill/>
        </p:spPr>
        <p:txBody>
          <a:bodyPr/>
          <a:lstStyle/>
          <a:p>
            <a:fld id="{7125111B-5F8B-4ED9-B0EA-9B1D40D037C5}" type="slidenum">
              <a:rPr lang="fr-FR" smtClean="0">
                <a:ea typeface="ＭＳ Ｐゴシック"/>
                <a:cs typeface="ＭＳ Ｐゴシック"/>
              </a:rPr>
              <a:pPr/>
              <a:t>122</a:t>
            </a:fld>
            <a:endParaRPr lang="fr-FR" smtClean="0">
              <a:ea typeface="ＭＳ Ｐゴシック"/>
              <a:cs typeface="ＭＳ Ｐゴシック"/>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TextEdit="1"/>
          </p:cNvSpPr>
          <p:nvPr>
            <p:ph type="sldImg"/>
          </p:nvPr>
        </p:nvSpPr>
        <p:spPr bwMode="auto">
          <a:noFill/>
          <a:ln>
            <a:solidFill>
              <a:srgbClr val="000000"/>
            </a:solidFill>
            <a:miter lim="800000"/>
            <a:headEnd/>
            <a:tailEnd/>
          </a:ln>
        </p:spPr>
      </p:sp>
      <p:sp>
        <p:nvSpPr>
          <p:cNvPr id="22531" name="Rectangle 3"/>
          <p:cNvSpPr>
            <a:spLocks noGrp="1"/>
          </p:cNvSpPr>
          <p:nvPr>
            <p:ph type="body" idx="1"/>
          </p:nvPr>
        </p:nvSpPr>
        <p:spPr bwMode="auto">
          <a:noFill/>
        </p:spPr>
        <p:txBody>
          <a:bodyPr/>
          <a:lstStyle/>
          <a:p>
            <a:endParaRPr lang="fr-FR" dirty="0"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TextEdit="1"/>
          </p:cNvSpPr>
          <p:nvPr>
            <p:ph type="sldImg"/>
          </p:nvPr>
        </p:nvSpPr>
        <p:spPr>
          <a:noFill/>
        </p:spPr>
      </p:sp>
      <p:sp>
        <p:nvSpPr>
          <p:cNvPr id="62467" name="Rectangle 3"/>
          <p:cNvSpPr>
            <a:spLocks noGrp="1"/>
          </p:cNvSpPr>
          <p:nvPr>
            <p:ph type="body" idx="1"/>
          </p:nvPr>
        </p:nvSpPr>
        <p:spPr>
          <a:noFill/>
          <a:ln/>
        </p:spPr>
        <p:txBody>
          <a:bodyPr/>
          <a:lstStyle/>
          <a:p>
            <a:endParaRPr lang="fr-FR"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Au </a:t>
            </a:r>
            <a:r>
              <a:rPr lang="fr-FR" dirty="0" err="1" smtClean="0"/>
              <a:t>dernièr</a:t>
            </a:r>
            <a:r>
              <a:rPr lang="fr-FR" baseline="0" dirty="0" smtClean="0"/>
              <a:t> BC (2013), des mauvais résultats, donc, malgré les bon résultats de début 2014, on a voulu creuser ce sujet et valider certains principes. </a:t>
            </a:r>
            <a:endParaRPr lang="fr-FR" dirty="0"/>
          </a:p>
        </p:txBody>
      </p:sp>
      <p:sp>
        <p:nvSpPr>
          <p:cNvPr id="4" name="Espace réservé du numéro de diapositive 3"/>
          <p:cNvSpPr>
            <a:spLocks noGrp="1"/>
          </p:cNvSpPr>
          <p:nvPr>
            <p:ph type="sldNum" sz="quarter" idx="10"/>
          </p:nvPr>
        </p:nvSpPr>
        <p:spPr/>
        <p:txBody>
          <a:bodyPr/>
          <a:lstStyle/>
          <a:p>
            <a:pPr>
              <a:defRPr/>
            </a:pPr>
            <a:fld id="{2C8A2209-8298-42F2-8635-DD4F1C972409}" type="slidenum">
              <a:rPr lang="fr-FR" smtClean="0"/>
              <a:pPr>
                <a:defRPr/>
              </a:pPr>
              <a:t>126</a:t>
            </a:fld>
            <a:endParaRPr lang="fr-F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TextEdit="1"/>
          </p:cNvSpPr>
          <p:nvPr>
            <p:ph type="sldImg"/>
          </p:nvPr>
        </p:nvSpPr>
        <p:spPr>
          <a:noFill/>
        </p:spPr>
      </p:sp>
      <p:sp>
        <p:nvSpPr>
          <p:cNvPr id="62467" name="Rectangle 3"/>
          <p:cNvSpPr>
            <a:spLocks noGrp="1"/>
          </p:cNvSpPr>
          <p:nvPr>
            <p:ph type="body" idx="1"/>
          </p:nvPr>
        </p:nvSpPr>
        <p:spPr>
          <a:noFill/>
          <a:ln/>
        </p:spPr>
        <p:txBody>
          <a:bodyPr/>
          <a:lstStyle/>
          <a:p>
            <a:endParaRPr lang="fr-FR"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2C8A2209-8298-42F2-8635-DD4F1C972409}" type="slidenum">
              <a:rPr lang="fr-FR" smtClean="0"/>
              <a:pPr>
                <a:defRPr/>
              </a:pPr>
              <a:t>129</a:t>
            </a:fld>
            <a:endParaRPr lang="fr-F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2C8A2209-8298-42F2-8635-DD4F1C972409}" type="slidenum">
              <a:rPr lang="fr-FR" smtClean="0"/>
              <a:pPr>
                <a:defRPr/>
              </a:pPr>
              <a:t>130</a:t>
            </a:fld>
            <a:endParaRPr lang="fr-F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Impact auvent quai 1</a:t>
            </a:r>
            <a:endParaRPr lang="fr-FR" dirty="0"/>
          </a:p>
        </p:txBody>
      </p:sp>
      <p:sp>
        <p:nvSpPr>
          <p:cNvPr id="4" name="Espace réservé du numéro de diapositive 3"/>
          <p:cNvSpPr>
            <a:spLocks noGrp="1"/>
          </p:cNvSpPr>
          <p:nvPr>
            <p:ph type="sldNum" sz="quarter" idx="10"/>
          </p:nvPr>
        </p:nvSpPr>
        <p:spPr/>
        <p:txBody>
          <a:bodyPr/>
          <a:lstStyle/>
          <a:p>
            <a:pPr>
              <a:defRPr/>
            </a:pPr>
            <a:fld id="{2C8A2209-8298-42F2-8635-DD4F1C972409}" type="slidenum">
              <a:rPr lang="fr-FR" smtClean="0"/>
              <a:pPr>
                <a:defRPr/>
              </a:pPr>
              <a:t>131</a:t>
            </a:fld>
            <a:endParaRPr lang="fr-F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TextEdit="1"/>
          </p:cNvSpPr>
          <p:nvPr>
            <p:ph type="sldImg"/>
          </p:nvPr>
        </p:nvSpPr>
        <p:spPr>
          <a:noFill/>
        </p:spPr>
      </p:sp>
      <p:sp>
        <p:nvSpPr>
          <p:cNvPr id="62467" name="Rectangle 3"/>
          <p:cNvSpPr>
            <a:spLocks noGrp="1"/>
          </p:cNvSpPr>
          <p:nvPr>
            <p:ph type="body" idx="1"/>
          </p:nvPr>
        </p:nvSpPr>
        <p:spPr>
          <a:noFill/>
          <a:ln/>
        </p:spPr>
        <p:txBody>
          <a:bodyPr/>
          <a:lstStyle/>
          <a:p>
            <a:endParaRPr lang="fr-FR"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60771" name="Espace réservé des commentaires 2"/>
          <p:cNvSpPr>
            <a:spLocks noGrp="1"/>
          </p:cNvSpPr>
          <p:nvPr>
            <p:ph type="body" idx="1"/>
          </p:nvPr>
        </p:nvSpPr>
        <p:spPr bwMode="auto">
          <a:noFill/>
        </p:spPr>
        <p:txBody>
          <a:bodyPr/>
          <a:lstStyle/>
          <a:p>
            <a:r>
              <a:rPr lang="fr-FR" altLang="fr-FR" b="1" dirty="0" smtClean="0"/>
              <a:t>A mettre en Annexe</a:t>
            </a:r>
          </a:p>
          <a:p>
            <a:endParaRPr lang="fr-FR" altLang="fr-FR" b="1" dirty="0" smtClean="0"/>
          </a:p>
          <a:p>
            <a:endParaRPr lang="fr-FR" altLang="fr-FR" b="1" dirty="0" smtClean="0"/>
          </a:p>
          <a:p>
            <a:r>
              <a:rPr lang="fr-FR" altLang="fr-FR" b="1" dirty="0" smtClean="0"/>
              <a:t>CA</a:t>
            </a:r>
          </a:p>
          <a:p>
            <a:r>
              <a:rPr lang="fr-FR" altLang="fr-FR" dirty="0" smtClean="0"/>
              <a:t>Concessions : augmentation des redevances +230k€ (presse et publicité). </a:t>
            </a:r>
          </a:p>
          <a:p>
            <a:r>
              <a:rPr lang="fr-FR" altLang="fr-FR" dirty="0" smtClean="0"/>
              <a:t>Prestation de base : -117k€ </a:t>
            </a:r>
          </a:p>
          <a:p>
            <a:r>
              <a:rPr lang="fr-FR" altLang="fr-FR" b="1" dirty="0" smtClean="0"/>
              <a:t>Charges : </a:t>
            </a:r>
          </a:p>
          <a:p>
            <a:r>
              <a:rPr lang="fr-FR" dirty="0" smtClean="0"/>
              <a:t>RFF mise en qualité des charges courantes. (Gestion de site)</a:t>
            </a:r>
          </a:p>
          <a:p>
            <a:r>
              <a:rPr lang="fr-FR" dirty="0" smtClean="0"/>
              <a:t>Concessionnaires : Forte augmentation des charges financières (PPA-</a:t>
            </a:r>
            <a:r>
              <a:rPr lang="fr-FR" dirty="0" err="1" smtClean="0"/>
              <a:t>Amort</a:t>
            </a:r>
            <a:r>
              <a:rPr lang="fr-FR" dirty="0" smtClean="0"/>
              <a:t> + WACC = 75k€/ PPI- </a:t>
            </a:r>
            <a:r>
              <a:rPr lang="fr-FR" dirty="0" err="1" smtClean="0"/>
              <a:t>Amort</a:t>
            </a:r>
            <a:r>
              <a:rPr lang="fr-FR" dirty="0" smtClean="0"/>
              <a:t>+ WACC= 345k€ (dation pour le parking de 125 places)</a:t>
            </a:r>
          </a:p>
          <a:p>
            <a:r>
              <a:rPr lang="fr-FR" dirty="0" smtClean="0"/>
              <a:t>Locataires NR : Légère diminution des charges de gestion de site (-14k€). Augmentation des charges financières PPA (+84k€) compensés par une diminution des charges financières PPI (-110k€). </a:t>
            </a:r>
          </a:p>
          <a:p>
            <a:r>
              <a:rPr lang="fr-FR" dirty="0" smtClean="0"/>
              <a:t>Locataires R: Légère diminution des charges de gestion de site (-11k€). Diminution des charges financières PPA/PPI (-64k€ dont 58k€ pour la PPA).</a:t>
            </a:r>
          </a:p>
          <a:p>
            <a:r>
              <a:rPr lang="fr-FR" dirty="0" smtClean="0"/>
              <a:t>Transporteur : Gestion de site -101k€ : dont SUGE (-20k€); maint SI (-56k€); nettoyage (-9k€) et frais généraux d’UG</a:t>
            </a:r>
          </a:p>
          <a:p>
            <a:r>
              <a:rPr lang="fr-FR" dirty="0" smtClean="0"/>
              <a:t>Charges financières : -86k€ (PPA: -34k€ / PPI: -52k€).</a:t>
            </a:r>
          </a:p>
          <a:p>
            <a:endParaRPr lang="fr-FR" altLang="fr-FR" b="1" dirty="0" smtClean="0"/>
          </a:p>
        </p:txBody>
      </p:sp>
      <p:sp>
        <p:nvSpPr>
          <p:cNvPr id="160772" name="Espace réservé du numéro de diapositive 3"/>
          <p:cNvSpPr>
            <a:spLocks noGrp="1"/>
          </p:cNvSpPr>
          <p:nvPr>
            <p:ph type="sldNum" sz="quarter" idx="5"/>
          </p:nvPr>
        </p:nvSpPr>
        <p:spPr bwMode="auto">
          <a:noFill/>
          <a:ln>
            <a:miter lim="800000"/>
            <a:headEnd/>
            <a:tailEnd/>
          </a:ln>
        </p:spPr>
        <p:txBody>
          <a:bodyPr/>
          <a:lstStyle/>
          <a:p>
            <a:fld id="{CC17C2D4-9192-454D-AB47-6F209B878C7D}" type="slidenum">
              <a:rPr lang="fr-FR" altLang="fr-FR" smtClean="0">
                <a:ea typeface="MS PGothic" pitchFamily="34" charset="-128"/>
              </a:rPr>
              <a:pPr/>
              <a:t>133</a:t>
            </a:fld>
            <a:endParaRPr lang="fr-FR" altLang="fr-FR" smtClean="0">
              <a:ea typeface="MS PGothic" pitchFamily="34" charset="-128"/>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TextEdit="1"/>
          </p:cNvSpPr>
          <p:nvPr>
            <p:ph type="sldImg"/>
          </p:nvPr>
        </p:nvSpPr>
        <p:spPr bwMode="auto">
          <a:noFill/>
          <a:ln>
            <a:solidFill>
              <a:srgbClr val="000000"/>
            </a:solidFill>
            <a:miter lim="800000"/>
            <a:headEnd/>
            <a:tailEnd/>
          </a:ln>
        </p:spPr>
      </p:sp>
      <p:sp>
        <p:nvSpPr>
          <p:cNvPr id="161795" name="Rectangle 3"/>
          <p:cNvSpPr>
            <a:spLocks noGrp="1"/>
          </p:cNvSpPr>
          <p:nvPr>
            <p:ph type="body" idx="1"/>
          </p:nvPr>
        </p:nvSpPr>
        <p:spPr bwMode="auto">
          <a:noFill/>
        </p:spPr>
        <p:txBody>
          <a:bodyPr/>
          <a:lstStyle/>
          <a:p>
            <a:endParaRPr lang="fr-FR" altLang="fr-FR"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62819" name="Espace réservé des commentaires 2"/>
          <p:cNvSpPr>
            <a:spLocks noGrp="1"/>
          </p:cNvSpPr>
          <p:nvPr>
            <p:ph type="body" idx="1"/>
          </p:nvPr>
        </p:nvSpPr>
        <p:spPr bwMode="auto">
          <a:noFill/>
        </p:spPr>
        <p:txBody>
          <a:bodyPr/>
          <a:lstStyle/>
          <a:p>
            <a:r>
              <a:rPr lang="fr-FR" smtClean="0"/>
              <a:t>En tenant compte des hyp macro éco +1,86% soit +93k€</a:t>
            </a:r>
          </a:p>
          <a:p>
            <a:r>
              <a:rPr lang="fr-FR" smtClean="0"/>
              <a:t>Service de gare -23k€ (baisse de l’accueil général)</a:t>
            </a:r>
          </a:p>
          <a:p>
            <a:r>
              <a:rPr lang="fr-FR" smtClean="0"/>
              <a:t>Gestion de site -101k€ : dont SUGE (-20k€); maint SI (-56k€); nettoyage (-9k€) et frais généraux d’UG</a:t>
            </a:r>
          </a:p>
          <a:p>
            <a:r>
              <a:rPr lang="fr-FR" smtClean="0"/>
              <a:t>Charges financières : -86k€ (PPA: -34k€  [dégressivité naturelle du WACC liée à la baisse de la VNC des actifs immobilisés]; PPI: -52k€ [pas de projet avec mise en service prévue sur l’année 2016).</a:t>
            </a:r>
          </a:p>
          <a:p>
            <a:endParaRPr lang="fr-FR" altLang="fr-FR" smtClean="0"/>
          </a:p>
        </p:txBody>
      </p:sp>
      <p:sp>
        <p:nvSpPr>
          <p:cNvPr id="162820" name="Espace réservé du numéro de diapositive 3"/>
          <p:cNvSpPr>
            <a:spLocks noGrp="1"/>
          </p:cNvSpPr>
          <p:nvPr>
            <p:ph type="sldNum" sz="quarter" idx="5"/>
          </p:nvPr>
        </p:nvSpPr>
        <p:spPr bwMode="auto">
          <a:noFill/>
          <a:ln>
            <a:miter lim="800000"/>
            <a:headEnd/>
            <a:tailEnd/>
          </a:ln>
        </p:spPr>
        <p:txBody>
          <a:bodyPr/>
          <a:lstStyle/>
          <a:p>
            <a:fld id="{6760F482-B9A3-4369-B1C2-3BEC2A17E572}" type="slidenum">
              <a:rPr lang="fr-FR" altLang="fr-FR" smtClean="0">
                <a:ea typeface="MS PGothic" pitchFamily="34" charset="-128"/>
              </a:rPr>
              <a:pPr/>
              <a:t>136</a:t>
            </a:fld>
            <a:endParaRPr lang="fr-FR" altLang="fr-FR" smtClean="0">
              <a:ea typeface="MS PGothic"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TextEdit="1"/>
          </p:cNvSpPr>
          <p:nvPr>
            <p:ph type="sldImg"/>
          </p:nvPr>
        </p:nvSpPr>
        <p:spPr bwMode="auto">
          <a:noFill/>
          <a:ln>
            <a:solidFill>
              <a:srgbClr val="000000"/>
            </a:solidFill>
            <a:miter lim="800000"/>
            <a:headEnd/>
            <a:tailEnd/>
          </a:ln>
        </p:spPr>
      </p:sp>
      <p:sp>
        <p:nvSpPr>
          <p:cNvPr id="23555" name="Rectangle 3"/>
          <p:cNvSpPr>
            <a:spLocks noGrp="1"/>
          </p:cNvSpPr>
          <p:nvPr>
            <p:ph type="body" idx="1"/>
          </p:nvPr>
        </p:nvSpPr>
        <p:spPr bwMode="auto">
          <a:noFill/>
        </p:spPr>
        <p:txBody>
          <a:bodyPr/>
          <a:lstStyle/>
          <a:p>
            <a:r>
              <a:rPr lang="fr-FR" b="1" dirty="0" smtClean="0"/>
              <a:t>DRG</a:t>
            </a:r>
            <a:r>
              <a:rPr lang="fr-FR" b="1" baseline="0" dirty="0" smtClean="0"/>
              <a:t> 2016 : Nancy éligible à régularisation sur investissement ????</a:t>
            </a:r>
          </a:p>
          <a:p>
            <a:r>
              <a:rPr lang="fr-FR" baseline="0" dirty="0" smtClean="0"/>
              <a:t>5,3M€ entre 2014 et 2016</a:t>
            </a:r>
          </a:p>
          <a:p>
            <a:r>
              <a:rPr lang="fr-FR" baseline="0" dirty="0" smtClean="0"/>
              <a:t>Effet dation des places de parking = +3,4M€ </a:t>
            </a:r>
          </a:p>
          <a:p>
            <a:r>
              <a:rPr lang="fr-FR" baseline="0" dirty="0" smtClean="0"/>
              <a:t>Ce qui veut dire que la régularisation investissements est basée sur les investissements tous périmètres (TRP, LOC, CONC) !!!</a:t>
            </a:r>
          </a:p>
          <a:p>
            <a:endParaRPr lang="fr-FR" baseline="0" dirty="0" smtClean="0"/>
          </a:p>
          <a:p>
            <a:endParaRPr lang="fr-FR" baseline="0" dirty="0" smtClean="0"/>
          </a:p>
          <a:p>
            <a:r>
              <a:rPr lang="fr-FR" b="1" baseline="0" dirty="0" smtClean="0"/>
              <a:t>Attention indicateur de productivité : </a:t>
            </a:r>
            <a:r>
              <a:rPr lang="fr-FR" baseline="0" dirty="0" smtClean="0"/>
              <a:t>il faudra les chiffres sur AGEE pour les gares de segment A</a:t>
            </a:r>
            <a:endParaRPr lang="fr-FR" dirty="0"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TextEdit="1"/>
          </p:cNvSpPr>
          <p:nvPr>
            <p:ph type="sldImg"/>
          </p:nvPr>
        </p:nvSpPr>
        <p:spPr>
          <a:noFill/>
        </p:spPr>
      </p:sp>
      <p:sp>
        <p:nvSpPr>
          <p:cNvPr id="99331" name="Rectangle 3"/>
          <p:cNvSpPr>
            <a:spLocks noGrp="1"/>
          </p:cNvSpPr>
          <p:nvPr>
            <p:ph type="body" idx="1"/>
          </p:nvPr>
        </p:nvSpPr>
        <p:spPr>
          <a:noFill/>
          <a:ln/>
        </p:spPr>
        <p:txBody>
          <a:bodyPr/>
          <a:lstStyle/>
          <a:p>
            <a:endParaRPr lang="fr-FR"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a:noFill/>
        </p:spPr>
      </p:sp>
      <p:sp>
        <p:nvSpPr>
          <p:cNvPr id="73731" name="Rectangle 3"/>
          <p:cNvSpPr>
            <a:spLocks noGrp="1"/>
          </p:cNvSpPr>
          <p:nvPr>
            <p:ph type="body" idx="1"/>
          </p:nvPr>
        </p:nvSpPr>
        <p:spPr>
          <a:noFill/>
          <a:ln/>
        </p:spPr>
        <p:txBody>
          <a:bodyPr/>
          <a:lstStyle/>
          <a:p>
            <a:endParaRPr lang="fr-FR"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dirty="0" smtClean="0">
                <a:solidFill>
                  <a:schemeClr val="tx2"/>
                </a:solidFill>
                <a:latin typeface="Arial" charset="0"/>
                <a:cs typeface="Arial" charset="0"/>
              </a:rPr>
              <a:t>2,5 millions de Clients en 2012</a:t>
            </a:r>
            <a:br>
              <a:rPr lang="fr-FR" sz="1200" dirty="0" smtClean="0">
                <a:solidFill>
                  <a:schemeClr val="tx2"/>
                </a:solidFill>
                <a:latin typeface="Arial" charset="0"/>
                <a:cs typeface="Arial" charset="0"/>
              </a:rPr>
            </a:br>
            <a:r>
              <a:rPr lang="fr-FR" sz="1200" dirty="0" smtClean="0">
                <a:solidFill>
                  <a:schemeClr val="tx2"/>
                </a:solidFill>
                <a:latin typeface="Arial" charset="0"/>
                <a:cs typeface="Arial" charset="0"/>
              </a:rPr>
              <a:t>41ème gare de France en volume de clients (hors IDF)</a:t>
            </a:r>
          </a:p>
          <a:p>
            <a:r>
              <a:rPr lang="fr-FR" sz="1200" dirty="0" smtClean="0">
                <a:solidFill>
                  <a:schemeClr val="tx2"/>
                </a:solidFill>
                <a:latin typeface="Arial" charset="0"/>
                <a:cs typeface="Arial" charset="0"/>
              </a:rPr>
              <a:t>33 230 dessertes commandées en 2014</a:t>
            </a: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pPr>
              <a:defRPr/>
            </a:pPr>
            <a:fld id="{2C8A2209-8298-42F2-8635-DD4F1C972409}" type="slidenum">
              <a:rPr lang="fr-FR" smtClean="0"/>
              <a:pPr>
                <a:defRPr/>
              </a:pPr>
              <a:t>139</a:t>
            </a:fld>
            <a:endParaRPr lang="fr-F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dirty="0" smtClean="0">
                <a:solidFill>
                  <a:schemeClr val="tx2"/>
                </a:solidFill>
                <a:latin typeface="Arial" charset="0"/>
                <a:cs typeface="Arial" charset="0"/>
              </a:rPr>
              <a:t>2,52 millions de Clients en 2013 (stable)</a:t>
            </a:r>
            <a:br>
              <a:rPr lang="fr-FR" sz="1200" dirty="0" smtClean="0">
                <a:solidFill>
                  <a:schemeClr val="tx2"/>
                </a:solidFill>
                <a:latin typeface="Arial" charset="0"/>
                <a:cs typeface="Arial" charset="0"/>
              </a:rPr>
            </a:br>
            <a:r>
              <a:rPr lang="fr-FR" sz="1200" dirty="0" smtClean="0">
                <a:solidFill>
                  <a:schemeClr val="tx2"/>
                </a:solidFill>
                <a:latin typeface="Arial" charset="0"/>
                <a:cs typeface="Arial" charset="0"/>
              </a:rPr>
              <a:t>42ème gare de France en volume de clients (hors IDF) </a:t>
            </a:r>
            <a:r>
              <a:rPr lang="fr-FR" sz="1100" dirty="0" smtClean="0">
                <a:solidFill>
                  <a:schemeClr val="tx2"/>
                </a:solidFill>
                <a:latin typeface="Arial" charset="0"/>
                <a:cs typeface="Arial" charset="0"/>
              </a:rPr>
              <a:t>(perd une  place)</a:t>
            </a:r>
            <a:endParaRPr lang="fr-FR" sz="1200" dirty="0" smtClean="0">
              <a:solidFill>
                <a:schemeClr val="tx2"/>
              </a:solidFill>
              <a:latin typeface="Arial" charset="0"/>
              <a:cs typeface="Arial" charset="0"/>
            </a:endParaRPr>
          </a:p>
          <a:p>
            <a:r>
              <a:rPr lang="fr-FR" sz="1200" dirty="0" smtClean="0">
                <a:solidFill>
                  <a:schemeClr val="tx2"/>
                </a:solidFill>
                <a:latin typeface="Arial" charset="0"/>
                <a:cs typeface="Arial" charset="0"/>
              </a:rPr>
              <a:t>33 230 dessertes commandées en 2016</a:t>
            </a:r>
            <a:endParaRPr lang="fr-FR" sz="1200" dirty="0">
              <a:solidFill>
                <a:schemeClr val="tx2"/>
              </a:solidFill>
              <a:latin typeface="Arial" charset="0"/>
              <a:cs typeface="Arial" charset="0"/>
            </a:endParaRPr>
          </a:p>
        </p:txBody>
      </p:sp>
      <p:sp>
        <p:nvSpPr>
          <p:cNvPr id="4" name="Espace réservé du numéro de diapositive 3"/>
          <p:cNvSpPr>
            <a:spLocks noGrp="1"/>
          </p:cNvSpPr>
          <p:nvPr>
            <p:ph type="sldNum" sz="quarter" idx="10"/>
          </p:nvPr>
        </p:nvSpPr>
        <p:spPr/>
        <p:txBody>
          <a:bodyPr/>
          <a:lstStyle/>
          <a:p>
            <a:pPr>
              <a:defRPr/>
            </a:pPr>
            <a:fld id="{2C8A2209-8298-42F2-8635-DD4F1C972409}" type="slidenum">
              <a:rPr lang="fr-FR" smtClean="0"/>
              <a:pPr>
                <a:defRPr/>
              </a:pPr>
              <a:t>140</a:t>
            </a:fld>
            <a:endParaRPr lang="fr-F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TextEdit="1"/>
          </p:cNvSpPr>
          <p:nvPr>
            <p:ph type="sldImg"/>
          </p:nvPr>
        </p:nvSpPr>
        <p:spPr>
          <a:noFill/>
        </p:spPr>
      </p:sp>
      <p:sp>
        <p:nvSpPr>
          <p:cNvPr id="58370" name="Rectangle 3"/>
          <p:cNvSpPr>
            <a:spLocks noGrp="1"/>
          </p:cNvSpPr>
          <p:nvPr>
            <p:ph type="body" idx="1"/>
          </p:nvPr>
        </p:nvSpPr>
        <p:spPr>
          <a:noFill/>
          <a:ln/>
        </p:spPr>
        <p:txBody>
          <a:bodyPr/>
          <a:lstStyle/>
          <a:p>
            <a:r>
              <a:rPr lang="fr-FR" smtClean="0">
                <a:ea typeface="ＭＳ Ｐゴシック"/>
                <a:cs typeface="ＭＳ Ｐゴシック"/>
              </a:rPr>
              <a:t>Maintenance annuelle</a:t>
            </a:r>
          </a:p>
          <a:p>
            <a:r>
              <a:rPr lang="fr-FR" smtClean="0">
                <a:ea typeface="ＭＳ Ｐゴシック"/>
                <a:cs typeface="ＭＳ Ｐゴシック"/>
              </a:rPr>
              <a:t>ascenseur= 2200€ + nettoyage gaine vitrée intérieure (de 660 à 1500€); PA= 650€; caméra = 670€; élévateur PMR= forfait de 1000€</a:t>
            </a:r>
          </a:p>
          <a:p>
            <a:r>
              <a:rPr lang="fr-FR" smtClean="0">
                <a:ea typeface="ＭＳ Ｐゴシック"/>
                <a:cs typeface="ＭＳ Ｐゴシック"/>
              </a:rPr>
              <a:t>Escalator= 7100€</a:t>
            </a:r>
          </a:p>
          <a:p>
            <a:r>
              <a:rPr lang="fr-FR" smtClean="0">
                <a:ea typeface="ＭＳ Ｐゴシック"/>
                <a:cs typeface="ＭＳ Ｐゴシック"/>
              </a:rPr>
              <a:t>Écran vidéo de 650 à 1100 watts</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Espace réservé de l'image des diapositives 1"/>
          <p:cNvSpPr>
            <a:spLocks noGrp="1" noRot="1" noChangeAspect="1"/>
          </p:cNvSpPr>
          <p:nvPr>
            <p:ph type="sldImg"/>
          </p:nvPr>
        </p:nvSpPr>
        <p:spPr>
          <a:noFill/>
        </p:spPr>
      </p:sp>
      <p:sp>
        <p:nvSpPr>
          <p:cNvPr id="53250" name="Espace réservé des commentaires 2"/>
          <p:cNvSpPr>
            <a:spLocks noGrp="1"/>
          </p:cNvSpPr>
          <p:nvPr>
            <p:ph type="body" idx="1"/>
          </p:nvPr>
        </p:nvSpPr>
        <p:spPr>
          <a:noFill/>
          <a:ln/>
        </p:spPr>
        <p:txBody>
          <a:bodyPr/>
          <a:lstStyle/>
          <a:p>
            <a:r>
              <a:rPr lang="fr-FR" dirty="0" smtClean="0">
                <a:ea typeface="ＭＳ Ｐゴシック"/>
                <a:cs typeface="ＭＳ Ｐゴシック"/>
              </a:rPr>
              <a:t>PI: Les douanes ne paient pas de loyer pour leur 60 M² occupés.</a:t>
            </a:r>
          </a:p>
          <a:p>
            <a:endParaRPr lang="fr-FR" dirty="0" smtClean="0">
              <a:ea typeface="ＭＳ Ｐゴシック"/>
              <a:cs typeface="ＭＳ Ｐゴシック"/>
            </a:endParaRPr>
          </a:p>
          <a:p>
            <a:r>
              <a:rPr lang="fr-FR" dirty="0" smtClean="0">
                <a:ea typeface="ＭＳ Ｐゴシック"/>
                <a:cs typeface="ＭＳ Ｐゴシック"/>
              </a:rPr>
              <a:t>Concernant</a:t>
            </a:r>
            <a:r>
              <a:rPr lang="fr-FR" baseline="0" dirty="0" smtClean="0">
                <a:ea typeface="ＭＳ Ｐゴシック"/>
                <a:cs typeface="ＭＳ Ｐゴシック"/>
              </a:rPr>
              <a:t> les concessionnaires :  80  %  si on considère l’ex buffet à valoriser en partie basse, et au 1</a:t>
            </a:r>
            <a:r>
              <a:rPr lang="fr-FR" baseline="30000" dirty="0" smtClean="0">
                <a:ea typeface="ＭＳ Ｐゴシック"/>
                <a:cs typeface="ＭＳ Ｐゴシック"/>
              </a:rPr>
              <a:t>er</a:t>
            </a:r>
            <a:r>
              <a:rPr lang="fr-FR" baseline="0" dirty="0" smtClean="0">
                <a:ea typeface="ＭＳ Ｐゴシック"/>
                <a:cs typeface="ＭＳ Ｐゴシック"/>
              </a:rPr>
              <a:t> étage   la cuisine et le logement.  </a:t>
            </a:r>
          </a:p>
          <a:p>
            <a:endParaRPr lang="fr-FR" baseline="0" dirty="0" smtClean="0">
              <a:ea typeface="ＭＳ Ｐゴシック"/>
              <a:cs typeface="ＭＳ Ｐゴシック"/>
            </a:endParaRPr>
          </a:p>
          <a:p>
            <a:pPr defTabSz="874998">
              <a:defRPr/>
            </a:pPr>
            <a:r>
              <a:rPr lang="fr-FR" baseline="0" dirty="0" smtClean="0">
                <a:ea typeface="ＭＳ Ｐゴシック"/>
                <a:cs typeface="ＭＳ Ｐゴシック"/>
              </a:rPr>
              <a:t>Concernant les locataires :  gare occupée à 100 % en 2013  mais  à noter que l’EVEN va  restituer le 1</a:t>
            </a:r>
            <a:r>
              <a:rPr lang="fr-FR" baseline="30000" dirty="0" smtClean="0">
                <a:ea typeface="ＭＳ Ｐゴシック"/>
                <a:cs typeface="ＭＳ Ｐゴシック"/>
              </a:rPr>
              <a:t>er</a:t>
            </a:r>
            <a:r>
              <a:rPr lang="fr-FR" baseline="0" dirty="0" smtClean="0">
                <a:ea typeface="ＭＳ Ｐゴシック"/>
                <a:cs typeface="ＭＳ Ｐゴシック"/>
              </a:rPr>
              <a:t> étage du BV au 31 décembre 2013</a:t>
            </a:r>
          </a:p>
          <a:p>
            <a:pPr defTabSz="874998">
              <a:defRPr/>
            </a:pPr>
            <a:endParaRPr lang="fr-FR" baseline="0" dirty="0" smtClean="0">
              <a:ea typeface="ＭＳ Ｐゴシック"/>
              <a:cs typeface="ＭＳ Ｐゴシック"/>
            </a:endParaRPr>
          </a:p>
          <a:p>
            <a:pPr defTabSz="874998">
              <a:defRPr/>
            </a:pPr>
            <a:r>
              <a:rPr lang="fr-FR" baseline="0" dirty="0" smtClean="0">
                <a:ea typeface="ＭＳ Ｐゴシック"/>
                <a:cs typeface="ＭＳ Ｐゴシック"/>
              </a:rPr>
              <a:t>Pour parfaite info :  </a:t>
            </a:r>
          </a:p>
          <a:p>
            <a:pPr defTabSz="874998">
              <a:defRPr/>
            </a:pPr>
            <a:r>
              <a:rPr lang="fr-FR" baseline="0" dirty="0" smtClean="0">
                <a:ea typeface="ＭＳ Ｐゴシック"/>
                <a:cs typeface="ＭＳ Ｐゴシック"/>
              </a:rPr>
              <a:t>RH a des besoins de locaux pour délocaliser :  le resto d’entreprise, le CAS, le CE, la bibliothèque – un RV sur site est prévu le 13 septembre 2013. </a:t>
            </a:r>
          </a:p>
          <a:p>
            <a:pPr defTabSz="874998">
              <a:defRPr/>
            </a:pPr>
            <a:r>
              <a:rPr lang="fr-FR" baseline="0" dirty="0" smtClean="0">
                <a:ea typeface="ＭＳ Ｐゴシック"/>
                <a:cs typeface="ＭＳ Ｐゴシック"/>
              </a:rPr>
              <a:t>Il est fort possible que les besoins de RH puissent être satisfaits dans l’ex-buffet et dans les locaux au 1</a:t>
            </a:r>
            <a:r>
              <a:rPr lang="fr-FR" baseline="30000" dirty="0" smtClean="0">
                <a:ea typeface="ＭＳ Ｐゴシック"/>
                <a:cs typeface="ＭＳ Ｐゴシック"/>
              </a:rPr>
              <a:t>er</a:t>
            </a:r>
            <a:r>
              <a:rPr lang="fr-FR" baseline="0" dirty="0" smtClean="0">
                <a:ea typeface="ＭＳ Ｐゴシック"/>
                <a:cs typeface="ＭＳ Ｐゴシック"/>
              </a:rPr>
              <a:t> étage du BV libérés par l’</a:t>
            </a:r>
            <a:r>
              <a:rPr lang="fr-FR" baseline="0" dirty="0" err="1" smtClean="0">
                <a:ea typeface="ＭＳ Ｐゴシック"/>
                <a:cs typeface="ＭＳ Ｐゴシック"/>
              </a:rPr>
              <a:t>Even</a:t>
            </a:r>
            <a:r>
              <a:rPr lang="fr-FR" baseline="0" dirty="0" smtClean="0">
                <a:ea typeface="ＭＳ Ｐゴシック"/>
                <a:cs typeface="ＭＳ Ｐゴシック"/>
              </a:rPr>
              <a:t>.</a:t>
            </a:r>
          </a:p>
          <a:p>
            <a:pPr defTabSz="874998">
              <a:defRPr/>
            </a:pPr>
            <a:r>
              <a:rPr lang="fr-FR" baseline="0" dirty="0" smtClean="0">
                <a:ea typeface="ＭＳ Ｐゴシック"/>
                <a:cs typeface="ＭＳ Ｐゴシック"/>
              </a:rPr>
              <a:t>Si ces mouvements sont réalisables, la gare de Thionville pourrait alors être remplie à 100% tant pour les concessionnaires que pour les locataires.</a:t>
            </a:r>
          </a:p>
          <a:p>
            <a:endParaRPr lang="fr-FR" dirty="0" smtClean="0">
              <a:ea typeface="ＭＳ Ｐゴシック"/>
              <a:cs typeface="ＭＳ Ｐゴシック"/>
            </a:endParaRPr>
          </a:p>
        </p:txBody>
      </p:sp>
      <p:sp>
        <p:nvSpPr>
          <p:cNvPr id="53251" name="Espace réservé du numéro de diapositive 3"/>
          <p:cNvSpPr>
            <a:spLocks noGrp="1"/>
          </p:cNvSpPr>
          <p:nvPr>
            <p:ph type="sldNum" sz="quarter" idx="5"/>
          </p:nvPr>
        </p:nvSpPr>
        <p:spPr>
          <a:noFill/>
        </p:spPr>
        <p:txBody>
          <a:bodyPr/>
          <a:lstStyle/>
          <a:p>
            <a:fld id="{7125111B-5F8B-4ED9-B0EA-9B1D40D037C5}" type="slidenum">
              <a:rPr lang="fr-FR" smtClean="0">
                <a:ea typeface="ＭＳ Ｐゴシック"/>
                <a:cs typeface="ＭＳ Ｐゴシック"/>
              </a:rPr>
              <a:pPr/>
              <a:t>142</a:t>
            </a:fld>
            <a:endParaRPr lang="fr-FR" smtClean="0">
              <a:ea typeface="ＭＳ Ｐゴシック"/>
              <a:cs typeface="ＭＳ Ｐゴシック"/>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TextEdit="1"/>
          </p:cNvSpPr>
          <p:nvPr>
            <p:ph type="sldImg"/>
          </p:nvPr>
        </p:nvSpPr>
        <p:spPr>
          <a:noFill/>
        </p:spPr>
      </p:sp>
      <p:sp>
        <p:nvSpPr>
          <p:cNvPr id="62467" name="Rectangle 3"/>
          <p:cNvSpPr>
            <a:spLocks noGrp="1"/>
          </p:cNvSpPr>
          <p:nvPr>
            <p:ph type="body" idx="1"/>
          </p:nvPr>
        </p:nvSpPr>
        <p:spPr>
          <a:noFill/>
          <a:ln/>
        </p:spPr>
        <p:txBody>
          <a:bodyPr/>
          <a:lstStyle/>
          <a:p>
            <a:endParaRPr lang="fr-FR"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TextEdit="1"/>
          </p:cNvSpPr>
          <p:nvPr>
            <p:ph type="sldImg"/>
          </p:nvPr>
        </p:nvSpPr>
        <p:spPr>
          <a:noFill/>
        </p:spPr>
      </p:sp>
      <p:sp>
        <p:nvSpPr>
          <p:cNvPr id="62467" name="Rectangle 3"/>
          <p:cNvSpPr>
            <a:spLocks noGrp="1"/>
          </p:cNvSpPr>
          <p:nvPr>
            <p:ph type="body" idx="1"/>
          </p:nvPr>
        </p:nvSpPr>
        <p:spPr>
          <a:noFill/>
          <a:ln/>
        </p:spPr>
        <p:txBody>
          <a:bodyPr/>
          <a:lstStyle/>
          <a:p>
            <a:endParaRPr lang="fr-FR"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2C8A2209-8298-42F2-8635-DD4F1C972409}" type="slidenum">
              <a:rPr lang="fr-FR" smtClean="0"/>
              <a:pPr>
                <a:defRPr/>
              </a:pPr>
              <a:t>147</a:t>
            </a:fld>
            <a:endParaRPr lang="fr-F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2C8A2209-8298-42F2-8635-DD4F1C972409}" type="slidenum">
              <a:rPr lang="fr-FR" smtClean="0"/>
              <a:pPr>
                <a:defRPr/>
              </a:pPr>
              <a:t>148</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TextEdit="1"/>
          </p:cNvSpPr>
          <p:nvPr>
            <p:ph type="sldImg"/>
          </p:nvPr>
        </p:nvSpPr>
        <p:spPr bwMode="auto">
          <a:noFill/>
          <a:ln>
            <a:solidFill>
              <a:srgbClr val="000000"/>
            </a:solidFill>
            <a:miter lim="800000"/>
            <a:headEnd/>
            <a:tailEnd/>
          </a:ln>
        </p:spPr>
      </p:sp>
      <p:sp>
        <p:nvSpPr>
          <p:cNvPr id="23555" name="Rectangle 3"/>
          <p:cNvSpPr>
            <a:spLocks noGrp="1"/>
          </p:cNvSpPr>
          <p:nvPr>
            <p:ph type="body" idx="1"/>
          </p:nvPr>
        </p:nvSpPr>
        <p:spPr bwMode="auto">
          <a:noFill/>
        </p:spPr>
        <p:txBody>
          <a:bodyPr/>
          <a:lstStyle/>
          <a:p>
            <a:r>
              <a:rPr lang="fr-FR" dirty="0" smtClean="0"/>
              <a:t>OBOTO= </a:t>
            </a:r>
            <a:r>
              <a:rPr lang="fr-FR" sz="1200" spc="80" dirty="0" smtClean="0">
                <a:solidFill>
                  <a:schemeClr val="accent3">
                    <a:lumMod val="50000"/>
                  </a:schemeClr>
                </a:solidFill>
                <a:latin typeface="Arial" pitchFamily="34" charset="0"/>
                <a:ea typeface="ＭＳ Ｐゴシック" charset="0"/>
                <a:cs typeface="Arial" pitchFamily="34" charset="0"/>
              </a:rPr>
              <a:t>= + de 16 000 enregistrements sur l’AGEE et un taux de restitution de plus de 30 %</a:t>
            </a:r>
          </a:p>
          <a:p>
            <a:r>
              <a:rPr lang="fr-FR" sz="1200" spc="80" dirty="0" smtClean="0">
                <a:solidFill>
                  <a:schemeClr val="accent3">
                    <a:lumMod val="50000"/>
                  </a:schemeClr>
                </a:solidFill>
                <a:latin typeface="Arial" pitchFamily="34" charset="0"/>
                <a:ea typeface="ＭＳ Ｐゴシック" charset="0"/>
                <a:cs typeface="Arial" pitchFamily="34" charset="0"/>
              </a:rPr>
              <a:t>Exemple: Prés de  400 téléphones</a:t>
            </a:r>
            <a:r>
              <a:rPr lang="fr-FR" sz="1200" spc="80" baseline="0" dirty="0" smtClean="0">
                <a:solidFill>
                  <a:schemeClr val="accent3">
                    <a:lumMod val="50000"/>
                  </a:schemeClr>
                </a:solidFill>
                <a:latin typeface="Arial" pitchFamily="34" charset="0"/>
                <a:ea typeface="ＭＳ Ｐゴシック" charset="0"/>
                <a:cs typeface="Arial" pitchFamily="34" charset="0"/>
              </a:rPr>
              <a:t> perdus restitués sur les 900 déclarations de pertes</a:t>
            </a:r>
            <a:endParaRPr lang="fr-FR" dirty="0"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TextEdit="1"/>
          </p:cNvSpPr>
          <p:nvPr>
            <p:ph type="sldImg"/>
          </p:nvPr>
        </p:nvSpPr>
        <p:spPr>
          <a:noFill/>
        </p:spPr>
      </p:sp>
      <p:sp>
        <p:nvSpPr>
          <p:cNvPr id="62467" name="Rectangle 3"/>
          <p:cNvSpPr>
            <a:spLocks noGrp="1"/>
          </p:cNvSpPr>
          <p:nvPr>
            <p:ph type="body" idx="1"/>
          </p:nvPr>
        </p:nvSpPr>
        <p:spPr>
          <a:noFill/>
          <a:ln/>
        </p:spPr>
        <p:txBody>
          <a:bodyPr/>
          <a:lstStyle/>
          <a:p>
            <a:endParaRPr lang="fr-FR"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64867" name="Espace réservé des commentaires 2"/>
          <p:cNvSpPr>
            <a:spLocks noGrp="1"/>
          </p:cNvSpPr>
          <p:nvPr>
            <p:ph type="body" idx="1"/>
          </p:nvPr>
        </p:nvSpPr>
        <p:spPr bwMode="auto">
          <a:noFill/>
        </p:spPr>
        <p:txBody>
          <a:bodyPr/>
          <a:lstStyle/>
          <a:p>
            <a:endParaRPr lang="fr-FR" altLang="fr-FR" b="1" smtClean="0"/>
          </a:p>
          <a:p>
            <a:r>
              <a:rPr lang="fr-FR" altLang="fr-FR" b="1" smtClean="0"/>
              <a:t>Charges : </a:t>
            </a:r>
          </a:p>
          <a:p>
            <a:r>
              <a:rPr lang="fr-FR" altLang="fr-FR" smtClean="0"/>
              <a:t>RFF: Augmentation de 34k€ due à une augmentation de la gestion de site (+31k€- gestion courante 16k€ et charges propriétaires 13k€)</a:t>
            </a:r>
          </a:p>
          <a:p>
            <a:r>
              <a:rPr lang="fr-FR" altLang="fr-FR" smtClean="0"/>
              <a:t>Concessionnaires : augmentation de 55k€, due au flux financiers (+25k€) et à la gestion de site (+22k€). </a:t>
            </a:r>
          </a:p>
          <a:p>
            <a:r>
              <a:rPr lang="fr-FR" altLang="fr-FR" smtClean="0"/>
              <a:t>Locataires NR: diminution de -34k€, due au flux financiers (+12k€) et à la gestion de site (+19k€).</a:t>
            </a:r>
          </a:p>
          <a:p>
            <a:r>
              <a:rPr lang="fr-FR" altLang="fr-FR" smtClean="0"/>
              <a:t>Locataires régulés: RAS</a:t>
            </a:r>
          </a:p>
          <a:p>
            <a:r>
              <a:rPr lang="fr-FR" altLang="fr-FR" smtClean="0"/>
              <a:t>Transporteur : diminution de -39k€ due au flux financiers (-21k€) et à la gestion de site (-17k€).</a:t>
            </a:r>
          </a:p>
          <a:p>
            <a:endParaRPr lang="fr-FR" altLang="fr-FR" b="1" smtClean="0"/>
          </a:p>
        </p:txBody>
      </p:sp>
      <p:sp>
        <p:nvSpPr>
          <p:cNvPr id="164868" name="Espace réservé du numéro de diapositive 3"/>
          <p:cNvSpPr>
            <a:spLocks noGrp="1"/>
          </p:cNvSpPr>
          <p:nvPr>
            <p:ph type="sldNum" sz="quarter" idx="5"/>
          </p:nvPr>
        </p:nvSpPr>
        <p:spPr bwMode="auto">
          <a:noFill/>
          <a:ln>
            <a:miter lim="800000"/>
            <a:headEnd/>
            <a:tailEnd/>
          </a:ln>
        </p:spPr>
        <p:txBody>
          <a:bodyPr/>
          <a:lstStyle/>
          <a:p>
            <a:fld id="{9E14DB6B-BC0E-439C-BB0E-790E6F372993}" type="slidenum">
              <a:rPr lang="fr-FR" altLang="fr-FR" smtClean="0">
                <a:ea typeface="MS PGothic" pitchFamily="34" charset="-128"/>
              </a:rPr>
              <a:pPr/>
              <a:t>150</a:t>
            </a:fld>
            <a:endParaRPr lang="fr-FR" altLang="fr-FR" smtClean="0">
              <a:ea typeface="MS PGothic" pitchFamily="34" charset="-128"/>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spect="1" noTextEdit="1"/>
          </p:cNvSpPr>
          <p:nvPr>
            <p:ph type="sldImg"/>
          </p:nvPr>
        </p:nvSpPr>
        <p:spPr bwMode="auto">
          <a:noFill/>
          <a:ln>
            <a:solidFill>
              <a:srgbClr val="000000"/>
            </a:solidFill>
            <a:miter lim="800000"/>
            <a:headEnd/>
            <a:tailEnd/>
          </a:ln>
        </p:spPr>
      </p:sp>
      <p:sp>
        <p:nvSpPr>
          <p:cNvPr id="165891" name="Rectangle 3"/>
          <p:cNvSpPr>
            <a:spLocks noGrp="1"/>
          </p:cNvSpPr>
          <p:nvPr>
            <p:ph type="body" idx="1"/>
          </p:nvPr>
        </p:nvSpPr>
        <p:spPr bwMode="auto">
          <a:noFill/>
        </p:spPr>
        <p:txBody>
          <a:bodyPr/>
          <a:lstStyle/>
          <a:p>
            <a:endParaRPr lang="fr-FR" altLang="fr-FR" smtClean="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66915" name="Espace réservé des commentaires 2"/>
          <p:cNvSpPr>
            <a:spLocks noGrp="1"/>
          </p:cNvSpPr>
          <p:nvPr>
            <p:ph type="body" idx="1"/>
          </p:nvPr>
        </p:nvSpPr>
        <p:spPr bwMode="auto">
          <a:noFill/>
        </p:spPr>
        <p:txBody>
          <a:bodyPr/>
          <a:lstStyle/>
          <a:p>
            <a:r>
              <a:rPr lang="fr-FR" altLang="fr-FR" smtClean="0"/>
              <a:t>Diminution des investissements : -21k€ (baisse de la PPI avec aucun projet mis en service en 2016)</a:t>
            </a:r>
          </a:p>
          <a:p>
            <a:r>
              <a:rPr lang="fr-FR" altLang="fr-FR" smtClean="0"/>
              <a:t>Diminution de la gestion de site: -39k€ dont : nettoyage (-20k€), mobilier de gares et de quais (-11k€)   </a:t>
            </a:r>
          </a:p>
        </p:txBody>
      </p:sp>
      <p:sp>
        <p:nvSpPr>
          <p:cNvPr id="166916" name="Espace réservé du numéro de diapositive 3"/>
          <p:cNvSpPr>
            <a:spLocks noGrp="1"/>
          </p:cNvSpPr>
          <p:nvPr>
            <p:ph type="sldNum" sz="quarter" idx="5"/>
          </p:nvPr>
        </p:nvSpPr>
        <p:spPr bwMode="auto">
          <a:noFill/>
          <a:ln>
            <a:miter lim="800000"/>
            <a:headEnd/>
            <a:tailEnd/>
          </a:ln>
        </p:spPr>
        <p:txBody>
          <a:bodyPr/>
          <a:lstStyle/>
          <a:p>
            <a:fld id="{5A6A3895-48F3-498D-8806-0E1487821B56}" type="slidenum">
              <a:rPr lang="fr-FR" altLang="fr-FR" smtClean="0">
                <a:ea typeface="MS PGothic" pitchFamily="34" charset="-128"/>
              </a:rPr>
              <a:pPr/>
              <a:t>153</a:t>
            </a:fld>
            <a:endParaRPr lang="fr-FR" altLang="fr-FR" smtClean="0">
              <a:ea typeface="MS PGothic" pitchFamily="34" charset="-128"/>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TextEdit="1"/>
          </p:cNvSpPr>
          <p:nvPr>
            <p:ph type="sldImg"/>
          </p:nvPr>
        </p:nvSpPr>
        <p:spPr>
          <a:noFill/>
        </p:spPr>
      </p:sp>
      <p:sp>
        <p:nvSpPr>
          <p:cNvPr id="99331" name="Rectangle 3"/>
          <p:cNvSpPr>
            <a:spLocks noGrp="1"/>
          </p:cNvSpPr>
          <p:nvPr>
            <p:ph type="body" idx="1"/>
          </p:nvPr>
        </p:nvSpPr>
        <p:spPr>
          <a:noFill/>
          <a:ln/>
        </p:spPr>
        <p:txBody>
          <a:bodyPr/>
          <a:lstStyle/>
          <a:p>
            <a:endParaRPr lang="fr-FR" smtClean="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a:noFill/>
        </p:spPr>
      </p:sp>
      <p:sp>
        <p:nvSpPr>
          <p:cNvPr id="60419" name="Rectangle 3"/>
          <p:cNvSpPr>
            <a:spLocks noGrp="1"/>
          </p:cNvSpPr>
          <p:nvPr>
            <p:ph type="body" idx="1"/>
          </p:nvPr>
        </p:nvSpPr>
        <p:spPr>
          <a:noFill/>
          <a:ln/>
        </p:spPr>
        <p:txBody>
          <a:bodyPr/>
          <a:lstStyle/>
          <a:p>
            <a:endParaRPr lang="fr-FR" smtClean="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TextEdit="1"/>
          </p:cNvSpPr>
          <p:nvPr>
            <p:ph type="sldImg"/>
          </p:nvPr>
        </p:nvSpPr>
        <p:spPr>
          <a:noFill/>
        </p:spPr>
      </p:sp>
      <p:sp>
        <p:nvSpPr>
          <p:cNvPr id="102403" name="Rectangle 3"/>
          <p:cNvSpPr>
            <a:spLocks noGrp="1"/>
          </p:cNvSpPr>
          <p:nvPr>
            <p:ph type="body" idx="1"/>
          </p:nvPr>
        </p:nvSpPr>
        <p:spPr>
          <a:noFill/>
          <a:ln/>
        </p:spPr>
        <p:txBody>
          <a:bodyPr/>
          <a:lstStyle/>
          <a:p>
            <a:pPr>
              <a:lnSpc>
                <a:spcPct val="80000"/>
              </a:lnSpc>
            </a:pPr>
            <a:endParaRPr lang="fr-FR" sz="1000" dirty="0" smtClean="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a:noFill/>
        </p:spPr>
      </p:sp>
      <p:sp>
        <p:nvSpPr>
          <p:cNvPr id="103427" name="Rectangle 3"/>
          <p:cNvSpPr>
            <a:spLocks noGrp="1"/>
          </p:cNvSpPr>
          <p:nvPr>
            <p:ph type="body" idx="1"/>
          </p:nvPr>
        </p:nvSpPr>
        <p:spPr>
          <a:noFill/>
          <a:ln/>
        </p:spPr>
        <p:txBody>
          <a:bodyPr/>
          <a:lstStyle/>
          <a:p>
            <a:pPr>
              <a:lnSpc>
                <a:spcPct val="80000"/>
              </a:lnSpc>
            </a:pPr>
            <a:endParaRPr lang="fr-FR" sz="1000" dirty="0" smtClean="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a:noFill/>
        </p:spPr>
      </p:sp>
      <p:sp>
        <p:nvSpPr>
          <p:cNvPr id="60419" name="Rectangle 3"/>
          <p:cNvSpPr>
            <a:spLocks noGrp="1"/>
          </p:cNvSpPr>
          <p:nvPr>
            <p:ph type="body" idx="1"/>
          </p:nvPr>
        </p:nvSpPr>
        <p:spPr>
          <a:noFill/>
          <a:ln/>
        </p:spPr>
        <p:txBody>
          <a:bodyPr/>
          <a:lstStyle/>
          <a:p>
            <a:endParaRPr lang="fr-FR" smtClean="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Espace réservé de l'image des diapositives 1"/>
          <p:cNvSpPr>
            <a:spLocks noGrp="1" noRot="1" noChangeAspect="1" noTextEdit="1"/>
          </p:cNvSpPr>
          <p:nvPr>
            <p:ph type="sldImg"/>
          </p:nvPr>
        </p:nvSpPr>
        <p:spPr>
          <a:xfrm>
            <a:off x="849313" y="744538"/>
            <a:ext cx="4962525" cy="3722687"/>
          </a:xfrm>
          <a:noFill/>
        </p:spPr>
      </p:sp>
      <p:sp>
        <p:nvSpPr>
          <p:cNvPr id="126979" name="Espace réservé des commentaires 2"/>
          <p:cNvSpPr>
            <a:spLocks noGrp="1"/>
          </p:cNvSpPr>
          <p:nvPr>
            <p:ph type="body" idx="1"/>
          </p:nvPr>
        </p:nvSpPr>
        <p:spPr>
          <a:xfrm>
            <a:off x="887969" y="4713113"/>
            <a:ext cx="4886802" cy="4468296"/>
          </a:xfrm>
          <a:noFill/>
          <a:ln/>
        </p:spPr>
        <p:txBody>
          <a:bodyPr lIns="91880" tIns="45939" rIns="91880" bIns="45939"/>
          <a:lstStyle/>
          <a:p>
            <a:endParaRPr lang="fr-FR" smtClean="0"/>
          </a:p>
        </p:txBody>
      </p:sp>
      <p:sp>
        <p:nvSpPr>
          <p:cNvPr id="126980" name="Espace réservé du numéro de diapositive 3"/>
          <p:cNvSpPr txBox="1">
            <a:spLocks noGrp="1"/>
          </p:cNvSpPr>
          <p:nvPr/>
        </p:nvSpPr>
        <p:spPr bwMode="auto">
          <a:xfrm>
            <a:off x="3775354" y="9430845"/>
            <a:ext cx="2887385" cy="495793"/>
          </a:xfrm>
          <a:prstGeom prst="rect">
            <a:avLst/>
          </a:prstGeom>
          <a:noFill/>
          <a:ln w="9525">
            <a:noFill/>
            <a:miter lim="800000"/>
            <a:headEnd/>
            <a:tailEnd/>
          </a:ln>
        </p:spPr>
        <p:txBody>
          <a:bodyPr lIns="91880" tIns="45939" rIns="91880" bIns="45939" anchor="b"/>
          <a:lstStyle/>
          <a:p>
            <a:pPr algn="r" defTabSz="917531"/>
            <a:fld id="{E6E8D865-86C9-4E31-AF37-EB2D41432919}" type="slidenum">
              <a:rPr lang="fr-FR" sz="1100">
                <a:latin typeface="Times New Roman" pitchFamily="18" charset="0"/>
                <a:cs typeface="Tahoma" pitchFamily="34" charset="0"/>
              </a:rPr>
              <a:pPr algn="r" defTabSz="917531"/>
              <a:t>162</a:t>
            </a:fld>
            <a:endParaRPr lang="fr-FR" sz="1100" dirty="0">
              <a:latin typeface="Times New Roman" pitchFamily="18" charset="0"/>
              <a:cs typeface="Tahoma"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17763" name="Espace réservé des commentaires 2"/>
          <p:cNvSpPr>
            <a:spLocks noGrp="1"/>
          </p:cNvSpPr>
          <p:nvPr>
            <p:ph type="body" idx="1"/>
          </p:nvPr>
        </p:nvSpPr>
        <p:spPr bwMode="auto">
          <a:noFill/>
        </p:spPr>
        <p:txBody>
          <a:bodyPr/>
          <a:lstStyle/>
          <a:p>
            <a:pPr>
              <a:buFontTx/>
              <a:buNone/>
            </a:pPr>
            <a:r>
              <a:rPr lang="fr-FR" dirty="0" smtClean="0">
                <a:latin typeface="Arial" pitchFamily="34" charset="0"/>
              </a:rPr>
              <a:t>L’</a:t>
            </a:r>
            <a:r>
              <a:rPr lang="fr-FR" dirty="0" err="1" smtClean="0">
                <a:latin typeface="Arial" pitchFamily="34" charset="0"/>
              </a:rPr>
              <a:t>intermodalité</a:t>
            </a:r>
            <a:r>
              <a:rPr lang="fr-FR" dirty="0" smtClean="0">
                <a:latin typeface="Arial" pitchFamily="34" charset="0"/>
              </a:rPr>
              <a:t>: « </a:t>
            </a:r>
            <a:r>
              <a:rPr lang="fr-FR" baseline="0" dirty="0" smtClean="0">
                <a:latin typeface="Arial" pitchFamily="34" charset="0"/>
              </a:rPr>
              <a:t> un mot compliqué pour vous simplifier la vie »</a:t>
            </a:r>
          </a:p>
          <a:p>
            <a:pPr>
              <a:buFontTx/>
              <a:buNone/>
            </a:pPr>
            <a:endParaRPr lang="fr-FR" baseline="0" dirty="0" smtClean="0">
              <a:latin typeface="Arial" pitchFamily="34" charset="0"/>
            </a:endParaRPr>
          </a:p>
          <a:p>
            <a:pPr>
              <a:buFontTx/>
              <a:buNone/>
            </a:pPr>
            <a:r>
              <a:rPr lang="fr-FR" baseline="0" dirty="0" smtClean="0">
                <a:latin typeface="Arial" pitchFamily="34" charset="0"/>
              </a:rPr>
              <a:t>Forbach : installation de 3 écrans envisagé avec la </a:t>
            </a:r>
            <a:r>
              <a:rPr lang="fr-FR" baseline="0" dirty="0" err="1" smtClean="0">
                <a:latin typeface="Arial" pitchFamily="34" charset="0"/>
              </a:rPr>
              <a:t>comm</a:t>
            </a:r>
            <a:r>
              <a:rPr lang="fr-FR" baseline="0" dirty="0" smtClean="0">
                <a:latin typeface="Arial" pitchFamily="34" charset="0"/>
              </a:rPr>
              <a:t> </a:t>
            </a:r>
            <a:r>
              <a:rPr lang="fr-FR" baseline="0" dirty="0" err="1" smtClean="0">
                <a:latin typeface="Arial" pitchFamily="34" charset="0"/>
              </a:rPr>
              <a:t>comm</a:t>
            </a:r>
            <a:r>
              <a:rPr lang="fr-FR" baseline="0" dirty="0" smtClean="0">
                <a:latin typeface="Arial" pitchFamily="34" charset="0"/>
              </a:rPr>
              <a:t>.</a:t>
            </a:r>
          </a:p>
          <a:p>
            <a:pPr>
              <a:buFontTx/>
              <a:buNone/>
            </a:pPr>
            <a:r>
              <a:rPr lang="fr-FR" baseline="0" dirty="0" smtClean="0">
                <a:latin typeface="Arial" pitchFamily="34" charset="0"/>
              </a:rPr>
              <a:t>Cout : entre 30 et 45 k€ partagé entre ville et G&amp;C</a:t>
            </a:r>
          </a:p>
          <a:p>
            <a:pPr>
              <a:buFontTx/>
              <a:buNone/>
            </a:pPr>
            <a:endParaRPr lang="fr-FR" baseline="0" dirty="0" smtClean="0">
              <a:latin typeface="Arial" pitchFamily="34" charset="0"/>
            </a:endParaRPr>
          </a:p>
          <a:p>
            <a:pPr>
              <a:buFontTx/>
              <a:buNone/>
            </a:pPr>
            <a:r>
              <a:rPr lang="fr-FR" baseline="0" dirty="0" smtClean="0">
                <a:latin typeface="Arial" pitchFamily="34" charset="0"/>
              </a:rPr>
              <a:t>Metz : reste 3 écrans à installer + attente du temps réel par TAMM : ok à fin septembre</a:t>
            </a:r>
            <a:endParaRPr lang="fr-FR" dirty="0" smtClean="0">
              <a:latin typeface="Arial" pitchFamily="34" charset="0"/>
            </a:endParaRPr>
          </a:p>
        </p:txBody>
      </p:sp>
      <p:sp>
        <p:nvSpPr>
          <p:cNvPr id="117764" name="Espace réservé du numéro de diapositive 3"/>
          <p:cNvSpPr>
            <a:spLocks noGrp="1"/>
          </p:cNvSpPr>
          <p:nvPr>
            <p:ph type="sldNum" sz="quarter" idx="5"/>
          </p:nvPr>
        </p:nvSpPr>
        <p:spPr bwMode="auto">
          <a:noFill/>
          <a:ln>
            <a:miter lim="800000"/>
            <a:headEnd/>
            <a:tailEnd/>
          </a:ln>
        </p:spPr>
        <p:txBody>
          <a:bodyPr/>
          <a:lstStyle/>
          <a:p>
            <a:fld id="{783314A2-4DD7-4AA1-9CBA-1D1557215FD7}" type="slidenum">
              <a:rPr lang="fr-FR" smtClean="0">
                <a:ea typeface="MS PGothic" pitchFamily="34" charset="-128"/>
              </a:rPr>
              <a:pPr/>
              <a:t>14</a:t>
            </a:fld>
            <a:endParaRPr lang="fr-FR" smtClean="0">
              <a:ea typeface="MS PGothic" pitchFamily="34" charset="-128"/>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TextEdit="1"/>
          </p:cNvSpPr>
          <p:nvPr>
            <p:ph type="sldImg"/>
          </p:nvPr>
        </p:nvSpPr>
        <p:spPr>
          <a:noFill/>
        </p:spPr>
      </p:sp>
      <p:sp>
        <p:nvSpPr>
          <p:cNvPr id="62467" name="Rectangle 3"/>
          <p:cNvSpPr>
            <a:spLocks noGrp="1"/>
          </p:cNvSpPr>
          <p:nvPr>
            <p:ph type="body" idx="1"/>
          </p:nvPr>
        </p:nvSpPr>
        <p:spPr>
          <a:noFill/>
          <a:ln/>
        </p:spPr>
        <p:txBody>
          <a:bodyPr/>
          <a:lstStyle/>
          <a:p>
            <a:endParaRPr lang="fr-FR" smtClean="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2C8A2209-8298-42F2-8635-DD4F1C972409}" type="slidenum">
              <a:rPr lang="fr-FR" smtClean="0"/>
              <a:pPr>
                <a:defRPr/>
              </a:pPr>
              <a:t>164</a:t>
            </a:fld>
            <a:endParaRPr lang="fr-F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TextEdit="1"/>
          </p:cNvSpPr>
          <p:nvPr>
            <p:ph type="sldImg"/>
          </p:nvPr>
        </p:nvSpPr>
        <p:spPr>
          <a:noFill/>
        </p:spPr>
      </p:sp>
      <p:sp>
        <p:nvSpPr>
          <p:cNvPr id="62467" name="Rectangle 3"/>
          <p:cNvSpPr>
            <a:spLocks noGrp="1"/>
          </p:cNvSpPr>
          <p:nvPr>
            <p:ph type="body" idx="1"/>
          </p:nvPr>
        </p:nvSpPr>
        <p:spPr>
          <a:noFill/>
          <a:ln/>
        </p:spPr>
        <p:txBody>
          <a:bodyPr/>
          <a:lstStyle/>
          <a:p>
            <a:endParaRPr lang="fr-FR" smtClean="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PEM : projet </a:t>
            </a:r>
            <a:r>
              <a:rPr lang="fr-FR" dirty="0" err="1" smtClean="0"/>
              <a:t>haguenau</a:t>
            </a:r>
            <a:endParaRPr lang="fr-FR" dirty="0" smtClean="0"/>
          </a:p>
          <a:p>
            <a:r>
              <a:rPr lang="fr-FR" dirty="0" smtClean="0"/>
              <a:t>Aménagement intermodaux</a:t>
            </a:r>
            <a:r>
              <a:rPr lang="fr-FR" baseline="0" dirty="0" smtClean="0"/>
              <a:t> : autres PEM</a:t>
            </a:r>
          </a:p>
          <a:p>
            <a:r>
              <a:rPr lang="fr-FR" dirty="0" smtClean="0"/>
              <a:t>CVC</a:t>
            </a:r>
            <a:r>
              <a:rPr lang="fr-FR" baseline="0" dirty="0" smtClean="0"/>
              <a:t> = clim, chaudière, gaz R22, …</a:t>
            </a:r>
          </a:p>
          <a:p>
            <a:endParaRPr lang="fr-FR" dirty="0"/>
          </a:p>
        </p:txBody>
      </p:sp>
      <p:sp>
        <p:nvSpPr>
          <p:cNvPr id="4" name="Espace réservé du numéro de diapositive 3"/>
          <p:cNvSpPr>
            <a:spLocks noGrp="1"/>
          </p:cNvSpPr>
          <p:nvPr>
            <p:ph type="sldNum" sz="quarter" idx="10"/>
          </p:nvPr>
        </p:nvSpPr>
        <p:spPr/>
        <p:txBody>
          <a:bodyPr/>
          <a:lstStyle/>
          <a:p>
            <a:pPr>
              <a:defRPr/>
            </a:pPr>
            <a:fld id="{2C8A2209-8298-42F2-8635-DD4F1C972409}" type="slidenum">
              <a:rPr lang="fr-FR" smtClean="0"/>
              <a:pPr>
                <a:defRPr/>
              </a:pPr>
              <a:t>166</a:t>
            </a:fld>
            <a:endParaRPr lang="fr-F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2C8A2209-8298-42F2-8635-DD4F1C972409}" type="slidenum">
              <a:rPr lang="fr-FR" smtClean="0"/>
              <a:pPr>
                <a:defRPr/>
              </a:pPr>
              <a:t>167</a:t>
            </a:fld>
            <a:endParaRPr lang="fr-F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2C8A2209-8298-42F2-8635-DD4F1C972409}" type="slidenum">
              <a:rPr lang="fr-FR" smtClean="0"/>
              <a:pPr>
                <a:defRPr/>
              </a:pPr>
              <a:t>168</a:t>
            </a:fld>
            <a:endParaRPr lang="fr-F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2C8A2209-8298-42F2-8635-DD4F1C972409}" type="slidenum">
              <a:rPr lang="fr-FR" smtClean="0"/>
              <a:pPr>
                <a:defRPr/>
              </a:pPr>
              <a:t>169</a:t>
            </a:fld>
            <a:endParaRPr lang="fr-F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Capacité de financement sur fond propre 2017 sans</a:t>
            </a:r>
            <a:r>
              <a:rPr lang="fr-FR" baseline="0" dirty="0" smtClean="0"/>
              <a:t> augmentation de la facture </a:t>
            </a:r>
            <a:r>
              <a:rPr lang="fr-FR" dirty="0" smtClean="0"/>
              <a:t>=</a:t>
            </a:r>
          </a:p>
          <a:p>
            <a:r>
              <a:rPr lang="fr-FR" dirty="0" smtClean="0"/>
              <a:t>90k€</a:t>
            </a:r>
            <a:r>
              <a:rPr lang="fr-FR" baseline="0" dirty="0" smtClean="0"/>
              <a:t> d’impact investissement soit 1.152M€ d’investissement 100% TRP </a:t>
            </a:r>
            <a:endParaRPr lang="fr-FR" dirty="0"/>
          </a:p>
        </p:txBody>
      </p:sp>
      <p:sp>
        <p:nvSpPr>
          <p:cNvPr id="4" name="Espace réservé du numéro de diapositive 3"/>
          <p:cNvSpPr>
            <a:spLocks noGrp="1"/>
          </p:cNvSpPr>
          <p:nvPr>
            <p:ph type="sldNum" sz="quarter" idx="10"/>
          </p:nvPr>
        </p:nvSpPr>
        <p:spPr/>
        <p:txBody>
          <a:bodyPr/>
          <a:lstStyle/>
          <a:p>
            <a:pPr>
              <a:defRPr/>
            </a:pPr>
            <a:fld id="{2C8A2209-8298-42F2-8635-DD4F1C972409}" type="slidenum">
              <a:rPr lang="fr-FR" smtClean="0"/>
              <a:pPr>
                <a:defRPr/>
              </a:pPr>
              <a:t>170</a:t>
            </a:fld>
            <a:endParaRPr lang="fr-F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Ajouter</a:t>
            </a:r>
            <a:r>
              <a:rPr lang="fr-FR" baseline="0" dirty="0" smtClean="0"/>
              <a:t> PPI + PPA 2013 – 2014 - 2015</a:t>
            </a:r>
            <a:endParaRPr lang="fr-FR" dirty="0"/>
          </a:p>
        </p:txBody>
      </p:sp>
      <p:sp>
        <p:nvSpPr>
          <p:cNvPr id="4" name="Espace réservé du numéro de diapositive 3"/>
          <p:cNvSpPr>
            <a:spLocks noGrp="1"/>
          </p:cNvSpPr>
          <p:nvPr>
            <p:ph type="sldNum" sz="quarter" idx="10"/>
          </p:nvPr>
        </p:nvSpPr>
        <p:spPr/>
        <p:txBody>
          <a:bodyPr/>
          <a:lstStyle/>
          <a:p>
            <a:pPr>
              <a:defRPr/>
            </a:pPr>
            <a:fld id="{2C8A2209-8298-42F2-8635-DD4F1C972409}" type="slidenum">
              <a:rPr lang="fr-FR" smtClean="0"/>
              <a:pPr>
                <a:defRPr/>
              </a:pPr>
              <a:t>171</a:t>
            </a:fld>
            <a:endParaRPr lang="fr-F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Un gros sujet renouvellement TFT CATI (TFT datant de 2007)</a:t>
            </a:r>
            <a:endParaRPr lang="fr-FR" dirty="0"/>
          </a:p>
        </p:txBody>
      </p:sp>
      <p:sp>
        <p:nvSpPr>
          <p:cNvPr id="4" name="Espace réservé du numéro de diapositive 3"/>
          <p:cNvSpPr>
            <a:spLocks noGrp="1"/>
          </p:cNvSpPr>
          <p:nvPr>
            <p:ph type="sldNum" sz="quarter" idx="10"/>
          </p:nvPr>
        </p:nvSpPr>
        <p:spPr/>
        <p:txBody>
          <a:bodyPr/>
          <a:lstStyle/>
          <a:p>
            <a:pPr>
              <a:defRPr/>
            </a:pPr>
            <a:fld id="{2C8A2209-8298-42F2-8635-DD4F1C972409}" type="slidenum">
              <a:rPr lang="fr-FR" smtClean="0"/>
              <a:pPr>
                <a:defRPr/>
              </a:pPr>
              <a:t>173</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a:noFill/>
        </p:spPr>
      </p:sp>
      <p:sp>
        <p:nvSpPr>
          <p:cNvPr id="60419" name="Rectangle 3"/>
          <p:cNvSpPr>
            <a:spLocks noGrp="1"/>
          </p:cNvSpPr>
          <p:nvPr>
            <p:ph type="body" idx="1"/>
          </p:nvPr>
        </p:nvSpPr>
        <p:spPr>
          <a:noFill/>
          <a:ln/>
        </p:spPr>
        <p:txBody>
          <a:bodyPr/>
          <a:lstStyle/>
          <a:p>
            <a:endParaRPr lang="fr-FR" smtClean="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TextEdit="1"/>
          </p:cNvSpPr>
          <p:nvPr>
            <p:ph type="sldImg"/>
          </p:nvPr>
        </p:nvSpPr>
        <p:spPr>
          <a:noFill/>
        </p:spPr>
      </p:sp>
      <p:sp>
        <p:nvSpPr>
          <p:cNvPr id="59395" name="Rectangle 3"/>
          <p:cNvSpPr>
            <a:spLocks noGrp="1"/>
          </p:cNvSpPr>
          <p:nvPr>
            <p:ph type="body" idx="1"/>
          </p:nvPr>
        </p:nvSpPr>
        <p:spPr>
          <a:noFill/>
          <a:ln/>
        </p:spPr>
        <p:txBody>
          <a:bodyPr/>
          <a:lstStyle/>
          <a:p>
            <a:endParaRPr lang="fr-FR" dirty="0" smtClean="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TextEdit="1"/>
          </p:cNvSpPr>
          <p:nvPr>
            <p:ph type="sldImg"/>
          </p:nvPr>
        </p:nvSpPr>
        <p:spPr>
          <a:noFill/>
        </p:spPr>
      </p:sp>
      <p:sp>
        <p:nvSpPr>
          <p:cNvPr id="59395" name="Rectangle 3"/>
          <p:cNvSpPr>
            <a:spLocks noGrp="1"/>
          </p:cNvSpPr>
          <p:nvPr>
            <p:ph type="body" idx="1"/>
          </p:nvPr>
        </p:nvSpPr>
        <p:spPr>
          <a:noFill/>
          <a:ln/>
        </p:spPr>
        <p:txBody>
          <a:bodyPr/>
          <a:lstStyle/>
          <a:p>
            <a:endParaRPr lang="fr-FR"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TextEdit="1"/>
          </p:cNvSpPr>
          <p:nvPr>
            <p:ph type="sldImg"/>
          </p:nvPr>
        </p:nvSpPr>
        <p:spPr bwMode="auto">
          <a:xfrm>
            <a:off x="850900" y="744538"/>
            <a:ext cx="4962525" cy="3722687"/>
          </a:xfrm>
          <a:noFill/>
          <a:ln>
            <a:solidFill>
              <a:srgbClr val="000000"/>
            </a:solidFill>
            <a:miter lim="800000"/>
            <a:headEnd/>
            <a:tailEnd/>
          </a:ln>
        </p:spPr>
      </p:sp>
      <p:sp>
        <p:nvSpPr>
          <p:cNvPr id="104451" name="Rectangle 3"/>
          <p:cNvSpPr>
            <a:spLocks noGrp="1"/>
          </p:cNvSpPr>
          <p:nvPr>
            <p:ph type="body" idx="1"/>
          </p:nvPr>
        </p:nvSpPr>
        <p:spPr bwMode="auto">
          <a:noFill/>
        </p:spPr>
        <p:txBody>
          <a:bodyPr/>
          <a:lstStyle/>
          <a:p>
            <a:endParaRPr lang="fr-F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Lorraine</a:t>
            </a:r>
            <a:r>
              <a:rPr lang="fr-FR" baseline="0" dirty="0" smtClean="0"/>
              <a:t> TGV : CG Moselle, CG Meurthe et Moselle, …</a:t>
            </a:r>
          </a:p>
          <a:p>
            <a:r>
              <a:rPr lang="fr-FR" baseline="0" dirty="0" smtClean="0"/>
              <a:t>Metz : CG Moselle, Mairie Metz, </a:t>
            </a:r>
            <a:r>
              <a:rPr lang="fr-FR" baseline="0" dirty="0" err="1" smtClean="0"/>
              <a:t>Comm</a:t>
            </a:r>
            <a:r>
              <a:rPr lang="fr-FR" baseline="0" dirty="0" smtClean="0"/>
              <a:t> agglo Metz, …</a:t>
            </a:r>
          </a:p>
          <a:p>
            <a:r>
              <a:rPr lang="fr-FR" baseline="0" dirty="0" smtClean="0"/>
              <a:t>Meuse TGV : CG Meuse, …</a:t>
            </a:r>
          </a:p>
          <a:p>
            <a:r>
              <a:rPr lang="fr-FR" baseline="0" dirty="0" smtClean="0"/>
              <a:t>Nancy : CG Meurthe et Moselle, Mairie Nancy, CUGN, …</a:t>
            </a:r>
            <a:endParaRPr lang="fr-FR" dirty="0"/>
          </a:p>
        </p:txBody>
      </p:sp>
      <p:sp>
        <p:nvSpPr>
          <p:cNvPr id="4" name="Espace réservé du numéro de diapositive 3"/>
          <p:cNvSpPr>
            <a:spLocks noGrp="1"/>
          </p:cNvSpPr>
          <p:nvPr>
            <p:ph type="sldNum" sz="quarter" idx="10"/>
          </p:nvPr>
        </p:nvSpPr>
        <p:spPr/>
        <p:txBody>
          <a:bodyPr/>
          <a:lstStyle/>
          <a:p>
            <a:pPr>
              <a:defRPr/>
            </a:pPr>
            <a:fld id="{0CECA596-7A50-4996-ABCE-C6B50F51719C}" type="slidenum">
              <a:rPr lang="fr-FR" smtClean="0"/>
              <a:pPr>
                <a:defRPr/>
              </a:pPr>
              <a:t>18</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Espace réservé de l'image des diapositives 1"/>
          <p:cNvSpPr>
            <a:spLocks noGrp="1" noRot="1" noChangeAspect="1"/>
          </p:cNvSpPr>
          <p:nvPr>
            <p:ph type="sldImg"/>
          </p:nvPr>
        </p:nvSpPr>
        <p:spPr>
          <a:noFill/>
        </p:spPr>
      </p:sp>
      <p:sp>
        <p:nvSpPr>
          <p:cNvPr id="23554" name="Espace réservé des commentaires 2"/>
          <p:cNvSpPr>
            <a:spLocks noGrp="1"/>
          </p:cNvSpPr>
          <p:nvPr>
            <p:ph type="body" idx="1"/>
          </p:nvPr>
        </p:nvSpPr>
        <p:spPr>
          <a:noFill/>
          <a:ln/>
        </p:spPr>
        <p:txBody>
          <a:bodyPr/>
          <a:lstStyle/>
          <a:p>
            <a:r>
              <a:rPr lang="fr-FR" dirty="0" smtClean="0">
                <a:ea typeface="ＭＳ Ｐゴシック"/>
                <a:cs typeface="ＭＳ Ｐゴシック"/>
              </a:rPr>
              <a:t>Note : Suite rencontre AGEE / CRL juin 2014 :</a:t>
            </a:r>
            <a:r>
              <a:rPr lang="fr-FR" baseline="0" dirty="0" smtClean="0">
                <a:ea typeface="ＭＳ Ｐゴシック"/>
                <a:cs typeface="ＭＳ Ｐゴシック"/>
              </a:rPr>
              <a:t> CRL trouve qu’il n’a pas été assez consulté pour l’écriture des arrêtés préfectoraux.</a:t>
            </a:r>
          </a:p>
          <a:p>
            <a:r>
              <a:rPr lang="fr-FR" baseline="0" dirty="0" smtClean="0">
                <a:ea typeface="ＭＳ Ｐゴシック"/>
                <a:cs typeface="ＭＳ Ｐゴシック"/>
              </a:rPr>
              <a:t>CRL (F. Deniau valide le principe d’une seul réunion réunissant les 4 IRC mais avec un déroulé gare par gare)</a:t>
            </a:r>
            <a:endParaRPr lang="fr-FR" dirty="0" smtClean="0">
              <a:ea typeface="ＭＳ Ｐゴシック"/>
              <a:cs typeface="ＭＳ Ｐゴシック"/>
            </a:endParaRPr>
          </a:p>
        </p:txBody>
      </p:sp>
      <p:sp>
        <p:nvSpPr>
          <p:cNvPr id="4" name="Espace réservé du numéro de diapositive 3"/>
          <p:cNvSpPr>
            <a:spLocks noGrp="1"/>
          </p:cNvSpPr>
          <p:nvPr>
            <p:ph type="sldNum" sz="quarter" idx="5"/>
          </p:nvPr>
        </p:nvSpPr>
        <p:spPr/>
        <p:txBody>
          <a:bodyPr/>
          <a:lstStyle/>
          <a:p>
            <a:pPr>
              <a:defRPr/>
            </a:pPr>
            <a:fld id="{097BF6AE-AED8-49AE-BF5F-1660417D0AA4}" type="slidenum">
              <a:rPr lang="fr-FR" smtClean="0"/>
              <a:pPr>
                <a:defRPr/>
              </a:pPr>
              <a:t>19</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a:noFill/>
        </p:spPr>
      </p:sp>
      <p:sp>
        <p:nvSpPr>
          <p:cNvPr id="60419" name="Rectangle 3"/>
          <p:cNvSpPr>
            <a:spLocks noGrp="1"/>
          </p:cNvSpPr>
          <p:nvPr>
            <p:ph type="body" idx="1"/>
          </p:nvPr>
        </p:nvSpPr>
        <p:spPr>
          <a:noFill/>
          <a:ln/>
        </p:spPr>
        <p:txBody>
          <a:bodyPr/>
          <a:lstStyle/>
          <a:p>
            <a:endParaRPr lang="fr-F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TextEdit="1"/>
          </p:cNvSpPr>
          <p:nvPr>
            <p:ph type="sldImg"/>
          </p:nvPr>
        </p:nvSpPr>
        <p:spPr>
          <a:noFill/>
        </p:spPr>
      </p:sp>
      <p:sp>
        <p:nvSpPr>
          <p:cNvPr id="58371" name="Rectangle 3"/>
          <p:cNvSpPr>
            <a:spLocks noGrp="1"/>
          </p:cNvSpPr>
          <p:nvPr>
            <p:ph type="body" idx="1"/>
          </p:nvPr>
        </p:nvSpPr>
        <p:spPr>
          <a:noFill/>
          <a:ln/>
        </p:spPr>
        <p:txBody>
          <a:bodyPr/>
          <a:lstStyle/>
          <a:p>
            <a:pPr>
              <a:lnSpc>
                <a:spcPct val="80000"/>
              </a:lnSpc>
            </a:pPr>
            <a:endParaRPr lang="fr-FR" sz="1000"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TextEdit="1"/>
          </p:cNvSpPr>
          <p:nvPr>
            <p:ph type="sldImg"/>
          </p:nvPr>
        </p:nvSpPr>
        <p:spPr>
          <a:noFill/>
        </p:spPr>
      </p:sp>
      <p:sp>
        <p:nvSpPr>
          <p:cNvPr id="59395" name="Rectangle 3"/>
          <p:cNvSpPr>
            <a:spLocks noGrp="1"/>
          </p:cNvSpPr>
          <p:nvPr>
            <p:ph type="body" idx="1"/>
          </p:nvPr>
        </p:nvSpPr>
        <p:spPr>
          <a:noFill/>
          <a:ln/>
        </p:spPr>
        <p:txBody>
          <a:bodyPr/>
          <a:lstStyle/>
          <a:p>
            <a:endParaRPr lang="fr-FR"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Espace réservé de l'image des diapositives 1"/>
          <p:cNvSpPr>
            <a:spLocks noGrp="1" noRot="1" noChangeAspect="1"/>
          </p:cNvSpPr>
          <p:nvPr>
            <p:ph type="sldImg"/>
          </p:nvPr>
        </p:nvSpPr>
        <p:spPr>
          <a:noFill/>
        </p:spPr>
      </p:sp>
      <p:sp>
        <p:nvSpPr>
          <p:cNvPr id="386050" name="Espace réservé des commentaires 2"/>
          <p:cNvSpPr>
            <a:spLocks noGrp="1"/>
          </p:cNvSpPr>
          <p:nvPr>
            <p:ph type="body" idx="1"/>
          </p:nvPr>
        </p:nvSpPr>
        <p:spPr>
          <a:noFill/>
          <a:ln/>
        </p:spPr>
        <p:txBody>
          <a:bodyPr/>
          <a:lstStyle/>
          <a:p>
            <a:r>
              <a:rPr lang="fr-FR" dirty="0" smtClean="0">
                <a:ea typeface="ＭＳ Ｐゴシック"/>
                <a:cs typeface="ＭＳ Ｐゴシック"/>
              </a:rPr>
              <a:t>Concessionnaires = commerces faisant un chiffre d’affaire (</a:t>
            </a:r>
            <a:r>
              <a:rPr lang="fr-FR" dirty="0" err="1" smtClean="0">
                <a:ea typeface="ＭＳ Ｐゴシック"/>
                <a:cs typeface="ＭＳ Ｐゴシック"/>
              </a:rPr>
              <a:t>relay</a:t>
            </a:r>
            <a:r>
              <a:rPr lang="fr-FR" dirty="0" smtClean="0">
                <a:ea typeface="ＭＳ Ｐゴシック"/>
                <a:cs typeface="ＭＳ Ｐゴシック"/>
              </a:rPr>
              <a:t>, paul, distributeur sélecta, parking payant, …). G&amp;C fixe une redevance minimum + un pourcentage sur le chiffre d’affaire</a:t>
            </a:r>
          </a:p>
          <a:p>
            <a:endParaRPr lang="fr-FR" dirty="0" smtClean="0">
              <a:ea typeface="ＭＳ Ｐゴシック"/>
              <a:cs typeface="ＭＳ Ｐゴシック"/>
            </a:endParaRPr>
          </a:p>
          <a:p>
            <a:r>
              <a:rPr lang="fr-FR" dirty="0" smtClean="0">
                <a:ea typeface="ＭＳ Ｐゴシック"/>
                <a:cs typeface="ＭＳ Ｐゴシック"/>
              </a:rPr>
              <a:t>Locataires = internes ou externes, qui paye un loyer + des charges en fonction des surfaces occupées et de l’emplacement de ces surfaces dans la gare (plus cher en cœur de gare). Les loyers sont fixé au prix de marché. Les espaces de ventes des EF (guichet + distributeur) sont des surfaces locataires.</a:t>
            </a:r>
          </a:p>
        </p:txBody>
      </p:sp>
      <p:sp>
        <p:nvSpPr>
          <p:cNvPr id="386051" name="Espace réservé du numéro de diapositive 3"/>
          <p:cNvSpPr>
            <a:spLocks noGrp="1"/>
          </p:cNvSpPr>
          <p:nvPr>
            <p:ph type="sldNum" sz="quarter" idx="5"/>
          </p:nvPr>
        </p:nvSpPr>
        <p:spPr>
          <a:noFill/>
        </p:spPr>
        <p:txBody>
          <a:bodyPr/>
          <a:lstStyle/>
          <a:p>
            <a:pPr defTabSz="888143"/>
            <a:fld id="{EC3D0E29-CAC8-4A42-AFC5-427B914E04B4}" type="slidenum">
              <a:rPr lang="fr-FR" smtClean="0">
                <a:ea typeface="ＭＳ Ｐゴシック"/>
                <a:cs typeface="ＭＳ Ｐゴシック"/>
              </a:rPr>
              <a:pPr defTabSz="888143"/>
              <a:t>22</a:t>
            </a:fld>
            <a:endParaRPr lang="fr-FR" dirty="0" smtClean="0">
              <a:ea typeface="ＭＳ Ｐゴシック"/>
              <a:cs typeface="ＭＳ Ｐゴシック"/>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TextEdit="1"/>
          </p:cNvSpPr>
          <p:nvPr>
            <p:ph type="sldImg"/>
          </p:nvPr>
        </p:nvSpPr>
        <p:spPr>
          <a:noFill/>
        </p:spPr>
      </p:sp>
      <p:sp>
        <p:nvSpPr>
          <p:cNvPr id="59395" name="Rectangle 3"/>
          <p:cNvSpPr>
            <a:spLocks noGrp="1"/>
          </p:cNvSpPr>
          <p:nvPr>
            <p:ph type="body" idx="1"/>
          </p:nvPr>
        </p:nvSpPr>
        <p:spPr>
          <a:noFill/>
          <a:ln/>
        </p:spPr>
        <p:txBody>
          <a:bodyPr/>
          <a:lstStyle/>
          <a:p>
            <a:endParaRPr lang="fr-FR"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Espace réservé de l'image des diapositives 1"/>
          <p:cNvSpPr>
            <a:spLocks noGrp="1" noRot="1" noChangeAspect="1"/>
          </p:cNvSpPr>
          <p:nvPr>
            <p:ph type="sldImg"/>
          </p:nvPr>
        </p:nvSpPr>
        <p:spPr>
          <a:noFill/>
        </p:spPr>
      </p:sp>
      <p:sp>
        <p:nvSpPr>
          <p:cNvPr id="388098" name="Espace réservé des commentaires 2"/>
          <p:cNvSpPr>
            <a:spLocks noGrp="1"/>
          </p:cNvSpPr>
          <p:nvPr>
            <p:ph type="body" idx="1"/>
          </p:nvPr>
        </p:nvSpPr>
        <p:spPr>
          <a:noFill/>
          <a:ln/>
        </p:spPr>
        <p:txBody>
          <a:bodyPr/>
          <a:lstStyle/>
          <a:p>
            <a:r>
              <a:rPr lang="fr-FR" dirty="0" smtClean="0">
                <a:ea typeface="ＭＳ Ｐゴシック"/>
                <a:cs typeface="ＭＳ Ｐゴシック"/>
              </a:rPr>
              <a:t>Seul Strasbourg et LOR TGV bénéficie de rétrocession</a:t>
            </a:r>
          </a:p>
          <a:p>
            <a:r>
              <a:rPr lang="fr-FR" dirty="0" smtClean="0">
                <a:ea typeface="ＭＳ Ｐゴシック"/>
                <a:cs typeface="ＭＳ Ｐゴシック"/>
              </a:rPr>
              <a:t>En 2014:</a:t>
            </a:r>
          </a:p>
          <a:p>
            <a:r>
              <a:rPr lang="fr-FR" dirty="0" smtClean="0">
                <a:ea typeface="ＭＳ Ｐゴシック"/>
                <a:cs typeface="ＭＳ Ｐゴシック"/>
              </a:rPr>
              <a:t>20 M€ de redistribués aux transporteurs.</a:t>
            </a:r>
          </a:p>
          <a:p>
            <a:r>
              <a:rPr lang="fr-FR" dirty="0" smtClean="0">
                <a:ea typeface="ＭＳ Ｐゴシック"/>
                <a:cs typeface="ＭＳ Ｐゴシック"/>
              </a:rPr>
              <a:t>38 gares bénéficiaires dont 8 IDF et 9 gares TGV</a:t>
            </a:r>
          </a:p>
          <a:p>
            <a:r>
              <a:rPr lang="fr-FR" dirty="0" smtClean="0">
                <a:ea typeface="ＭＳ Ｐゴシック"/>
                <a:cs typeface="ＭＳ Ｐゴシック"/>
              </a:rPr>
              <a:t>Dont 21 gares de province hors gares TGV</a:t>
            </a:r>
          </a:p>
        </p:txBody>
      </p:sp>
      <p:sp>
        <p:nvSpPr>
          <p:cNvPr id="4" name="Espace réservé du numéro de diapositive 3"/>
          <p:cNvSpPr>
            <a:spLocks noGrp="1"/>
          </p:cNvSpPr>
          <p:nvPr>
            <p:ph type="sldNum" sz="quarter" idx="5"/>
          </p:nvPr>
        </p:nvSpPr>
        <p:spPr/>
        <p:txBody>
          <a:bodyPr/>
          <a:lstStyle/>
          <a:p>
            <a:pPr>
              <a:defRPr/>
            </a:pPr>
            <a:fld id="{FA85D194-6DD3-4F2A-8241-D9B754DF9D13}" type="slidenum">
              <a:rPr lang="fr-FR" smtClean="0"/>
              <a:pPr>
                <a:defRPr/>
              </a:pPr>
              <a:t>24</a:t>
            </a:fld>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TextEdit="1"/>
          </p:cNvSpPr>
          <p:nvPr>
            <p:ph type="sldImg"/>
          </p:nvPr>
        </p:nvSpPr>
        <p:spPr>
          <a:noFill/>
        </p:spPr>
      </p:sp>
      <p:sp>
        <p:nvSpPr>
          <p:cNvPr id="59395" name="Rectangle 3"/>
          <p:cNvSpPr>
            <a:spLocks noGrp="1"/>
          </p:cNvSpPr>
          <p:nvPr>
            <p:ph type="body" idx="1"/>
          </p:nvPr>
        </p:nvSpPr>
        <p:spPr>
          <a:noFill/>
          <a:ln/>
        </p:spPr>
        <p:txBody>
          <a:bodyPr/>
          <a:lstStyle/>
          <a:p>
            <a:endParaRPr lang="fr-FR"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Espace réservé de l'image des diapositives 1"/>
          <p:cNvSpPr>
            <a:spLocks noGrp="1" noRot="1" noChangeAspect="1"/>
          </p:cNvSpPr>
          <p:nvPr>
            <p:ph type="sldImg"/>
          </p:nvPr>
        </p:nvSpPr>
        <p:spPr>
          <a:noFill/>
        </p:spPr>
      </p:sp>
      <p:sp>
        <p:nvSpPr>
          <p:cNvPr id="390146" name="Espace réservé des commentaires 2"/>
          <p:cNvSpPr>
            <a:spLocks noGrp="1"/>
          </p:cNvSpPr>
          <p:nvPr>
            <p:ph type="body" idx="1"/>
          </p:nvPr>
        </p:nvSpPr>
        <p:spPr>
          <a:noFill/>
          <a:ln/>
        </p:spPr>
        <p:txBody>
          <a:bodyPr/>
          <a:lstStyle/>
          <a:p>
            <a:r>
              <a:rPr lang="fr-FR" b="1" dirty="0" smtClean="0">
                <a:ea typeface="ＭＳ Ｐゴシック"/>
                <a:cs typeface="ＭＳ Ｐゴシック"/>
              </a:rPr>
              <a:t>Concessionnaires</a:t>
            </a:r>
            <a:r>
              <a:rPr lang="fr-FR" dirty="0" smtClean="0">
                <a:ea typeface="ＭＳ Ｐゴシック"/>
                <a:cs typeface="ＭＳ Ｐゴシック"/>
              </a:rPr>
              <a:t> = commerces faisant un chiffre d’affaire (</a:t>
            </a:r>
            <a:r>
              <a:rPr lang="fr-FR" dirty="0" err="1" smtClean="0">
                <a:ea typeface="ＭＳ Ｐゴシック"/>
                <a:cs typeface="ＭＳ Ｐゴシック"/>
              </a:rPr>
              <a:t>relay</a:t>
            </a:r>
            <a:r>
              <a:rPr lang="fr-FR" dirty="0" smtClean="0">
                <a:ea typeface="ＭＳ Ｐゴシック"/>
                <a:cs typeface="ＭＳ Ｐゴシック"/>
              </a:rPr>
              <a:t>, </a:t>
            </a:r>
            <a:r>
              <a:rPr lang="fr-FR" dirty="0" err="1" smtClean="0">
                <a:ea typeface="ＭＳ Ｐゴシック"/>
                <a:cs typeface="ＭＳ Ｐゴシック"/>
              </a:rPr>
              <a:t>paul</a:t>
            </a:r>
            <a:r>
              <a:rPr lang="fr-FR" dirty="0" smtClean="0">
                <a:ea typeface="ＭＳ Ｐゴシック"/>
                <a:cs typeface="ＭＳ Ｐゴシック"/>
              </a:rPr>
              <a:t>, distributeur sélecta, parking payant,…). G&amp;C fixe une redevance minimum + un pourcentage sur le chiffre d’affaire</a:t>
            </a:r>
          </a:p>
          <a:p>
            <a:endParaRPr lang="fr-FR" dirty="0" smtClean="0">
              <a:ea typeface="ＭＳ Ｐゴシック"/>
              <a:cs typeface="ＭＳ Ｐゴシック"/>
            </a:endParaRPr>
          </a:p>
          <a:p>
            <a:r>
              <a:rPr lang="fr-FR" b="1" dirty="0" smtClean="0">
                <a:ea typeface="ＭＳ Ｐゴシック"/>
                <a:cs typeface="ＭＳ Ｐゴシック"/>
              </a:rPr>
              <a:t>Locataires</a:t>
            </a:r>
            <a:r>
              <a:rPr lang="fr-FR" dirty="0" smtClean="0">
                <a:ea typeface="ＭＳ Ｐゴシック"/>
                <a:cs typeface="ＭＳ Ｐゴシック"/>
              </a:rPr>
              <a:t> = internes ou externes, qui paye un loyer + des charges en fonction des surfaces occupées et de l’emplacement de ces surfaces dans la gare (plus cher en cœur de gare). Les loyers sont fixé au prix de marché. Les espaces de ventes des EF (guichet + distributeur) sont des surfaces locataires.</a:t>
            </a:r>
          </a:p>
          <a:p>
            <a:endParaRPr lang="fr-FR" dirty="0" smtClean="0">
              <a:ea typeface="ＭＳ Ｐゴシック"/>
              <a:cs typeface="ＭＳ Ｐゴシック"/>
            </a:endParaRPr>
          </a:p>
          <a:p>
            <a:r>
              <a:rPr lang="fr-FR" b="1" dirty="0" smtClean="0">
                <a:ea typeface="ＭＳ Ｐゴシック"/>
                <a:cs typeface="ＭＳ Ｐゴシック"/>
              </a:rPr>
              <a:t>Transporteurs </a:t>
            </a:r>
            <a:r>
              <a:rPr lang="fr-FR" dirty="0" smtClean="0">
                <a:ea typeface="ＭＳ Ｐゴシック"/>
                <a:cs typeface="ＭＳ Ｐゴシック"/>
              </a:rPr>
              <a:t>= surfaces accessibles aux voyageurs hors commerces et espaces de vente</a:t>
            </a:r>
          </a:p>
          <a:p>
            <a:endParaRPr lang="fr-FR" dirty="0" smtClean="0">
              <a:ea typeface="ＭＳ Ｐゴシック"/>
              <a:cs typeface="ＭＳ Ｐゴシック"/>
            </a:endParaRPr>
          </a:p>
        </p:txBody>
      </p:sp>
      <p:sp>
        <p:nvSpPr>
          <p:cNvPr id="390147" name="Espace réservé du numéro de diapositive 3"/>
          <p:cNvSpPr>
            <a:spLocks noGrp="1"/>
          </p:cNvSpPr>
          <p:nvPr>
            <p:ph type="sldNum" sz="quarter" idx="5"/>
          </p:nvPr>
        </p:nvSpPr>
        <p:spPr>
          <a:noFill/>
        </p:spPr>
        <p:txBody>
          <a:bodyPr/>
          <a:lstStyle/>
          <a:p>
            <a:pPr defTabSz="880963"/>
            <a:fld id="{20708F41-C42E-42B1-B01A-186BF717B232}" type="slidenum">
              <a:rPr lang="fr-FR" smtClean="0">
                <a:ea typeface="ＭＳ Ｐゴシック"/>
                <a:cs typeface="ＭＳ Ｐゴシック"/>
              </a:rPr>
              <a:pPr defTabSz="880963"/>
              <a:t>26</a:t>
            </a:fld>
            <a:endParaRPr lang="fr-FR" dirty="0" smtClean="0">
              <a:ea typeface="ＭＳ Ｐゴシック"/>
              <a:cs typeface="ＭＳ Ｐゴシック"/>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Espace réservé de l'image des diapositives 1"/>
          <p:cNvSpPr>
            <a:spLocks noGrp="1" noRot="1" noChangeAspect="1"/>
          </p:cNvSpPr>
          <p:nvPr>
            <p:ph type="sldImg"/>
          </p:nvPr>
        </p:nvSpPr>
        <p:spPr>
          <a:noFill/>
        </p:spPr>
      </p:sp>
      <p:sp>
        <p:nvSpPr>
          <p:cNvPr id="392194" name="Espace réservé des commentaires 2"/>
          <p:cNvSpPr>
            <a:spLocks noGrp="1"/>
          </p:cNvSpPr>
          <p:nvPr>
            <p:ph type="body" idx="1"/>
          </p:nvPr>
        </p:nvSpPr>
        <p:spPr>
          <a:noFill/>
          <a:ln/>
        </p:spPr>
        <p:txBody>
          <a:bodyPr/>
          <a:lstStyle/>
          <a:p>
            <a:endParaRPr lang="fr-FR" smtClean="0">
              <a:ea typeface="ＭＳ Ｐゴシック"/>
              <a:cs typeface="ＭＳ Ｐゴシック"/>
            </a:endParaRPr>
          </a:p>
        </p:txBody>
      </p:sp>
      <p:sp>
        <p:nvSpPr>
          <p:cNvPr id="4" name="Espace réservé du numéro de diapositive 3"/>
          <p:cNvSpPr>
            <a:spLocks noGrp="1"/>
          </p:cNvSpPr>
          <p:nvPr>
            <p:ph type="sldNum" sz="quarter" idx="5"/>
          </p:nvPr>
        </p:nvSpPr>
        <p:spPr/>
        <p:txBody>
          <a:bodyPr/>
          <a:lstStyle/>
          <a:p>
            <a:pPr>
              <a:defRPr/>
            </a:pPr>
            <a:fld id="{FB55805C-257B-4804-80E5-F7E25B6F4036}" type="slidenum">
              <a:rPr lang="fr-FR" smtClean="0"/>
              <a:pPr>
                <a:defRPr/>
              </a:pPr>
              <a:t>27</a:t>
            </a:fld>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Espace réservé de l'image des diapositives 1"/>
          <p:cNvSpPr>
            <a:spLocks noGrp="1" noRot="1" noChangeAspect="1"/>
          </p:cNvSpPr>
          <p:nvPr>
            <p:ph type="sldImg"/>
          </p:nvPr>
        </p:nvSpPr>
        <p:spPr>
          <a:noFill/>
        </p:spPr>
      </p:sp>
      <p:sp>
        <p:nvSpPr>
          <p:cNvPr id="394242" name="Espace réservé des commentaires 2"/>
          <p:cNvSpPr>
            <a:spLocks noGrp="1"/>
          </p:cNvSpPr>
          <p:nvPr>
            <p:ph type="body" idx="1"/>
          </p:nvPr>
        </p:nvSpPr>
        <p:spPr>
          <a:noFill/>
          <a:ln/>
        </p:spPr>
        <p:txBody>
          <a:bodyPr/>
          <a:lstStyle/>
          <a:p>
            <a:endParaRPr lang="fr-FR" smtClean="0">
              <a:ea typeface="ＭＳ Ｐゴシック"/>
              <a:cs typeface="ＭＳ Ｐゴシック"/>
            </a:endParaRPr>
          </a:p>
        </p:txBody>
      </p:sp>
      <p:sp>
        <p:nvSpPr>
          <p:cNvPr id="4" name="Espace réservé du numéro de diapositive 3"/>
          <p:cNvSpPr>
            <a:spLocks noGrp="1"/>
          </p:cNvSpPr>
          <p:nvPr>
            <p:ph type="sldNum" sz="quarter" idx="5"/>
          </p:nvPr>
        </p:nvSpPr>
        <p:spPr/>
        <p:txBody>
          <a:bodyPr/>
          <a:lstStyle/>
          <a:p>
            <a:pPr>
              <a:defRPr/>
            </a:pPr>
            <a:fld id="{5185964C-3F1D-4BE5-A53A-BC4F9C2FC290}" type="slidenum">
              <a:rPr lang="fr-FR" smtClean="0"/>
              <a:pPr>
                <a:defRPr/>
              </a:pPr>
              <a:t>28</a:t>
            </a:fld>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Espace réservé de l'image des diapositives 1"/>
          <p:cNvSpPr>
            <a:spLocks noGrp="1" noRot="1" noChangeAspect="1"/>
          </p:cNvSpPr>
          <p:nvPr>
            <p:ph type="sldImg"/>
          </p:nvPr>
        </p:nvSpPr>
        <p:spPr>
          <a:noFill/>
        </p:spPr>
      </p:sp>
      <p:sp>
        <p:nvSpPr>
          <p:cNvPr id="398338" name="Espace réservé des commentaires 2"/>
          <p:cNvSpPr>
            <a:spLocks noGrp="1"/>
          </p:cNvSpPr>
          <p:nvPr>
            <p:ph type="body" idx="1"/>
          </p:nvPr>
        </p:nvSpPr>
        <p:spPr>
          <a:noFill/>
          <a:ln/>
        </p:spPr>
        <p:txBody>
          <a:bodyPr/>
          <a:lstStyle/>
          <a:p>
            <a:endParaRPr lang="fr-FR" dirty="0" smtClean="0">
              <a:ea typeface="ＭＳ Ｐゴシック"/>
              <a:cs typeface="ＭＳ Ｐゴシック"/>
            </a:endParaRPr>
          </a:p>
        </p:txBody>
      </p:sp>
      <p:sp>
        <p:nvSpPr>
          <p:cNvPr id="4" name="Espace réservé du numéro de diapositive 3"/>
          <p:cNvSpPr>
            <a:spLocks noGrp="1"/>
          </p:cNvSpPr>
          <p:nvPr>
            <p:ph type="sldNum" sz="quarter" idx="5"/>
          </p:nvPr>
        </p:nvSpPr>
        <p:spPr/>
        <p:txBody>
          <a:bodyPr/>
          <a:lstStyle/>
          <a:p>
            <a:pPr>
              <a:defRPr/>
            </a:pPr>
            <a:fld id="{618A9B28-E62B-49D5-9B02-CAF8628730D8}" type="slidenum">
              <a:rPr lang="fr-FR" smtClean="0"/>
              <a:pPr>
                <a:defRPr/>
              </a:pPr>
              <a:t>29</a:t>
            </a:fld>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Espace réservé de l'image des diapositives 1"/>
          <p:cNvSpPr>
            <a:spLocks noGrp="1" noRot="1" noChangeAspect="1"/>
          </p:cNvSpPr>
          <p:nvPr>
            <p:ph type="sldImg"/>
          </p:nvPr>
        </p:nvSpPr>
        <p:spPr>
          <a:noFill/>
        </p:spPr>
      </p:sp>
      <p:sp>
        <p:nvSpPr>
          <p:cNvPr id="398338" name="Espace réservé des commentaires 2"/>
          <p:cNvSpPr>
            <a:spLocks noGrp="1"/>
          </p:cNvSpPr>
          <p:nvPr>
            <p:ph type="body" idx="1"/>
          </p:nvPr>
        </p:nvSpPr>
        <p:spPr>
          <a:noFill/>
          <a:ln/>
        </p:spPr>
        <p:txBody>
          <a:bodyPr/>
          <a:lstStyle/>
          <a:p>
            <a:endParaRPr lang="fr-FR" baseline="0" dirty="0" smtClean="0">
              <a:ea typeface="ＭＳ Ｐゴシック"/>
              <a:cs typeface="ＭＳ Ｐゴシック"/>
            </a:endParaRPr>
          </a:p>
          <a:p>
            <a:endParaRPr lang="fr-FR" baseline="0" dirty="0" smtClean="0">
              <a:ea typeface="ＭＳ Ｐゴシック"/>
              <a:cs typeface="ＭＳ Ｐゴシック"/>
            </a:endParaRPr>
          </a:p>
        </p:txBody>
      </p:sp>
      <p:sp>
        <p:nvSpPr>
          <p:cNvPr id="4" name="Espace réservé du numéro de diapositive 3"/>
          <p:cNvSpPr>
            <a:spLocks noGrp="1"/>
          </p:cNvSpPr>
          <p:nvPr>
            <p:ph type="sldNum" sz="quarter" idx="5"/>
          </p:nvPr>
        </p:nvSpPr>
        <p:spPr/>
        <p:txBody>
          <a:bodyPr/>
          <a:lstStyle/>
          <a:p>
            <a:pPr>
              <a:defRPr/>
            </a:pPr>
            <a:fld id="{618A9B28-E62B-49D5-9B02-CAF8628730D8}" type="slidenum">
              <a:rPr lang="fr-FR" smtClean="0"/>
              <a:pPr>
                <a:defRPr/>
              </a:pPr>
              <a:t>30</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a:noFill/>
        </p:spPr>
      </p:sp>
      <p:sp>
        <p:nvSpPr>
          <p:cNvPr id="60419" name="Rectangle 3"/>
          <p:cNvSpPr>
            <a:spLocks noGrp="1"/>
          </p:cNvSpPr>
          <p:nvPr>
            <p:ph type="body" idx="1"/>
          </p:nvPr>
        </p:nvSpPr>
        <p:spPr>
          <a:noFill/>
          <a:ln/>
        </p:spPr>
        <p:txBody>
          <a:bodyPr/>
          <a:lstStyle/>
          <a:p>
            <a:endParaRPr lang="fr-FR"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2C8A2209-8298-42F2-8635-DD4F1C972409}" type="slidenum">
              <a:rPr lang="fr-FR" smtClean="0"/>
              <a:pPr>
                <a:defRPr/>
              </a:pPr>
              <a:t>31</a:t>
            </a:fld>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Espace réservé de l'image des diapositives 1"/>
          <p:cNvSpPr>
            <a:spLocks noGrp="1" noRot="1" noChangeAspect="1"/>
          </p:cNvSpPr>
          <p:nvPr>
            <p:ph type="sldImg"/>
          </p:nvPr>
        </p:nvSpPr>
        <p:spPr>
          <a:noFill/>
        </p:spPr>
      </p:sp>
      <p:sp>
        <p:nvSpPr>
          <p:cNvPr id="403458" name="Espace réservé des commentaires 2"/>
          <p:cNvSpPr>
            <a:spLocks noGrp="1"/>
          </p:cNvSpPr>
          <p:nvPr>
            <p:ph type="body" idx="1"/>
          </p:nvPr>
        </p:nvSpPr>
        <p:spPr>
          <a:noFill/>
          <a:ln/>
        </p:spPr>
        <p:txBody>
          <a:bodyPr/>
          <a:lstStyle/>
          <a:p>
            <a:r>
              <a:rPr lang="fr-FR" dirty="0" smtClean="0">
                <a:ea typeface="ＭＳ Ｐゴシック"/>
                <a:cs typeface="ＭＳ Ｐゴシック"/>
              </a:rPr>
              <a:t>Tarifs</a:t>
            </a:r>
            <a:r>
              <a:rPr lang="fr-FR" baseline="0" dirty="0" smtClean="0">
                <a:ea typeface="ＭＳ Ｐゴシック"/>
                <a:cs typeface="ＭＳ Ｐゴシック"/>
              </a:rPr>
              <a:t> à la gare pour segment a (pondération Capacité d’emport + distance)</a:t>
            </a:r>
          </a:p>
          <a:p>
            <a:r>
              <a:rPr lang="fr-FR" baseline="0" dirty="0" smtClean="0">
                <a:ea typeface="ＭＳ Ｐゴシック"/>
                <a:cs typeface="ＭＳ Ｐゴシック"/>
              </a:rPr>
              <a:t>Tarifs au segment pour segment b (pondération Capacité d’emport + distance)</a:t>
            </a:r>
          </a:p>
          <a:p>
            <a:r>
              <a:rPr lang="fr-FR" baseline="0" dirty="0" smtClean="0">
                <a:ea typeface="ＭＳ Ｐゴシック"/>
                <a:cs typeface="ＭＳ Ｐゴシック"/>
              </a:rPr>
              <a:t>Tarifs au segment pour segment c (pas de pondération)</a:t>
            </a:r>
          </a:p>
          <a:p>
            <a:endParaRPr lang="fr-FR" baseline="0" dirty="0" smtClean="0">
              <a:ea typeface="ＭＳ Ｐゴシック"/>
              <a:cs typeface="ＭＳ Ｐゴシック"/>
            </a:endParaRPr>
          </a:p>
          <a:p>
            <a:endParaRPr lang="fr-FR" dirty="0" smtClean="0">
              <a:ea typeface="ＭＳ Ｐゴシック"/>
              <a:cs typeface="ＭＳ Ｐゴシック"/>
            </a:endParaRPr>
          </a:p>
        </p:txBody>
      </p:sp>
      <p:sp>
        <p:nvSpPr>
          <p:cNvPr id="403459" name="Espace réservé du numéro de diapositive 3"/>
          <p:cNvSpPr>
            <a:spLocks noGrp="1"/>
          </p:cNvSpPr>
          <p:nvPr>
            <p:ph type="sldNum" sz="quarter" idx="5"/>
          </p:nvPr>
        </p:nvSpPr>
        <p:spPr>
          <a:noFill/>
        </p:spPr>
        <p:txBody>
          <a:bodyPr/>
          <a:lstStyle/>
          <a:p>
            <a:pPr defTabSz="880740"/>
            <a:fld id="{FBB41940-E88F-403F-8140-9255F34C397A}" type="slidenum">
              <a:rPr lang="fr-FR" smtClean="0">
                <a:ea typeface="ＭＳ Ｐゴシック"/>
                <a:cs typeface="ＭＳ Ｐゴシック"/>
              </a:rPr>
              <a:pPr defTabSz="880740"/>
              <a:t>32</a:t>
            </a:fld>
            <a:endParaRPr lang="fr-FR" dirty="0" smtClean="0">
              <a:ea typeface="ＭＳ Ｐゴシック"/>
              <a:cs typeface="ＭＳ Ｐゴシック"/>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a:noFill/>
        </p:spPr>
      </p:sp>
      <p:sp>
        <p:nvSpPr>
          <p:cNvPr id="60419" name="Rectangle 3"/>
          <p:cNvSpPr>
            <a:spLocks noGrp="1"/>
          </p:cNvSpPr>
          <p:nvPr>
            <p:ph type="body" idx="1"/>
          </p:nvPr>
        </p:nvSpPr>
        <p:spPr>
          <a:noFill/>
          <a:ln/>
        </p:spPr>
        <p:txBody>
          <a:bodyPr/>
          <a:lstStyle/>
          <a:p>
            <a:endParaRPr lang="fr-FR"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TextEdit="1"/>
          </p:cNvSpPr>
          <p:nvPr>
            <p:ph type="sldImg"/>
          </p:nvPr>
        </p:nvSpPr>
        <p:spPr bwMode="auto">
          <a:noFill/>
          <a:ln>
            <a:solidFill>
              <a:srgbClr val="000000"/>
            </a:solidFill>
            <a:miter lim="800000"/>
            <a:headEnd/>
            <a:tailEnd/>
          </a:ln>
        </p:spPr>
      </p:sp>
      <p:sp>
        <p:nvSpPr>
          <p:cNvPr id="22531" name="Rectangle 3"/>
          <p:cNvSpPr>
            <a:spLocks noGrp="1"/>
          </p:cNvSpPr>
          <p:nvPr>
            <p:ph type="body" idx="1"/>
          </p:nvPr>
        </p:nvSpPr>
        <p:spPr bwMode="auto">
          <a:noFill/>
        </p:spPr>
        <p:txBody>
          <a:bodyPr/>
          <a:lstStyle/>
          <a:p>
            <a:endParaRPr lang="fr-FR" dirty="0" smtClean="0">
              <a:ea typeface="ＭＳ Ｐゴシック"/>
              <a:cs typeface="ＭＳ Ｐゴシック"/>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TextEdit="1"/>
          </p:cNvSpPr>
          <p:nvPr>
            <p:ph type="sldImg"/>
          </p:nvPr>
        </p:nvSpPr>
        <p:spPr bwMode="auto">
          <a:noFill/>
          <a:ln>
            <a:solidFill>
              <a:srgbClr val="000000"/>
            </a:solidFill>
            <a:miter lim="800000"/>
            <a:headEnd/>
            <a:tailEnd/>
          </a:ln>
        </p:spPr>
      </p:sp>
      <p:sp>
        <p:nvSpPr>
          <p:cNvPr id="22531" name="Rectangle 3"/>
          <p:cNvSpPr>
            <a:spLocks noGrp="1"/>
          </p:cNvSpPr>
          <p:nvPr>
            <p:ph type="body" idx="1"/>
          </p:nvPr>
        </p:nvSpPr>
        <p:spPr bwMode="auto">
          <a:noFill/>
        </p:spPr>
        <p:txBody>
          <a:bodyPr/>
          <a:lstStyle/>
          <a:p>
            <a:endParaRPr lang="fr-FR" dirty="0" smtClean="0">
              <a:ea typeface="ＭＳ Ｐゴシック"/>
              <a:cs typeface="ＭＳ Ｐゴシック"/>
            </a:endParaRPr>
          </a:p>
          <a:p>
            <a:r>
              <a:rPr lang="fr-FR" b="1" dirty="0" smtClean="0">
                <a:ea typeface="ＭＳ Ｐゴシック"/>
                <a:cs typeface="ＭＳ Ｐゴシック"/>
              </a:rPr>
              <a:t>Conforme et même au-delà de ce que l’on avait dit en</a:t>
            </a:r>
            <a:r>
              <a:rPr lang="fr-FR" b="1" baseline="0" dirty="0" smtClean="0">
                <a:ea typeface="ＭＳ Ｐゴシック"/>
                <a:cs typeface="ＭＳ Ｐゴシック"/>
              </a:rPr>
              <a:t> IRC 2013 :</a:t>
            </a:r>
            <a:endParaRPr lang="fr-FR" b="1" dirty="0" smtClean="0">
              <a:ea typeface="ＭＳ Ｐゴシック"/>
              <a:cs typeface="ＭＳ Ｐゴシック"/>
            </a:endParaRPr>
          </a:p>
          <a:p>
            <a:r>
              <a:rPr lang="fr-FR" dirty="0" smtClean="0">
                <a:ea typeface="ＭＳ Ｐゴシック"/>
                <a:cs typeface="ＭＳ Ｐゴシック"/>
              </a:rPr>
              <a:t>Attention,</a:t>
            </a:r>
            <a:r>
              <a:rPr lang="fr-FR" baseline="0" dirty="0" smtClean="0">
                <a:ea typeface="ＭＳ Ｐゴシック"/>
                <a:cs typeface="ＭＳ Ｐゴシック"/>
              </a:rPr>
              <a:t> il y a déjà des pistes d’économies à prévoir dans la V2 2015 :</a:t>
            </a:r>
          </a:p>
          <a:p>
            <a:r>
              <a:rPr lang="fr-FR" baseline="0" dirty="0" smtClean="0">
                <a:ea typeface="ＭＳ Ｐゴシック"/>
                <a:cs typeface="ＭＳ Ｐゴシック"/>
              </a:rPr>
              <a:t>- Report de SUGE NY vers MZ (83k€) avec un impact positif pour TER = -18k€</a:t>
            </a:r>
          </a:p>
          <a:p>
            <a:r>
              <a:rPr lang="fr-FR" baseline="0" dirty="0" smtClean="0">
                <a:ea typeface="ＭＳ Ｐゴシック"/>
                <a:cs typeface="ＭＳ Ｐゴシック"/>
              </a:rPr>
              <a:t>- Suppression du SIAP Nancy (-200k€) avec un impact positif pour TER = -56k€</a:t>
            </a:r>
          </a:p>
          <a:p>
            <a:pPr>
              <a:buFontTx/>
              <a:buChar char="-"/>
            </a:pPr>
            <a:r>
              <a:rPr lang="fr-FR" baseline="0" dirty="0" smtClean="0">
                <a:ea typeface="ＭＳ Ｐゴシック"/>
                <a:cs typeface="ＭＳ Ｐゴシック"/>
              </a:rPr>
              <a:t>Report de de tour de gare </a:t>
            </a:r>
            <a:r>
              <a:rPr lang="fr-FR" baseline="0" dirty="0" err="1" smtClean="0">
                <a:ea typeface="ＭＳ Ｐゴシック"/>
                <a:cs typeface="ＭＳ Ｐゴシック"/>
              </a:rPr>
              <a:t>seg</a:t>
            </a:r>
            <a:r>
              <a:rPr lang="fr-FR" baseline="0" dirty="0" smtClean="0">
                <a:ea typeface="ＭＳ Ｐゴシック"/>
                <a:cs typeface="ＭＳ Ｐゴシック"/>
              </a:rPr>
              <a:t> c vers lorraine TGV avec un impact positif pour TER = -55k€</a:t>
            </a:r>
          </a:p>
          <a:p>
            <a:pPr>
              <a:buFontTx/>
              <a:buChar char="-"/>
            </a:pPr>
            <a:endParaRPr lang="fr-FR" baseline="0" dirty="0" smtClean="0">
              <a:ea typeface="ＭＳ Ｐゴシック"/>
              <a:cs typeface="ＭＳ Ｐゴシック"/>
            </a:endParaRPr>
          </a:p>
          <a:p>
            <a:pPr>
              <a:buFontTx/>
              <a:buNone/>
            </a:pPr>
            <a:r>
              <a:rPr lang="fr-FR" b="1" baseline="0" dirty="0" smtClean="0">
                <a:ea typeface="ＭＳ Ｐゴシック"/>
                <a:cs typeface="ＭＳ Ｐゴシック"/>
              </a:rPr>
              <a:t>Attention sujet DR/DDTER :</a:t>
            </a:r>
          </a:p>
          <a:p>
            <a:pPr>
              <a:buFontTx/>
              <a:buNone/>
            </a:pPr>
            <a:r>
              <a:rPr lang="fr-FR" b="0" baseline="0" dirty="0" smtClean="0">
                <a:ea typeface="ＭＳ Ｐゴシック"/>
                <a:cs typeface="ＭＳ Ｐゴシック"/>
              </a:rPr>
              <a:t>Sur 2015, comme C1 sous évalué, cela permet de réduire l’effet détourage. Risque de demande du CRL qui pourrait demander une baisse du forfait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Espace réservé de l'image des diapositives 1"/>
          <p:cNvSpPr>
            <a:spLocks noGrp="1" noRot="1" noChangeAspect="1"/>
          </p:cNvSpPr>
          <p:nvPr>
            <p:ph type="sldImg"/>
          </p:nvPr>
        </p:nvSpPr>
        <p:spPr>
          <a:noFill/>
        </p:spPr>
      </p:sp>
      <p:sp>
        <p:nvSpPr>
          <p:cNvPr id="398338" name="Espace réservé des commentaires 2"/>
          <p:cNvSpPr>
            <a:spLocks noGrp="1"/>
          </p:cNvSpPr>
          <p:nvPr>
            <p:ph type="body" idx="1"/>
          </p:nvPr>
        </p:nvSpPr>
        <p:spPr>
          <a:noFill/>
          <a:ln/>
        </p:spPr>
        <p:txBody>
          <a:bodyPr/>
          <a:lstStyle/>
          <a:p>
            <a:endParaRPr lang="fr-FR" dirty="0" smtClean="0">
              <a:ea typeface="ＭＳ Ｐゴシック"/>
              <a:cs typeface="ＭＳ Ｐゴシック"/>
            </a:endParaRPr>
          </a:p>
        </p:txBody>
      </p:sp>
      <p:sp>
        <p:nvSpPr>
          <p:cNvPr id="4" name="Espace réservé du numéro de diapositive 3"/>
          <p:cNvSpPr>
            <a:spLocks noGrp="1"/>
          </p:cNvSpPr>
          <p:nvPr>
            <p:ph type="sldNum" sz="quarter" idx="5"/>
          </p:nvPr>
        </p:nvSpPr>
        <p:spPr/>
        <p:txBody>
          <a:bodyPr/>
          <a:lstStyle/>
          <a:p>
            <a:pPr>
              <a:defRPr/>
            </a:pPr>
            <a:fld id="{618A9B28-E62B-49D5-9B02-CAF8628730D8}" type="slidenum">
              <a:rPr lang="fr-FR" smtClean="0"/>
              <a:pPr>
                <a:defRPr/>
              </a:pPr>
              <a:t>37</a:t>
            </a:fld>
            <a:endParaRPr lang="fr-F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Espace réservé de l'image des diapositives 1"/>
          <p:cNvSpPr>
            <a:spLocks noGrp="1" noRot="1" noChangeAspect="1" noTextEdit="1"/>
          </p:cNvSpPr>
          <p:nvPr>
            <p:ph type="sldImg"/>
          </p:nvPr>
        </p:nvSpPr>
        <p:spPr>
          <a:noFill/>
        </p:spPr>
      </p:sp>
      <p:sp>
        <p:nvSpPr>
          <p:cNvPr id="121859" name="Espace réservé des commentaires 2"/>
          <p:cNvSpPr>
            <a:spLocks noGrp="1"/>
          </p:cNvSpPr>
          <p:nvPr>
            <p:ph type="body" idx="1"/>
          </p:nvPr>
        </p:nvSpPr>
        <p:spPr>
          <a:noFill/>
          <a:ln/>
        </p:spPr>
        <p:txBody>
          <a:bodyPr/>
          <a:lstStyle/>
          <a:p>
            <a:r>
              <a:rPr lang="fr-FR" b="1" dirty="0" smtClean="0">
                <a:ea typeface="ＭＳ Ｐゴシック" pitchFamily="34" charset="-128"/>
              </a:rPr>
              <a:t>+1,86% : calcul</a:t>
            </a:r>
            <a:r>
              <a:rPr lang="fr-FR" b="1" baseline="0" dirty="0" smtClean="0">
                <a:ea typeface="ＭＳ Ｐゴシック" pitchFamily="34" charset="-128"/>
              </a:rPr>
              <a:t> </a:t>
            </a:r>
            <a:r>
              <a:rPr lang="fr-FR" b="1" dirty="0" smtClean="0">
                <a:ea typeface="ＭＳ Ｐゴシック" pitchFamily="34" charset="-128"/>
              </a:rPr>
              <a:t>à dire d’expert sur l’analyse des</a:t>
            </a:r>
            <a:r>
              <a:rPr lang="fr-FR" b="1" baseline="0" dirty="0" smtClean="0">
                <a:ea typeface="ＭＳ Ｐゴシック" pitchFamily="34" charset="-128"/>
              </a:rPr>
              <a:t> comptes de gares de la région</a:t>
            </a:r>
            <a:endParaRPr lang="fr-FR" b="1" dirty="0" smtClean="0">
              <a:ea typeface="ＭＳ Ｐゴシック" pitchFamily="34" charset="-128"/>
            </a:endParaRPr>
          </a:p>
        </p:txBody>
      </p:sp>
      <p:sp>
        <p:nvSpPr>
          <p:cNvPr id="4" name="Espace réservé du numéro de diapositive 3"/>
          <p:cNvSpPr>
            <a:spLocks noGrp="1"/>
          </p:cNvSpPr>
          <p:nvPr>
            <p:ph type="sldNum" sz="quarter" idx="5"/>
          </p:nvPr>
        </p:nvSpPr>
        <p:spPr/>
        <p:txBody>
          <a:bodyPr/>
          <a:lstStyle/>
          <a:p>
            <a:pPr>
              <a:defRPr/>
            </a:pPr>
            <a:fld id="{B35912C9-6133-4015-85C5-68748EFED77A}" type="slidenum">
              <a:rPr lang="fr-FR" smtClean="0"/>
              <a:pPr>
                <a:defRPr/>
              </a:pPr>
              <a:t>38</a:t>
            </a:fld>
            <a:endParaRPr lang="fr-F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Espace réservé de l'image des diapositives 1"/>
          <p:cNvSpPr>
            <a:spLocks noGrp="1" noRot="1" noChangeAspect="1"/>
          </p:cNvSpPr>
          <p:nvPr>
            <p:ph type="sldImg"/>
          </p:nvPr>
        </p:nvSpPr>
        <p:spPr>
          <a:noFill/>
        </p:spPr>
      </p:sp>
      <p:sp>
        <p:nvSpPr>
          <p:cNvPr id="489474" name="Espace réservé des commentaires 2"/>
          <p:cNvSpPr>
            <a:spLocks noGrp="1"/>
          </p:cNvSpPr>
          <p:nvPr>
            <p:ph type="body" idx="1"/>
          </p:nvPr>
        </p:nvSpPr>
        <p:spPr>
          <a:noFill/>
          <a:ln/>
        </p:spPr>
        <p:txBody>
          <a:bodyPr/>
          <a:lstStyle/>
          <a:p>
            <a:pPr marL="0" marR="0" indent="0" algn="l" defTabSz="874998" rtl="0" eaLnBrk="0" fontAlgn="base" latinLnBrk="0" hangingPunct="0">
              <a:lnSpc>
                <a:spcPct val="100000"/>
              </a:lnSpc>
              <a:spcBef>
                <a:spcPct val="30000"/>
              </a:spcBef>
              <a:spcAft>
                <a:spcPct val="0"/>
              </a:spcAft>
              <a:buClrTx/>
              <a:buSzTx/>
              <a:buFontTx/>
              <a:buNone/>
              <a:tabLst/>
              <a:defRPr/>
            </a:pPr>
            <a:r>
              <a:rPr lang="fr-FR" baseline="0" dirty="0" smtClean="0">
                <a:ea typeface="ＭＳ Ｐゴシック"/>
                <a:cs typeface="ＭＳ Ｐゴシック"/>
              </a:rPr>
              <a:t>Attention, c’est hors gares LGV</a:t>
            </a:r>
          </a:p>
          <a:p>
            <a:pPr marL="0" marR="0" indent="0" algn="l" defTabSz="874998" rtl="0" eaLnBrk="0" fontAlgn="base" latinLnBrk="0" hangingPunct="0">
              <a:lnSpc>
                <a:spcPct val="100000"/>
              </a:lnSpc>
              <a:spcBef>
                <a:spcPct val="30000"/>
              </a:spcBef>
              <a:spcAft>
                <a:spcPct val="0"/>
              </a:spcAft>
              <a:buClrTx/>
              <a:buSzTx/>
              <a:buFontTx/>
              <a:buNone/>
              <a:tabLst/>
              <a:defRPr/>
            </a:pPr>
            <a:endParaRPr lang="fr-FR" baseline="0" dirty="0" smtClean="0">
              <a:ea typeface="ＭＳ Ｐゴシック"/>
              <a:cs typeface="ＭＳ Ｐゴシック"/>
            </a:endParaRPr>
          </a:p>
          <a:p>
            <a:pPr defTabSz="874998">
              <a:defRPr/>
            </a:pPr>
            <a:r>
              <a:rPr lang="fr-FR" dirty="0" smtClean="0">
                <a:ea typeface="ＭＳ Ｐゴシック"/>
                <a:cs typeface="ＭＳ Ｐゴシック"/>
              </a:rPr>
              <a:t>La réduction</a:t>
            </a:r>
            <a:r>
              <a:rPr lang="fr-FR" baseline="0" dirty="0" smtClean="0">
                <a:ea typeface="ＭＳ Ｐゴシック"/>
                <a:cs typeface="ＭＳ Ｐゴシック"/>
              </a:rPr>
              <a:t> des charges en 2016/2015 résulte d’efforts conséquents sur la gestion de site:  renégociation des contrats de nettoyage, diminution de l’achat de mobilier de quais, suppression du SIAP à Metz</a:t>
            </a:r>
          </a:p>
          <a:p>
            <a:pPr defTabSz="874998">
              <a:defRPr/>
            </a:pPr>
            <a:endParaRPr lang="fr-FR" baseline="0" dirty="0" smtClean="0">
              <a:ea typeface="ＭＳ Ｐゴシック"/>
              <a:cs typeface="ＭＳ Ｐゴシック"/>
            </a:endParaRPr>
          </a:p>
          <a:p>
            <a:pPr defTabSz="874998">
              <a:defRPr/>
            </a:pPr>
            <a:r>
              <a:rPr lang="fr-FR" baseline="0" dirty="0" smtClean="0">
                <a:ea typeface="ＭＳ Ｐゴシック"/>
                <a:cs typeface="ＭＳ Ｐゴシック"/>
              </a:rPr>
              <a:t>Le poids des investissements est globalement en baisse (contraction de la PPA supérieure au </a:t>
            </a:r>
            <a:r>
              <a:rPr lang="fr-FR" baseline="0" smtClean="0">
                <a:ea typeface="ＭＳ Ｐゴシック"/>
                <a:cs typeface="ＭＳ Ｐゴシック"/>
              </a:rPr>
              <a:t>montant des nouveaux </a:t>
            </a:r>
            <a:r>
              <a:rPr lang="fr-FR" baseline="0" dirty="0" smtClean="0">
                <a:ea typeface="ＭＳ Ｐゴシック"/>
                <a:cs typeface="ＭＳ Ｐゴシック"/>
              </a:rPr>
              <a:t>investissements repris à la PPI).</a:t>
            </a:r>
            <a:endParaRPr lang="fr-FR" dirty="0" smtClean="0">
              <a:ea typeface="ＭＳ Ｐゴシック"/>
              <a:cs typeface="ＭＳ Ｐゴシック"/>
            </a:endParaRPr>
          </a:p>
        </p:txBody>
      </p:sp>
      <p:sp>
        <p:nvSpPr>
          <p:cNvPr id="4" name="Espace réservé du numéro de diapositive 3"/>
          <p:cNvSpPr>
            <a:spLocks noGrp="1"/>
          </p:cNvSpPr>
          <p:nvPr>
            <p:ph type="sldNum" sz="quarter" idx="5"/>
          </p:nvPr>
        </p:nvSpPr>
        <p:spPr/>
        <p:txBody>
          <a:bodyPr/>
          <a:lstStyle/>
          <a:p>
            <a:pPr>
              <a:defRPr/>
            </a:pPr>
            <a:fld id="{5EE58C4B-90E4-45BB-8042-E8B608B3C119}" type="slidenum">
              <a:rPr lang="fr-FR" smtClean="0"/>
              <a:pPr>
                <a:defRPr/>
              </a:pPr>
              <a:t>39</a:t>
            </a:fld>
            <a:endParaRPr lang="fr-F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Espace réservé de l'image des diapositives 1"/>
          <p:cNvSpPr>
            <a:spLocks noGrp="1" noRot="1" noChangeAspect="1" noTextEdit="1"/>
          </p:cNvSpPr>
          <p:nvPr>
            <p:ph type="sldImg"/>
          </p:nvPr>
        </p:nvSpPr>
        <p:spPr>
          <a:noFill/>
        </p:spPr>
      </p:sp>
      <p:sp>
        <p:nvSpPr>
          <p:cNvPr id="121859" name="Espace réservé des commentaires 2"/>
          <p:cNvSpPr>
            <a:spLocks noGrp="1"/>
          </p:cNvSpPr>
          <p:nvPr>
            <p:ph type="body" idx="1"/>
          </p:nvPr>
        </p:nvSpPr>
        <p:spPr>
          <a:noFill/>
          <a:ln/>
        </p:spPr>
        <p:txBody>
          <a:bodyPr/>
          <a:lstStyle/>
          <a:p>
            <a:r>
              <a:rPr lang="fr-FR" b="1" dirty="0" smtClean="0">
                <a:ea typeface="ＭＳ Ｐゴシック" pitchFamily="34" charset="-128"/>
              </a:rPr>
              <a:t>2013 – 2016 :</a:t>
            </a:r>
          </a:p>
          <a:p>
            <a:r>
              <a:rPr lang="fr-FR" b="1" dirty="0" smtClean="0">
                <a:ea typeface="ＭＳ Ｐゴシック" pitchFamily="34" charset="-128"/>
              </a:rPr>
              <a:t>	+2.38% </a:t>
            </a:r>
          </a:p>
          <a:p>
            <a:r>
              <a:rPr lang="fr-FR" b="1" dirty="0" smtClean="0">
                <a:ea typeface="ＭＳ Ｐゴシック" pitchFamily="34" charset="-128"/>
              </a:rPr>
              <a:t>	-1.2%</a:t>
            </a:r>
            <a:r>
              <a:rPr lang="fr-FR" b="1" baseline="0" dirty="0" smtClean="0">
                <a:ea typeface="ＭＳ Ｐゴシック" pitchFamily="34" charset="-128"/>
              </a:rPr>
              <a:t> hors effet législatif (décret gares)</a:t>
            </a:r>
            <a:endParaRPr lang="fr-FR" b="1" dirty="0" smtClean="0">
              <a:ea typeface="ＭＳ Ｐゴシック" pitchFamily="34" charset="-128"/>
            </a:endParaRPr>
          </a:p>
          <a:p>
            <a:endParaRPr lang="fr-FR" b="1" dirty="0" smtClean="0">
              <a:ea typeface="ＭＳ Ｐゴシック" pitchFamily="34" charset="-128"/>
            </a:endParaRPr>
          </a:p>
          <a:p>
            <a:endParaRPr lang="fr-FR" b="1" dirty="0" smtClean="0">
              <a:ea typeface="ＭＳ Ｐゴシック" pitchFamily="34" charset="-128"/>
            </a:endParaRPr>
          </a:p>
          <a:p>
            <a:endParaRPr lang="fr-FR" b="1" dirty="0" smtClean="0">
              <a:ea typeface="ＭＳ Ｐゴシック" pitchFamily="34" charset="-128"/>
            </a:endParaRPr>
          </a:p>
          <a:p>
            <a:endParaRPr lang="fr-FR" b="1" dirty="0" smtClean="0">
              <a:ea typeface="ＭＳ Ｐゴシック" pitchFamily="34" charset="-128"/>
            </a:endParaRPr>
          </a:p>
          <a:p>
            <a:endParaRPr lang="fr-FR" b="1" dirty="0" smtClean="0">
              <a:ea typeface="ＭＳ Ｐゴシック" pitchFamily="34" charset="-128"/>
            </a:endParaRPr>
          </a:p>
          <a:p>
            <a:endParaRPr lang="fr-FR" b="1" dirty="0" smtClean="0">
              <a:ea typeface="ＭＳ Ｐゴシック" pitchFamily="34" charset="-128"/>
            </a:endParaRPr>
          </a:p>
          <a:p>
            <a:endParaRPr lang="fr-FR" b="1" dirty="0" smtClean="0">
              <a:ea typeface="ＭＳ Ｐゴシック" pitchFamily="34" charset="-128"/>
            </a:endParaRPr>
          </a:p>
          <a:p>
            <a:r>
              <a:rPr lang="fr-FR" b="1" dirty="0" smtClean="0">
                <a:ea typeface="ＭＳ Ｐゴシック" pitchFamily="34" charset="-128"/>
              </a:rPr>
              <a:t>Entre 2013 et 2015, les charges d’exploitation sont maitrisées.</a:t>
            </a:r>
          </a:p>
          <a:p>
            <a:r>
              <a:rPr lang="fr-FR" b="0" dirty="0" err="1" smtClean="0">
                <a:ea typeface="ＭＳ Ｐゴシック" pitchFamily="34" charset="-128"/>
              </a:rPr>
              <a:t>Evo</a:t>
            </a:r>
            <a:r>
              <a:rPr lang="fr-FR" b="0" baseline="0" dirty="0" smtClean="0">
                <a:ea typeface="ＭＳ Ｐゴシック" pitchFamily="34" charset="-128"/>
              </a:rPr>
              <a:t> 2014 : effet décret </a:t>
            </a:r>
            <a:r>
              <a:rPr lang="fr-FR" b="0" baseline="0" dirty="0" err="1" smtClean="0">
                <a:ea typeface="ＭＳ Ｐゴシック" pitchFamily="34" charset="-128"/>
              </a:rPr>
              <a:t>seg</a:t>
            </a:r>
            <a:r>
              <a:rPr lang="fr-FR" b="0" baseline="0" dirty="0" smtClean="0">
                <a:ea typeface="ＭＳ Ｐゴシック" pitchFamily="34" charset="-128"/>
              </a:rPr>
              <a:t> a = +600k€</a:t>
            </a:r>
          </a:p>
          <a:p>
            <a:r>
              <a:rPr lang="fr-FR" b="0" baseline="0" dirty="0" err="1" smtClean="0">
                <a:ea typeface="ＭＳ Ｐゴシック" pitchFamily="34" charset="-128"/>
              </a:rPr>
              <a:t>Evo</a:t>
            </a:r>
            <a:r>
              <a:rPr lang="fr-FR" b="0" baseline="0" dirty="0" smtClean="0">
                <a:ea typeface="ＭＳ Ｐゴシック" pitchFamily="34" charset="-128"/>
              </a:rPr>
              <a:t> 2015 : effet investissement = +423k€</a:t>
            </a:r>
            <a:endParaRPr lang="fr-FR" b="0" dirty="0" smtClean="0">
              <a:ea typeface="ＭＳ Ｐゴシック" pitchFamily="34" charset="-128"/>
            </a:endParaRPr>
          </a:p>
          <a:p>
            <a:r>
              <a:rPr lang="fr-FR" b="1" dirty="0" smtClean="0">
                <a:ea typeface="ＭＳ Ｐゴシック" pitchFamily="34" charset="-128"/>
              </a:rPr>
              <a:t>Sans</a:t>
            </a:r>
            <a:r>
              <a:rPr lang="fr-FR" b="1" baseline="0" dirty="0" smtClean="0">
                <a:ea typeface="ＭＳ Ｐゴシック" pitchFamily="34" charset="-128"/>
              </a:rPr>
              <a:t> ces 2 effets, passerait de 2013=16.8 à 2015=16,5 …</a:t>
            </a:r>
            <a:endParaRPr lang="fr-FR" b="1" dirty="0" smtClean="0">
              <a:ea typeface="ＭＳ Ｐゴシック" pitchFamily="34" charset="-128"/>
            </a:endParaRPr>
          </a:p>
          <a:p>
            <a:endParaRPr lang="fr-FR" b="1" dirty="0" smtClean="0">
              <a:ea typeface="ＭＳ Ｐゴシック" pitchFamily="34" charset="-128"/>
            </a:endParaRPr>
          </a:p>
          <a:p>
            <a:endParaRPr lang="fr-FR" b="1" dirty="0" smtClean="0">
              <a:ea typeface="ＭＳ Ｐゴシック" pitchFamily="34" charset="-128"/>
            </a:endParaRPr>
          </a:p>
          <a:p>
            <a:r>
              <a:rPr lang="fr-FR" b="1" dirty="0" smtClean="0">
                <a:ea typeface="ＭＳ Ｐゴシック" pitchFamily="34" charset="-128"/>
              </a:rPr>
              <a:t>2014-2015 : </a:t>
            </a:r>
            <a:r>
              <a:rPr lang="fr-FR" b="1" dirty="0" err="1" smtClean="0">
                <a:ea typeface="ＭＳ Ｐゴシック" pitchFamily="34" charset="-128"/>
              </a:rPr>
              <a:t>Evo</a:t>
            </a:r>
            <a:r>
              <a:rPr lang="fr-FR" b="1" dirty="0" smtClean="0">
                <a:ea typeface="ＭＳ Ｐゴシック" pitchFamily="34" charset="-128"/>
              </a:rPr>
              <a:t> facture TER : +4%</a:t>
            </a:r>
          </a:p>
          <a:p>
            <a:r>
              <a:rPr lang="fr-FR" b="0" dirty="0" smtClean="0">
                <a:ea typeface="ＭＳ Ｐゴシック" pitchFamily="34" charset="-128"/>
              </a:rPr>
              <a:t>Pourquoi </a:t>
            </a:r>
            <a:r>
              <a:rPr lang="fr-FR" b="0" dirty="0" err="1" smtClean="0">
                <a:ea typeface="ＭＳ Ｐゴシック" pitchFamily="34" charset="-128"/>
              </a:rPr>
              <a:t>évo</a:t>
            </a:r>
            <a:r>
              <a:rPr lang="fr-FR" b="0" baseline="0" dirty="0" smtClean="0">
                <a:ea typeface="ＭＳ Ｐゴシック" pitchFamily="34" charset="-128"/>
              </a:rPr>
              <a:t> plus forte que le global charge des gares (+3.4%) : car poids des investissements plus fort sur TER (</a:t>
            </a:r>
            <a:r>
              <a:rPr lang="fr-FR" b="0" baseline="0" dirty="0" err="1" smtClean="0">
                <a:ea typeface="ＭＳ Ｐゴシック" pitchFamily="34" charset="-128"/>
              </a:rPr>
              <a:t>seg</a:t>
            </a:r>
            <a:r>
              <a:rPr lang="fr-FR" b="0" baseline="0" dirty="0" smtClean="0">
                <a:ea typeface="ＭＳ Ｐゴシック" pitchFamily="34" charset="-128"/>
              </a:rPr>
              <a:t> b + c)</a:t>
            </a:r>
            <a:endParaRPr lang="fr-FR" b="0" dirty="0" smtClean="0">
              <a:ea typeface="ＭＳ Ｐゴシック" pitchFamily="34" charset="-128"/>
            </a:endParaRPr>
          </a:p>
          <a:p>
            <a:endParaRPr lang="fr-FR" b="1" dirty="0" smtClean="0">
              <a:ea typeface="ＭＳ Ｐゴシック" pitchFamily="34" charset="-128"/>
            </a:endParaRPr>
          </a:p>
          <a:p>
            <a:r>
              <a:rPr lang="fr-FR" b="1" baseline="0" dirty="0" smtClean="0">
                <a:ea typeface="ＭＳ Ｐゴシック"/>
                <a:cs typeface="ＭＳ Ｐゴシック"/>
              </a:rPr>
              <a:t>RAPPEL : </a:t>
            </a:r>
            <a:r>
              <a:rPr lang="fr-FR" b="1" baseline="0" dirty="0" err="1" smtClean="0">
                <a:ea typeface="ＭＳ Ｐゴシック"/>
                <a:cs typeface="ＭＳ Ｐゴシック"/>
              </a:rPr>
              <a:t>Evo</a:t>
            </a:r>
            <a:r>
              <a:rPr lang="fr-FR" b="1" baseline="0" dirty="0" smtClean="0">
                <a:ea typeface="ＭＳ Ｐゴシック"/>
                <a:cs typeface="ＭＳ Ｐゴシック"/>
              </a:rPr>
              <a:t> 2013 – 2014 : on a réduit les charges gares… mais effet décret </a:t>
            </a:r>
            <a:r>
              <a:rPr lang="fr-FR" b="1" baseline="0" dirty="0" err="1" smtClean="0">
                <a:ea typeface="ＭＳ Ｐゴシック"/>
                <a:cs typeface="ＭＳ Ｐゴシック"/>
              </a:rPr>
              <a:t>seg</a:t>
            </a:r>
            <a:r>
              <a:rPr lang="fr-FR" b="1" baseline="0" dirty="0" smtClean="0">
                <a:ea typeface="ＭＳ Ｐゴシック"/>
                <a:cs typeface="ＭＳ Ｐゴシック"/>
              </a:rPr>
              <a:t> a = +600k€</a:t>
            </a:r>
          </a:p>
          <a:p>
            <a:r>
              <a:rPr lang="fr-FR" b="1" baseline="0" dirty="0" smtClean="0">
                <a:ea typeface="ＭＳ Ｐゴシック"/>
                <a:cs typeface="ＭＳ Ｐゴシック"/>
              </a:rPr>
              <a:t>2013 = 16.8</a:t>
            </a:r>
          </a:p>
          <a:p>
            <a:r>
              <a:rPr lang="fr-FR" baseline="0" dirty="0" smtClean="0">
                <a:ea typeface="ＭＳ Ｐゴシック"/>
                <a:cs typeface="ＭＳ Ｐゴシック"/>
              </a:rPr>
              <a:t>	+505 </a:t>
            </a:r>
            <a:r>
              <a:rPr lang="fr-FR" baseline="0" dirty="0" err="1" smtClean="0">
                <a:ea typeface="ＭＳ Ｐゴシック"/>
                <a:cs typeface="ＭＳ Ｐゴシック"/>
              </a:rPr>
              <a:t>evo</a:t>
            </a:r>
            <a:r>
              <a:rPr lang="fr-FR" baseline="0" dirty="0" smtClean="0">
                <a:ea typeface="ＭＳ Ｐゴシック"/>
                <a:cs typeface="ＭＳ Ｐゴシック"/>
              </a:rPr>
              <a:t> macro</a:t>
            </a:r>
          </a:p>
          <a:p>
            <a:r>
              <a:rPr lang="fr-FR" baseline="0" dirty="0" smtClean="0">
                <a:ea typeface="ＭＳ Ｐゴシック"/>
                <a:cs typeface="ＭＳ Ｐゴシック"/>
              </a:rPr>
              <a:t>	+500 PPA</a:t>
            </a:r>
          </a:p>
          <a:p>
            <a:r>
              <a:rPr lang="fr-FR" baseline="0" dirty="0" smtClean="0">
                <a:ea typeface="ＭＳ Ｐゴシック"/>
                <a:cs typeface="ＭＳ Ｐゴシック"/>
              </a:rPr>
              <a:t>	+699 segmentation</a:t>
            </a:r>
          </a:p>
          <a:p>
            <a:r>
              <a:rPr lang="fr-FR" baseline="0" dirty="0" smtClean="0">
                <a:ea typeface="ＭＳ Ｐゴシック"/>
                <a:cs typeface="ＭＳ Ｐゴシック"/>
              </a:rPr>
              <a:t>	+234 pondération</a:t>
            </a:r>
          </a:p>
          <a:p>
            <a:r>
              <a:rPr lang="fr-FR" baseline="0" dirty="0" smtClean="0">
                <a:ea typeface="ＭＳ Ｐゴシック"/>
                <a:cs typeface="ＭＳ Ｐゴシック"/>
              </a:rPr>
              <a:t>	-800 plan d’action charges</a:t>
            </a:r>
          </a:p>
          <a:p>
            <a:r>
              <a:rPr lang="fr-FR" b="1" baseline="0" dirty="0" smtClean="0">
                <a:ea typeface="ＭＳ Ｐゴシック"/>
                <a:cs typeface="ＭＳ Ｐゴシック"/>
              </a:rPr>
              <a:t>2014 V1 = 17,9</a:t>
            </a:r>
          </a:p>
          <a:p>
            <a:r>
              <a:rPr lang="fr-FR" dirty="0" smtClean="0">
                <a:ea typeface="ＭＳ Ｐゴシック"/>
                <a:cs typeface="ＭＳ Ｐゴシック"/>
              </a:rPr>
              <a:t>	-234 annulation pondération</a:t>
            </a:r>
          </a:p>
          <a:p>
            <a:r>
              <a:rPr lang="fr-FR" dirty="0" smtClean="0">
                <a:ea typeface="ＭＳ Ｐゴシック"/>
                <a:cs typeface="ＭＳ Ｐゴシック"/>
              </a:rPr>
              <a:t>	-500 </a:t>
            </a:r>
            <a:r>
              <a:rPr lang="fr-FR" dirty="0" err="1" smtClean="0">
                <a:ea typeface="ＭＳ Ｐゴシック"/>
                <a:cs typeface="ＭＳ Ｐゴシック"/>
              </a:rPr>
              <a:t>recalcul</a:t>
            </a:r>
            <a:r>
              <a:rPr lang="fr-FR" baseline="0" dirty="0" smtClean="0">
                <a:ea typeface="ＭＳ Ｐゴシック"/>
                <a:cs typeface="ＭＳ Ｐゴシック"/>
              </a:rPr>
              <a:t> PPA</a:t>
            </a:r>
          </a:p>
          <a:p>
            <a:r>
              <a:rPr lang="fr-FR" b="1" baseline="0" dirty="0" smtClean="0">
                <a:ea typeface="ＭＳ Ｐゴシック"/>
                <a:cs typeface="ＭＳ Ｐゴシック"/>
              </a:rPr>
              <a:t>2014 V2 = 17.2</a:t>
            </a:r>
          </a:p>
          <a:p>
            <a:r>
              <a:rPr lang="fr-FR" b="1" baseline="0" dirty="0" smtClean="0">
                <a:ea typeface="ＭＳ Ｐゴシック"/>
                <a:cs typeface="ＭＳ Ｐゴシック"/>
              </a:rPr>
              <a:t>2014 V3 = 17.3</a:t>
            </a:r>
          </a:p>
          <a:p>
            <a:endParaRPr lang="fr-FR" dirty="0" smtClean="0">
              <a:ea typeface="ＭＳ Ｐゴシック"/>
              <a:cs typeface="ＭＳ Ｐゴシック"/>
            </a:endParaRPr>
          </a:p>
          <a:p>
            <a:r>
              <a:rPr lang="fr-FR" sz="1200" b="1" kern="1200" baseline="0" dirty="0" smtClean="0">
                <a:solidFill>
                  <a:schemeClr val="tx1"/>
                </a:solidFill>
                <a:latin typeface="+mn-lt"/>
                <a:ea typeface="ＭＳ Ｐゴシック"/>
                <a:cs typeface="ＭＳ Ｐゴシック"/>
              </a:rPr>
              <a:t>2015 V1 = 18M€</a:t>
            </a:r>
          </a:p>
          <a:p>
            <a:r>
              <a:rPr lang="fr-FR" sz="1200" b="1" kern="1200" baseline="0" dirty="0" smtClean="0">
                <a:solidFill>
                  <a:schemeClr val="tx1"/>
                </a:solidFill>
                <a:latin typeface="+mn-lt"/>
                <a:ea typeface="ＭＳ Ｐゴシック"/>
                <a:cs typeface="ＭＳ Ｐゴシック"/>
              </a:rPr>
              <a:t>2015 V2 = 17,5M€</a:t>
            </a:r>
          </a:p>
          <a:p>
            <a:endParaRPr lang="fr-FR" sz="1200" b="1" kern="1200" baseline="0" dirty="0" smtClean="0">
              <a:solidFill>
                <a:schemeClr val="tx1"/>
              </a:solidFill>
              <a:latin typeface="+mn-lt"/>
              <a:ea typeface="ＭＳ Ｐゴシック"/>
              <a:cs typeface="ＭＳ Ｐゴシック"/>
            </a:endParaRPr>
          </a:p>
          <a:p>
            <a:r>
              <a:rPr lang="fr-FR" sz="1200" b="1" kern="1200" baseline="0" dirty="0" smtClean="0">
                <a:solidFill>
                  <a:schemeClr val="tx1"/>
                </a:solidFill>
                <a:latin typeface="+mn-lt"/>
                <a:ea typeface="ＭＳ Ｐゴシック"/>
                <a:cs typeface="ＭＳ Ｐゴシック"/>
              </a:rPr>
              <a:t>2016 V1 = 17.2M€</a:t>
            </a:r>
          </a:p>
          <a:p>
            <a:endParaRPr lang="fr-FR" sz="1200" b="1" kern="1200" baseline="0" dirty="0" smtClean="0">
              <a:solidFill>
                <a:schemeClr val="tx1"/>
              </a:solidFill>
              <a:latin typeface="+mn-lt"/>
              <a:ea typeface="ＭＳ Ｐゴシック"/>
              <a:cs typeface="ＭＳ Ｐゴシック"/>
            </a:endParaRPr>
          </a:p>
          <a:p>
            <a:endParaRPr lang="fr-FR" sz="1200" b="1" kern="1200" baseline="0" dirty="0" smtClean="0">
              <a:solidFill>
                <a:schemeClr val="tx1"/>
              </a:solidFill>
              <a:latin typeface="+mn-lt"/>
              <a:ea typeface="ＭＳ Ｐゴシック"/>
              <a:cs typeface="ＭＳ Ｐゴシック"/>
            </a:endParaRPr>
          </a:p>
          <a:p>
            <a:endParaRPr lang="fr-FR" sz="1200" b="1" kern="1200" baseline="0" dirty="0" smtClean="0">
              <a:solidFill>
                <a:schemeClr val="tx1"/>
              </a:solidFill>
              <a:latin typeface="+mn-lt"/>
              <a:ea typeface="ＭＳ Ｐゴシック"/>
              <a:cs typeface="ＭＳ Ｐゴシック"/>
            </a:endParaRPr>
          </a:p>
        </p:txBody>
      </p:sp>
      <p:sp>
        <p:nvSpPr>
          <p:cNvPr id="4" name="Espace réservé du numéro de diapositive 3"/>
          <p:cNvSpPr>
            <a:spLocks noGrp="1"/>
          </p:cNvSpPr>
          <p:nvPr>
            <p:ph type="sldNum" sz="quarter" idx="5"/>
          </p:nvPr>
        </p:nvSpPr>
        <p:spPr/>
        <p:txBody>
          <a:bodyPr/>
          <a:lstStyle/>
          <a:p>
            <a:pPr>
              <a:defRPr/>
            </a:pPr>
            <a:fld id="{B35912C9-6133-4015-85C5-68748EFED77A}" type="slidenum">
              <a:rPr lang="fr-FR" smtClean="0"/>
              <a:pPr>
                <a:defRPr/>
              </a:pPr>
              <a:t>40</a:t>
            </a:fld>
            <a:endParaRPr lang="fr-F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Espace réservé de l'image des diapositives 1"/>
          <p:cNvSpPr>
            <a:spLocks noGrp="1" noRot="1" noChangeAspect="1"/>
          </p:cNvSpPr>
          <p:nvPr>
            <p:ph type="sldImg"/>
          </p:nvPr>
        </p:nvSpPr>
        <p:spPr>
          <a:noFill/>
        </p:spPr>
      </p:sp>
      <p:sp>
        <p:nvSpPr>
          <p:cNvPr id="489474" name="Espace réservé des commentaires 2"/>
          <p:cNvSpPr>
            <a:spLocks noGrp="1"/>
          </p:cNvSpPr>
          <p:nvPr>
            <p:ph type="body" idx="1"/>
          </p:nvPr>
        </p:nvSpPr>
        <p:spPr>
          <a:noFill/>
          <a:ln/>
        </p:spPr>
        <p:txBody>
          <a:bodyPr/>
          <a:lstStyle/>
          <a:p>
            <a:pPr defTabSz="874998">
              <a:defRPr/>
            </a:pPr>
            <a:endParaRPr lang="fr-FR" b="1" dirty="0" smtClean="0">
              <a:ea typeface="ＭＳ Ｐゴシック"/>
              <a:cs typeface="ＭＳ Ｐゴシック"/>
            </a:endParaRPr>
          </a:p>
        </p:txBody>
      </p:sp>
      <p:sp>
        <p:nvSpPr>
          <p:cNvPr id="4" name="Espace réservé du numéro de diapositive 3"/>
          <p:cNvSpPr>
            <a:spLocks noGrp="1"/>
          </p:cNvSpPr>
          <p:nvPr>
            <p:ph type="sldNum" sz="quarter" idx="5"/>
          </p:nvPr>
        </p:nvSpPr>
        <p:spPr/>
        <p:txBody>
          <a:bodyPr/>
          <a:lstStyle/>
          <a:p>
            <a:pPr>
              <a:defRPr/>
            </a:pPr>
            <a:fld id="{5EE58C4B-90E4-45BB-8042-E8B608B3C119}" type="slidenum">
              <a:rPr lang="fr-FR" smtClean="0"/>
              <a:pPr>
                <a:defRPr/>
              </a:pPr>
              <a:t>41</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a:noFill/>
        </p:spPr>
      </p:sp>
      <p:sp>
        <p:nvSpPr>
          <p:cNvPr id="60419" name="Rectangle 3"/>
          <p:cNvSpPr>
            <a:spLocks noGrp="1"/>
          </p:cNvSpPr>
          <p:nvPr>
            <p:ph type="body" idx="1"/>
          </p:nvPr>
        </p:nvSpPr>
        <p:spPr>
          <a:noFill/>
          <a:ln/>
        </p:spPr>
        <p:txBody>
          <a:bodyPr/>
          <a:lstStyle/>
          <a:p>
            <a:endParaRPr lang="fr-FR"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2C8A2209-8298-42F2-8635-DD4F1C972409}" type="slidenum">
              <a:rPr lang="fr-FR" smtClean="0"/>
              <a:pPr>
                <a:defRPr/>
              </a:pPr>
              <a:t>42</a:t>
            </a:fld>
            <a:endParaRPr lang="fr-F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TextEdit="1"/>
          </p:cNvSpPr>
          <p:nvPr>
            <p:ph type="sldImg"/>
          </p:nvPr>
        </p:nvSpPr>
        <p:spPr bwMode="auto">
          <a:noFill/>
          <a:ln>
            <a:solidFill>
              <a:srgbClr val="000000"/>
            </a:solidFill>
            <a:miter lim="800000"/>
            <a:headEnd/>
            <a:tailEnd/>
          </a:ln>
        </p:spPr>
      </p:sp>
      <p:sp>
        <p:nvSpPr>
          <p:cNvPr id="167939" name="Rectangle 3"/>
          <p:cNvSpPr>
            <a:spLocks noGrp="1"/>
          </p:cNvSpPr>
          <p:nvPr>
            <p:ph type="body" idx="1"/>
          </p:nvPr>
        </p:nvSpPr>
        <p:spPr bwMode="auto">
          <a:noFill/>
        </p:spPr>
        <p:txBody>
          <a:bodyPr/>
          <a:lstStyle/>
          <a:p>
            <a:pPr lvl="2">
              <a:buFont typeface="Wingdings" pitchFamily="2" charset="2"/>
              <a:buChar char="q"/>
            </a:pPr>
            <a:r>
              <a:rPr lang="fr-FR" sz="1400" dirty="0" smtClean="0">
                <a:solidFill>
                  <a:schemeClr val="tx2"/>
                </a:solidFill>
              </a:rPr>
              <a:t>5 gares A </a:t>
            </a:r>
            <a:r>
              <a:rPr lang="fr-FR" sz="1200" i="1" dirty="0" smtClean="0">
                <a:solidFill>
                  <a:schemeClr val="tx2"/>
                </a:solidFill>
              </a:rPr>
              <a:t>(&gt;250 000 Clients Nationaux et Internationaux ou 100% Nationaux et </a:t>
            </a:r>
            <a:r>
              <a:rPr lang="fr-FR" sz="1200" i="1" dirty="0" err="1" smtClean="0">
                <a:solidFill>
                  <a:schemeClr val="tx2"/>
                </a:solidFill>
              </a:rPr>
              <a:t>Internationnaux</a:t>
            </a:r>
            <a:r>
              <a:rPr lang="fr-FR" sz="1200" i="1" dirty="0" smtClean="0">
                <a:solidFill>
                  <a:schemeClr val="tx2"/>
                </a:solidFill>
              </a:rPr>
              <a:t>)</a:t>
            </a:r>
            <a:endParaRPr lang="fr-FR" sz="1400" dirty="0" smtClean="0">
              <a:solidFill>
                <a:schemeClr val="tx2"/>
              </a:solidFill>
            </a:endParaRPr>
          </a:p>
          <a:p>
            <a:pPr lvl="2">
              <a:buFont typeface="Wingdings" pitchFamily="2" charset="2"/>
              <a:buChar char="q"/>
            </a:pPr>
            <a:r>
              <a:rPr lang="fr-FR" sz="1400" dirty="0" smtClean="0">
                <a:solidFill>
                  <a:schemeClr val="tx2"/>
                </a:solidFill>
              </a:rPr>
              <a:t>38 gares B </a:t>
            </a:r>
            <a:r>
              <a:rPr lang="fr-FR" sz="1200" i="1" dirty="0" smtClean="0">
                <a:solidFill>
                  <a:schemeClr val="tx2"/>
                </a:solidFill>
              </a:rPr>
              <a:t>(ne répondant pas au gares de segment a et avec </a:t>
            </a:r>
            <a:r>
              <a:rPr lang="fr-FR" sz="1200" i="1" dirty="0" err="1" smtClean="0">
                <a:solidFill>
                  <a:schemeClr val="tx2"/>
                </a:solidFill>
              </a:rPr>
              <a:t>nbr</a:t>
            </a:r>
            <a:r>
              <a:rPr lang="fr-FR" sz="1200" i="1" dirty="0" smtClean="0">
                <a:solidFill>
                  <a:schemeClr val="tx2"/>
                </a:solidFill>
              </a:rPr>
              <a:t> de client &gt; 100 000)</a:t>
            </a:r>
          </a:p>
          <a:p>
            <a:pPr lvl="2">
              <a:buFont typeface="Wingdings" pitchFamily="2" charset="2"/>
              <a:buChar char="q"/>
            </a:pPr>
            <a:r>
              <a:rPr lang="fr-FR" sz="1400" dirty="0" smtClean="0">
                <a:solidFill>
                  <a:schemeClr val="tx2"/>
                </a:solidFill>
              </a:rPr>
              <a:t>122 gares C </a:t>
            </a:r>
            <a:r>
              <a:rPr lang="fr-FR" sz="1200" i="1" dirty="0" smtClean="0">
                <a:solidFill>
                  <a:schemeClr val="tx2"/>
                </a:solidFill>
              </a:rPr>
              <a:t>(ne répondant pas aux critères des gares de segment a et </a:t>
            </a:r>
            <a:r>
              <a:rPr lang="fr-FR" sz="1200" i="1" dirty="0" err="1" smtClean="0">
                <a:solidFill>
                  <a:schemeClr val="tx2"/>
                </a:solidFill>
              </a:rPr>
              <a:t>nbr</a:t>
            </a:r>
            <a:r>
              <a:rPr lang="fr-FR" sz="1200" i="1" dirty="0" smtClean="0">
                <a:solidFill>
                  <a:schemeClr val="tx2"/>
                </a:solidFill>
              </a:rPr>
              <a:t> de clients &lt;100 000)</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Une halte coute 12 700€ par an à la région,</a:t>
            </a:r>
            <a:r>
              <a:rPr lang="fr-FR" baseline="0" dirty="0" smtClean="0"/>
              <a:t> toutes charges confondues (gestion, nettoyage, affichage, information voyageurs, investissements, remplacement suite dégradation, …)</a:t>
            </a:r>
            <a:endParaRPr lang="fr-FR" dirty="0"/>
          </a:p>
        </p:txBody>
      </p:sp>
      <p:sp>
        <p:nvSpPr>
          <p:cNvPr id="4" name="Espace réservé du numéro de diapositive 3"/>
          <p:cNvSpPr>
            <a:spLocks noGrp="1"/>
          </p:cNvSpPr>
          <p:nvPr>
            <p:ph type="sldNum" sz="quarter" idx="10"/>
          </p:nvPr>
        </p:nvSpPr>
        <p:spPr/>
        <p:txBody>
          <a:bodyPr/>
          <a:lstStyle/>
          <a:p>
            <a:pPr>
              <a:defRPr/>
            </a:pPr>
            <a:fld id="{2C8A2209-8298-42F2-8635-DD4F1C972409}" type="slidenum">
              <a:rPr lang="fr-FR" smtClean="0"/>
              <a:pPr>
                <a:defRPr/>
              </a:pPr>
              <a:t>44</a:t>
            </a:fld>
            <a:endParaRPr lang="fr-F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Une gare de segment B coute 199 997€ (237 585€ en 2015) par an à la région,</a:t>
            </a:r>
            <a:r>
              <a:rPr lang="fr-FR" baseline="0" dirty="0" smtClean="0"/>
              <a:t> toutes charges confondues (gestion, nettoyage, affichage, information voyageurs, investissements, remplacement suite dégradation, info </a:t>
            </a:r>
            <a:r>
              <a:rPr lang="fr-FR" baseline="0" dirty="0" err="1" smtClean="0"/>
              <a:t>voy</a:t>
            </a:r>
            <a:r>
              <a:rPr lang="fr-FR" baseline="0" dirty="0" smtClean="0"/>
              <a:t>, …) </a:t>
            </a:r>
          </a:p>
          <a:p>
            <a:endParaRPr lang="fr-FR" baseline="0" dirty="0" smtClean="0"/>
          </a:p>
          <a:p>
            <a:endParaRPr lang="fr-FR" baseline="0" dirty="0" smtClean="0"/>
          </a:p>
        </p:txBody>
      </p:sp>
      <p:sp>
        <p:nvSpPr>
          <p:cNvPr id="4" name="Espace réservé du numéro de diapositive 3"/>
          <p:cNvSpPr>
            <a:spLocks noGrp="1"/>
          </p:cNvSpPr>
          <p:nvPr>
            <p:ph type="sldNum" sz="quarter" idx="10"/>
          </p:nvPr>
        </p:nvSpPr>
        <p:spPr/>
        <p:txBody>
          <a:bodyPr/>
          <a:lstStyle/>
          <a:p>
            <a:pPr>
              <a:defRPr/>
            </a:pPr>
            <a:fld id="{2C8A2209-8298-42F2-8635-DD4F1C972409}" type="slidenum">
              <a:rPr lang="fr-FR" smtClean="0"/>
              <a:pPr>
                <a:defRPr/>
              </a:pPr>
              <a:t>45</a:t>
            </a:fld>
            <a:endParaRPr lang="fr-F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68963" name="Espace réservé des commentaires 2"/>
          <p:cNvSpPr>
            <a:spLocks noGrp="1"/>
          </p:cNvSpPr>
          <p:nvPr>
            <p:ph type="body" idx="1"/>
          </p:nvPr>
        </p:nvSpPr>
        <p:spPr bwMode="auto">
          <a:noFill/>
        </p:spPr>
        <p:txBody>
          <a:bodyPr/>
          <a:lstStyle/>
          <a:p>
            <a:r>
              <a:rPr lang="fr-FR" altLang="fr-FR" b="1" dirty="0" smtClean="0"/>
              <a:t>A mettre en</a:t>
            </a:r>
            <a:r>
              <a:rPr lang="fr-FR" altLang="fr-FR" b="1" baseline="0" dirty="0" smtClean="0"/>
              <a:t> annexe</a:t>
            </a:r>
            <a:endParaRPr lang="fr-FR" altLang="fr-FR" b="1" dirty="0" smtClean="0"/>
          </a:p>
          <a:p>
            <a:endParaRPr lang="fr-FR" altLang="fr-FR" b="1" dirty="0" smtClean="0"/>
          </a:p>
          <a:p>
            <a:r>
              <a:rPr lang="fr-FR" altLang="fr-FR" b="1" dirty="0" smtClean="0"/>
              <a:t>CA</a:t>
            </a:r>
          </a:p>
          <a:p>
            <a:r>
              <a:rPr lang="fr-FR" altLang="fr-FR" dirty="0" smtClean="0"/>
              <a:t>Concessions : augmentation (+77k€: Forbach, Bar le Duc…). </a:t>
            </a:r>
          </a:p>
          <a:p>
            <a:r>
              <a:rPr lang="fr-FR" altLang="fr-FR" dirty="0" smtClean="0"/>
              <a:t>Loyers : légère hausse des loyers (+22k€). </a:t>
            </a:r>
          </a:p>
          <a:p>
            <a:r>
              <a:rPr lang="fr-FR" altLang="fr-FR" dirty="0" smtClean="0"/>
              <a:t>Prestation de base: baisse des recettes (-262k€). </a:t>
            </a:r>
            <a:endParaRPr lang="fr-FR" altLang="fr-FR" b="1" dirty="0" smtClean="0"/>
          </a:p>
          <a:p>
            <a:r>
              <a:rPr lang="fr-FR" altLang="fr-FR" b="1" dirty="0" smtClean="0"/>
              <a:t>Charges : </a:t>
            </a:r>
          </a:p>
          <a:p>
            <a:r>
              <a:rPr lang="fr-FR" dirty="0" smtClean="0"/>
              <a:t>RFF : Augmentation des charges de gestion de site (+90k€) compensées par une diminution des charges d'entretien propriétaire (-105k€).</a:t>
            </a:r>
          </a:p>
          <a:p>
            <a:r>
              <a:rPr lang="fr-FR" dirty="0" smtClean="0"/>
              <a:t>Concessionnaires : Diminution des charges de gestion de site (-144k€- Nettoyage -96k€ et fluides -31k€), liée à une modification des surfaces 1100m² passés de CDG à Bureaux. </a:t>
            </a:r>
          </a:p>
          <a:p>
            <a:r>
              <a:rPr lang="fr-FR" dirty="0" smtClean="0"/>
              <a:t>Locataires NR: Diminution de 236k€ correspondant à une baisse des charges d'entretien propriétaire (-254k€) ainsi qu'une légère augmentation des charges financières (+16k€ - PPA: +77k€ - PPI : -61k€).</a:t>
            </a:r>
          </a:p>
          <a:p>
            <a:r>
              <a:rPr lang="fr-FR" dirty="0" smtClean="0"/>
              <a:t>Locataires R : Légère diminution (-10k€) notamment la gestion de site (-12k€ - entretien propriétaire -32k€, nettoyage -59k€, SUGE +50k€, tour de gare +27k€). les charges financières en économie de 17k€ et les autres charges en augmentation de 17k€.</a:t>
            </a:r>
          </a:p>
          <a:p>
            <a:r>
              <a:rPr lang="fr-FR" dirty="0" smtClean="0"/>
              <a:t>Transporteurs : Ecart global de -262k€ représenté par une baisse des charges de MOA (-63k€), de nettoyage (-237k€), de service de gare (+109k€), des autres charges (-57k€), d'entretien propriétaire (-49k€), des investissements (</a:t>
            </a:r>
            <a:r>
              <a:rPr lang="fr-FR" dirty="0" err="1" smtClean="0"/>
              <a:t>dotam</a:t>
            </a:r>
            <a:r>
              <a:rPr lang="fr-FR" dirty="0" smtClean="0"/>
              <a:t> PPA: -38k€ , </a:t>
            </a:r>
            <a:r>
              <a:rPr lang="fr-FR" dirty="0" err="1" smtClean="0"/>
              <a:t>dotam</a:t>
            </a:r>
            <a:r>
              <a:rPr lang="fr-FR" dirty="0" smtClean="0"/>
              <a:t> PPI: -39k€).</a:t>
            </a:r>
          </a:p>
        </p:txBody>
      </p:sp>
      <p:sp>
        <p:nvSpPr>
          <p:cNvPr id="168964" name="Espace réservé du numéro de diapositive 3"/>
          <p:cNvSpPr>
            <a:spLocks noGrp="1"/>
          </p:cNvSpPr>
          <p:nvPr>
            <p:ph type="sldNum" sz="quarter" idx="5"/>
          </p:nvPr>
        </p:nvSpPr>
        <p:spPr bwMode="auto">
          <a:noFill/>
          <a:ln>
            <a:miter lim="800000"/>
            <a:headEnd/>
            <a:tailEnd/>
          </a:ln>
        </p:spPr>
        <p:txBody>
          <a:bodyPr/>
          <a:lstStyle/>
          <a:p>
            <a:fld id="{D03B5E92-88E9-4D28-B783-3358A07AE7C7}" type="slidenum">
              <a:rPr lang="fr-FR" altLang="fr-FR" smtClean="0">
                <a:ea typeface="MS PGothic" pitchFamily="34" charset="-128"/>
              </a:rPr>
              <a:pPr/>
              <a:t>46</a:t>
            </a:fld>
            <a:endParaRPr lang="fr-FR" altLang="fr-FR" smtClean="0">
              <a:ea typeface="MS PGothic"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TextEdit="1"/>
          </p:cNvSpPr>
          <p:nvPr>
            <p:ph type="sldImg"/>
          </p:nvPr>
        </p:nvSpPr>
        <p:spPr bwMode="auto">
          <a:noFill/>
          <a:ln>
            <a:solidFill>
              <a:srgbClr val="000000"/>
            </a:solidFill>
            <a:miter lim="800000"/>
            <a:headEnd/>
            <a:tailEnd/>
          </a:ln>
        </p:spPr>
      </p:sp>
      <p:sp>
        <p:nvSpPr>
          <p:cNvPr id="169987" name="Rectangle 3"/>
          <p:cNvSpPr>
            <a:spLocks noGrp="1"/>
          </p:cNvSpPr>
          <p:nvPr>
            <p:ph type="body" idx="1"/>
          </p:nvPr>
        </p:nvSpPr>
        <p:spPr bwMode="auto">
          <a:noFill/>
        </p:spPr>
        <p:txBody>
          <a:bodyPr/>
          <a:lstStyle/>
          <a:p>
            <a:endParaRPr lang="fr-FR" altLang="fr-FR"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71011" name="Espace réservé des commentaires 2"/>
          <p:cNvSpPr>
            <a:spLocks noGrp="1"/>
          </p:cNvSpPr>
          <p:nvPr>
            <p:ph type="body" idx="1"/>
          </p:nvPr>
        </p:nvSpPr>
        <p:spPr bwMode="auto">
          <a:noFill/>
        </p:spPr>
        <p:txBody>
          <a:bodyPr/>
          <a:lstStyle/>
          <a:p>
            <a:r>
              <a:rPr lang="fr-FR" dirty="0" smtClean="0"/>
              <a:t>Ecart global de -262k€ représenté par une baisse:</a:t>
            </a:r>
          </a:p>
          <a:p>
            <a:pPr>
              <a:buFontTx/>
              <a:buChar char="-"/>
            </a:pPr>
            <a:r>
              <a:rPr lang="fr-FR" dirty="0" smtClean="0"/>
              <a:t> des charges de MOA (-63k€), </a:t>
            </a:r>
          </a:p>
          <a:p>
            <a:pPr>
              <a:buFontTx/>
              <a:buChar char="-"/>
            </a:pPr>
            <a:r>
              <a:rPr lang="fr-FR" dirty="0" smtClean="0"/>
              <a:t> de nettoyage (-237k€), </a:t>
            </a:r>
          </a:p>
          <a:p>
            <a:pPr>
              <a:buFontTx/>
              <a:buChar char="-"/>
            </a:pPr>
            <a:r>
              <a:rPr lang="fr-FR" dirty="0" smtClean="0"/>
              <a:t> d'entretien propriétaire (-49k€), </a:t>
            </a:r>
          </a:p>
          <a:p>
            <a:pPr>
              <a:buFontTx/>
              <a:buChar char="-"/>
            </a:pPr>
            <a:r>
              <a:rPr lang="fr-FR" dirty="0" smtClean="0"/>
              <a:t> des investissements (PPA: -100k€ [d’une part en raison de la dégressivité naturelle du WACC liée à la baisse de la VNC des actifs immobilisés (-72k€), d’autre part, baisse des DOTAM (-28k€ résultant d’actifs totalement amortis non compensés par de nouvelles MES comptables); PPI : -88k€ [forte baisse des projets prévus avec MES en 2016]).</a:t>
            </a:r>
          </a:p>
          <a:p>
            <a:pPr>
              <a:buFontTx/>
              <a:buChar char="-"/>
            </a:pPr>
            <a:endParaRPr lang="fr-FR" dirty="0" smtClean="0"/>
          </a:p>
          <a:p>
            <a:r>
              <a:rPr lang="fr-FR" dirty="0" smtClean="0"/>
              <a:t>En revanche hausse du service de gare (+109k€: hausse des dépenses de COE +177k€ contrebalancé pour partie par une baisse de l’accueil général).</a:t>
            </a:r>
          </a:p>
        </p:txBody>
      </p:sp>
      <p:sp>
        <p:nvSpPr>
          <p:cNvPr id="171012" name="Espace réservé du numéro de diapositive 3"/>
          <p:cNvSpPr>
            <a:spLocks noGrp="1"/>
          </p:cNvSpPr>
          <p:nvPr>
            <p:ph type="sldNum" sz="quarter" idx="5"/>
          </p:nvPr>
        </p:nvSpPr>
        <p:spPr bwMode="auto">
          <a:noFill/>
          <a:ln>
            <a:miter lim="800000"/>
            <a:headEnd/>
            <a:tailEnd/>
          </a:ln>
        </p:spPr>
        <p:txBody>
          <a:bodyPr/>
          <a:lstStyle/>
          <a:p>
            <a:fld id="{9469C8E9-EF54-4964-BF0A-03AC01A30E72}" type="slidenum">
              <a:rPr lang="fr-FR" altLang="fr-FR" smtClean="0">
                <a:ea typeface="MS PGothic" pitchFamily="34" charset="-128"/>
              </a:rPr>
              <a:pPr/>
              <a:t>49</a:t>
            </a:fld>
            <a:endParaRPr lang="fr-FR" altLang="fr-FR" smtClean="0">
              <a:ea typeface="MS PGothic"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spect="1" noTextEdit="1"/>
          </p:cNvSpPr>
          <p:nvPr>
            <p:ph type="sldImg"/>
          </p:nvPr>
        </p:nvSpPr>
        <p:spPr bwMode="auto">
          <a:noFill/>
          <a:ln>
            <a:solidFill>
              <a:srgbClr val="000000"/>
            </a:solidFill>
            <a:miter lim="800000"/>
            <a:headEnd/>
            <a:tailEnd/>
          </a:ln>
        </p:spPr>
      </p:sp>
      <p:sp>
        <p:nvSpPr>
          <p:cNvPr id="172035" name="Rectangle 3"/>
          <p:cNvSpPr>
            <a:spLocks noGrp="1"/>
          </p:cNvSpPr>
          <p:nvPr>
            <p:ph type="body" idx="1"/>
          </p:nvPr>
        </p:nvSpPr>
        <p:spPr bwMode="auto">
          <a:noFill/>
        </p:spPr>
        <p:txBody>
          <a:bodyPr/>
          <a:lstStyle/>
          <a:p>
            <a:pPr lvl="2">
              <a:buFont typeface="Wingdings" pitchFamily="2" charset="2"/>
              <a:buChar char="q"/>
            </a:pPr>
            <a:r>
              <a:rPr lang="fr-FR" sz="1400" dirty="0" smtClean="0">
                <a:solidFill>
                  <a:schemeClr val="tx2"/>
                </a:solidFill>
              </a:rPr>
              <a:t>5 gares A </a:t>
            </a:r>
            <a:r>
              <a:rPr lang="fr-FR" sz="1200" i="1" dirty="0" smtClean="0">
                <a:solidFill>
                  <a:schemeClr val="tx2"/>
                </a:solidFill>
              </a:rPr>
              <a:t>(&gt;250 000 Clients Nationaux et Internationaux ou 100% Nationaux et </a:t>
            </a:r>
            <a:r>
              <a:rPr lang="fr-FR" sz="1200" i="1" dirty="0" err="1" smtClean="0">
                <a:solidFill>
                  <a:schemeClr val="tx2"/>
                </a:solidFill>
              </a:rPr>
              <a:t>Internationnaux</a:t>
            </a:r>
            <a:r>
              <a:rPr lang="fr-FR" sz="1200" i="1" dirty="0" smtClean="0">
                <a:solidFill>
                  <a:schemeClr val="tx2"/>
                </a:solidFill>
              </a:rPr>
              <a:t>)</a:t>
            </a:r>
            <a:endParaRPr lang="fr-FR" sz="1400" dirty="0" smtClean="0">
              <a:solidFill>
                <a:schemeClr val="tx2"/>
              </a:solidFill>
            </a:endParaRPr>
          </a:p>
          <a:p>
            <a:pPr lvl="2">
              <a:buFont typeface="Wingdings" pitchFamily="2" charset="2"/>
              <a:buChar char="q"/>
            </a:pPr>
            <a:r>
              <a:rPr lang="fr-FR" sz="1400" dirty="0" smtClean="0">
                <a:solidFill>
                  <a:schemeClr val="tx2"/>
                </a:solidFill>
              </a:rPr>
              <a:t>38 gares B </a:t>
            </a:r>
            <a:r>
              <a:rPr lang="fr-FR" sz="1200" i="1" dirty="0" smtClean="0">
                <a:solidFill>
                  <a:schemeClr val="tx2"/>
                </a:solidFill>
              </a:rPr>
              <a:t>(ne répondant pas au gares de segment a et avec </a:t>
            </a:r>
            <a:r>
              <a:rPr lang="fr-FR" sz="1200" i="1" dirty="0" err="1" smtClean="0">
                <a:solidFill>
                  <a:schemeClr val="tx2"/>
                </a:solidFill>
              </a:rPr>
              <a:t>nbr</a:t>
            </a:r>
            <a:r>
              <a:rPr lang="fr-FR" sz="1200" i="1" dirty="0" smtClean="0">
                <a:solidFill>
                  <a:schemeClr val="tx2"/>
                </a:solidFill>
              </a:rPr>
              <a:t> de client &gt; 100 000)</a:t>
            </a:r>
          </a:p>
          <a:p>
            <a:pPr lvl="2">
              <a:buFont typeface="Wingdings" pitchFamily="2" charset="2"/>
              <a:buChar char="q"/>
            </a:pPr>
            <a:r>
              <a:rPr lang="fr-FR" sz="1400" dirty="0" smtClean="0">
                <a:solidFill>
                  <a:schemeClr val="tx2"/>
                </a:solidFill>
              </a:rPr>
              <a:t>122 gares C </a:t>
            </a:r>
            <a:r>
              <a:rPr lang="fr-FR" sz="1200" i="1" dirty="0" smtClean="0">
                <a:solidFill>
                  <a:schemeClr val="tx2"/>
                </a:solidFill>
              </a:rPr>
              <a:t>(ne répondant pas aux critères des gares de segment a et </a:t>
            </a:r>
            <a:r>
              <a:rPr lang="fr-FR" sz="1200" i="1" dirty="0" err="1" smtClean="0">
                <a:solidFill>
                  <a:schemeClr val="tx2"/>
                </a:solidFill>
              </a:rPr>
              <a:t>nbr</a:t>
            </a:r>
            <a:r>
              <a:rPr lang="fr-FR" sz="1200" i="1" dirty="0" smtClean="0">
                <a:solidFill>
                  <a:schemeClr val="tx2"/>
                </a:solidFill>
              </a:rPr>
              <a:t> de clients &lt;100 000)</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Une halte coute 20 929€ par an à la région,</a:t>
            </a:r>
            <a:r>
              <a:rPr lang="fr-FR" baseline="0" dirty="0" smtClean="0"/>
              <a:t> toutes charges confondues (gestion, nettoyage, affichage, information voyageurs, investissements, remplacement suite dégradation, …)</a:t>
            </a:r>
            <a:endParaRPr lang="fr-FR" dirty="0"/>
          </a:p>
        </p:txBody>
      </p:sp>
      <p:sp>
        <p:nvSpPr>
          <p:cNvPr id="4" name="Espace réservé du numéro de diapositive 3"/>
          <p:cNvSpPr>
            <a:spLocks noGrp="1"/>
          </p:cNvSpPr>
          <p:nvPr>
            <p:ph type="sldNum" sz="quarter" idx="10"/>
          </p:nvPr>
        </p:nvSpPr>
        <p:spPr/>
        <p:txBody>
          <a:bodyPr/>
          <a:lstStyle/>
          <a:p>
            <a:pPr>
              <a:defRPr/>
            </a:pPr>
            <a:fld id="{2C8A2209-8298-42F2-8635-DD4F1C972409}" type="slidenum">
              <a:rPr lang="fr-FR" smtClean="0"/>
              <a:pPr>
                <a:defRPr/>
              </a:pPr>
              <a:t>51</a:t>
            </a:fld>
            <a:endParaRPr lang="fr-F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Perte de 5 places à relativiser au regard des équipements IV, …</a:t>
            </a:r>
          </a:p>
          <a:p>
            <a:r>
              <a:rPr lang="fr-FR" dirty="0" smtClean="0"/>
              <a:t>Une gare de segment c coute 20 929€  par an à la région,</a:t>
            </a:r>
            <a:r>
              <a:rPr lang="fr-FR" baseline="0" dirty="0" smtClean="0"/>
              <a:t> toutes charges confondues (gestion, nettoyage, affichage, information voyageurs, investissements, remplacement suite dégradation, info </a:t>
            </a:r>
            <a:r>
              <a:rPr lang="fr-FR" baseline="0" dirty="0" err="1" smtClean="0"/>
              <a:t>voy</a:t>
            </a:r>
            <a:r>
              <a:rPr lang="fr-FR" baseline="0" dirty="0" smtClean="0"/>
              <a:t>, …)</a:t>
            </a:r>
          </a:p>
          <a:p>
            <a:endParaRPr lang="fr-FR" baseline="0" dirty="0" smtClean="0"/>
          </a:p>
        </p:txBody>
      </p:sp>
      <p:sp>
        <p:nvSpPr>
          <p:cNvPr id="4" name="Espace réservé du numéro de diapositive 3"/>
          <p:cNvSpPr>
            <a:spLocks noGrp="1"/>
          </p:cNvSpPr>
          <p:nvPr>
            <p:ph type="sldNum" sz="quarter" idx="10"/>
          </p:nvPr>
        </p:nvSpPr>
        <p:spPr/>
        <p:txBody>
          <a:bodyPr/>
          <a:lstStyle/>
          <a:p>
            <a:pPr>
              <a:defRPr/>
            </a:pPr>
            <a:fld id="{2C8A2209-8298-42F2-8635-DD4F1C972409}" type="slidenum">
              <a:rPr lang="fr-FR" smtClean="0"/>
              <a:pPr>
                <a:defRPr/>
              </a:pPr>
              <a:t>52</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TextEdit="1"/>
          </p:cNvSpPr>
          <p:nvPr>
            <p:ph type="sldImg"/>
          </p:nvPr>
        </p:nvSpPr>
        <p:spPr>
          <a:noFill/>
        </p:spPr>
      </p:sp>
      <p:sp>
        <p:nvSpPr>
          <p:cNvPr id="59395" name="Rectangle 3"/>
          <p:cNvSpPr>
            <a:spLocks noGrp="1"/>
          </p:cNvSpPr>
          <p:nvPr>
            <p:ph type="body" idx="1"/>
          </p:nvPr>
        </p:nvSpPr>
        <p:spPr>
          <a:noFill/>
          <a:ln/>
        </p:spPr>
        <p:txBody>
          <a:bodyPr/>
          <a:lstStyle/>
          <a:p>
            <a:endParaRPr lang="fr-FR"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73059" name="Espace réservé des commentaires 2"/>
          <p:cNvSpPr>
            <a:spLocks noGrp="1"/>
          </p:cNvSpPr>
          <p:nvPr>
            <p:ph type="body" idx="1"/>
          </p:nvPr>
        </p:nvSpPr>
        <p:spPr bwMode="auto">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altLang="fr-FR" b="1" dirty="0" smtClean="0"/>
              <a:t>A mettre en</a:t>
            </a:r>
            <a:r>
              <a:rPr lang="fr-FR" altLang="fr-FR" b="1" baseline="0" dirty="0" smtClean="0"/>
              <a:t> annexe</a:t>
            </a:r>
            <a:endParaRPr lang="fr-FR" altLang="fr-FR" b="1" dirty="0" smtClean="0"/>
          </a:p>
          <a:p>
            <a:endParaRPr lang="fr-FR" altLang="fr-FR" b="1" dirty="0" smtClean="0"/>
          </a:p>
          <a:p>
            <a:endParaRPr lang="fr-FR" altLang="fr-FR" b="1" dirty="0" smtClean="0"/>
          </a:p>
          <a:p>
            <a:endParaRPr lang="fr-FR" altLang="fr-FR" b="1" dirty="0" smtClean="0"/>
          </a:p>
          <a:p>
            <a:r>
              <a:rPr lang="fr-FR" altLang="fr-FR" b="1" dirty="0" smtClean="0"/>
              <a:t>CA: </a:t>
            </a:r>
          </a:p>
          <a:p>
            <a:r>
              <a:rPr lang="fr-FR" altLang="fr-FR" dirty="0" smtClean="0"/>
              <a:t>Prestation de base transporteur : baisse de 221k€.</a:t>
            </a:r>
          </a:p>
          <a:p>
            <a:r>
              <a:rPr lang="fr-FR" altLang="fr-FR" b="1" dirty="0" smtClean="0"/>
              <a:t>Charges : </a:t>
            </a:r>
          </a:p>
          <a:p>
            <a:r>
              <a:rPr lang="fr-FR" dirty="0" smtClean="0"/>
              <a:t>RFF: augmentation de 515k€ notamment du à une augmentation des charges propriétaires (+358k€) et des charges courantes (+102k€).</a:t>
            </a:r>
          </a:p>
          <a:p>
            <a:r>
              <a:rPr lang="fr-FR" dirty="0" smtClean="0"/>
              <a:t>Concessionnaires :  diminution de 33k€ dû à une diminution de la gestion de site (SUGE : -20k€; Nettoyage : -13k€).</a:t>
            </a:r>
          </a:p>
          <a:p>
            <a:r>
              <a:rPr lang="fr-FR" dirty="0" smtClean="0"/>
              <a:t>Locataires NR: augmentation de 130k€ - augmentation de la gestion de site 128k€ (charges propriétaire : +112k€; Energie et fluides: +33k€- entretien locatif -33k€) et des investissements (+23k€ - PPA: -23,6k€ - PPI: +47k€)</a:t>
            </a:r>
          </a:p>
          <a:p>
            <a:r>
              <a:rPr lang="fr-FR" dirty="0" smtClean="0"/>
              <a:t>Locataires R: diminution de 17,4k€ représentée par de nombreuses petites variations. </a:t>
            </a:r>
          </a:p>
          <a:p>
            <a:r>
              <a:rPr lang="fr-FR" dirty="0" smtClean="0"/>
              <a:t>Transporteur : diminution de 221k€ dû à une diminution de la gestion de site (-227k€ ; les principales variations sont : Entretien locatif (-205k€), gardiennage (-140k€), mobilier et signalétique (-94k€), nettoyage (-113k€), les fluides (+135k€), le tour de gare (+101k€) et la maintenance SI </a:t>
            </a:r>
            <a:r>
              <a:rPr lang="fr-FR" dirty="0" err="1" smtClean="0"/>
              <a:t>voy</a:t>
            </a:r>
            <a:r>
              <a:rPr lang="fr-FR" dirty="0" smtClean="0"/>
              <a:t> (+48k€).</a:t>
            </a:r>
          </a:p>
          <a:p>
            <a:endParaRPr lang="fr-FR" dirty="0" smtClean="0"/>
          </a:p>
        </p:txBody>
      </p:sp>
      <p:sp>
        <p:nvSpPr>
          <p:cNvPr id="173060" name="Espace réservé du numéro de diapositive 3"/>
          <p:cNvSpPr>
            <a:spLocks noGrp="1"/>
          </p:cNvSpPr>
          <p:nvPr>
            <p:ph type="sldNum" sz="quarter" idx="5"/>
          </p:nvPr>
        </p:nvSpPr>
        <p:spPr bwMode="auto">
          <a:noFill/>
          <a:ln>
            <a:miter lim="800000"/>
            <a:headEnd/>
            <a:tailEnd/>
          </a:ln>
        </p:spPr>
        <p:txBody>
          <a:bodyPr/>
          <a:lstStyle/>
          <a:p>
            <a:fld id="{8171EF05-610A-4BED-9B7B-6C642B7E489C}" type="slidenum">
              <a:rPr lang="fr-FR" altLang="fr-FR" smtClean="0">
                <a:ea typeface="MS PGothic" pitchFamily="34" charset="-128"/>
              </a:rPr>
              <a:pPr/>
              <a:t>53</a:t>
            </a:fld>
            <a:endParaRPr lang="fr-FR" altLang="fr-FR" smtClean="0">
              <a:ea typeface="MS PGothic"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TextEdit="1"/>
          </p:cNvSpPr>
          <p:nvPr>
            <p:ph type="sldImg"/>
          </p:nvPr>
        </p:nvSpPr>
        <p:spPr bwMode="auto">
          <a:noFill/>
          <a:ln>
            <a:solidFill>
              <a:srgbClr val="000000"/>
            </a:solidFill>
            <a:miter lim="800000"/>
            <a:headEnd/>
            <a:tailEnd/>
          </a:ln>
        </p:spPr>
      </p:sp>
      <p:sp>
        <p:nvSpPr>
          <p:cNvPr id="174083" name="Rectangle 3"/>
          <p:cNvSpPr>
            <a:spLocks noGrp="1"/>
          </p:cNvSpPr>
          <p:nvPr>
            <p:ph type="body" idx="1"/>
          </p:nvPr>
        </p:nvSpPr>
        <p:spPr bwMode="auto">
          <a:noFill/>
        </p:spPr>
        <p:txBody>
          <a:bodyPr/>
          <a:lstStyle/>
          <a:p>
            <a:endParaRPr lang="fr-FR" altLang="fr-FR"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75107" name="Espace réservé des commentaires 2"/>
          <p:cNvSpPr>
            <a:spLocks noGrp="1"/>
          </p:cNvSpPr>
          <p:nvPr>
            <p:ph type="body" idx="1"/>
          </p:nvPr>
        </p:nvSpPr>
        <p:spPr bwMode="auto">
          <a:noFill/>
        </p:spPr>
        <p:txBody>
          <a:bodyPr/>
          <a:lstStyle/>
          <a:p>
            <a:r>
              <a:rPr lang="fr-FR" altLang="fr-FR" smtClean="0"/>
              <a:t>Baisse globale (-221k€) malgré l’évolution des hypothèses macro économiques de +1,86% en raison:</a:t>
            </a:r>
          </a:p>
          <a:p>
            <a:pPr>
              <a:buFontTx/>
              <a:buChar char="-"/>
            </a:pPr>
            <a:r>
              <a:rPr lang="fr-FR" altLang="fr-FR" smtClean="0"/>
              <a:t>du service de gare (-42k€ COE et accueil général à 50/50),</a:t>
            </a:r>
          </a:p>
          <a:p>
            <a:pPr>
              <a:buFontTx/>
              <a:buChar char="-"/>
            </a:pPr>
            <a:r>
              <a:rPr lang="fr-FR" altLang="fr-FR" smtClean="0"/>
              <a:t> de la gestion de site (-227k€: révision des contrats de nettoyage et baisse de l’entretien locatif),  </a:t>
            </a:r>
          </a:p>
          <a:p>
            <a:pPr>
              <a:buFontTx/>
              <a:buChar char="-"/>
            </a:pPr>
            <a:r>
              <a:rPr lang="fr-FR" altLang="fr-FR" smtClean="0"/>
              <a:t> dans une moindre mesure du poids des investissements de 3k€ (-15k€ PPA; +12k€ PPI [Aménagement de Contrexéville et Pimm’S de Metz-Nord])</a:t>
            </a:r>
          </a:p>
        </p:txBody>
      </p:sp>
      <p:sp>
        <p:nvSpPr>
          <p:cNvPr id="175108" name="Espace réservé du numéro de diapositive 3"/>
          <p:cNvSpPr>
            <a:spLocks noGrp="1"/>
          </p:cNvSpPr>
          <p:nvPr>
            <p:ph type="sldNum" sz="quarter" idx="5"/>
          </p:nvPr>
        </p:nvSpPr>
        <p:spPr bwMode="auto">
          <a:noFill/>
          <a:ln>
            <a:miter lim="800000"/>
            <a:headEnd/>
            <a:tailEnd/>
          </a:ln>
        </p:spPr>
        <p:txBody>
          <a:bodyPr/>
          <a:lstStyle/>
          <a:p>
            <a:fld id="{7583E6D4-47CD-4FDD-B601-83354D55279F}" type="slidenum">
              <a:rPr lang="fr-FR" altLang="fr-FR" smtClean="0">
                <a:ea typeface="MS PGothic" pitchFamily="34" charset="-128"/>
              </a:rPr>
              <a:pPr/>
              <a:t>56</a:t>
            </a:fld>
            <a:endParaRPr lang="fr-FR" altLang="fr-FR" smtClean="0">
              <a:ea typeface="MS PGothic"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75107" name="Espace réservé des commentaires 2"/>
          <p:cNvSpPr>
            <a:spLocks noGrp="1"/>
          </p:cNvSpPr>
          <p:nvPr>
            <p:ph type="body" idx="1"/>
          </p:nvPr>
        </p:nvSpPr>
        <p:spPr bwMode="auto">
          <a:noFill/>
        </p:spPr>
        <p:txBody>
          <a:bodyPr/>
          <a:lstStyle/>
          <a:p>
            <a:r>
              <a:rPr lang="fr-FR" altLang="fr-FR" dirty="0" smtClean="0"/>
              <a:t>Baisse globale (-221k€) malgré l’évolution des hypothèses macro économiques de +1,86% en raison:</a:t>
            </a:r>
          </a:p>
          <a:p>
            <a:pPr>
              <a:buFontTx/>
              <a:buChar char="-"/>
            </a:pPr>
            <a:r>
              <a:rPr lang="fr-FR" altLang="fr-FR" dirty="0" smtClean="0"/>
              <a:t>du service de gare (-42k€ COE et accueil général à 50/50),</a:t>
            </a:r>
          </a:p>
          <a:p>
            <a:pPr>
              <a:buFontTx/>
              <a:buChar char="-"/>
            </a:pPr>
            <a:r>
              <a:rPr lang="fr-FR" altLang="fr-FR" dirty="0" smtClean="0"/>
              <a:t> de la gestion de site (-227k€: révision des contrats de nettoyage et baisse de l’entretien locatif),  </a:t>
            </a:r>
          </a:p>
          <a:p>
            <a:pPr>
              <a:buFontTx/>
              <a:buChar char="-"/>
            </a:pPr>
            <a:r>
              <a:rPr lang="fr-FR" altLang="fr-FR" dirty="0" smtClean="0"/>
              <a:t> dans une moindre mesure du poids des investissements de 3k€ (-15k€ PPA; +12k€ PPI [Aménagement de Contrexéville et </a:t>
            </a:r>
            <a:r>
              <a:rPr lang="fr-FR" altLang="fr-FR" dirty="0" err="1" smtClean="0"/>
              <a:t>Pimm’S</a:t>
            </a:r>
            <a:r>
              <a:rPr lang="fr-FR" altLang="fr-FR" dirty="0" smtClean="0"/>
              <a:t> de Metz-Nord])</a:t>
            </a:r>
          </a:p>
        </p:txBody>
      </p:sp>
      <p:sp>
        <p:nvSpPr>
          <p:cNvPr id="175108" name="Espace réservé du numéro de diapositive 3"/>
          <p:cNvSpPr>
            <a:spLocks noGrp="1"/>
          </p:cNvSpPr>
          <p:nvPr>
            <p:ph type="sldNum" sz="quarter" idx="5"/>
          </p:nvPr>
        </p:nvSpPr>
        <p:spPr bwMode="auto">
          <a:noFill/>
          <a:ln>
            <a:miter lim="800000"/>
            <a:headEnd/>
            <a:tailEnd/>
          </a:ln>
        </p:spPr>
        <p:txBody>
          <a:bodyPr/>
          <a:lstStyle/>
          <a:p>
            <a:fld id="{7583E6D4-47CD-4FDD-B601-83354D55279F}" type="slidenum">
              <a:rPr lang="fr-FR" altLang="fr-FR" smtClean="0">
                <a:ea typeface="MS PGothic" pitchFamily="34" charset="-128"/>
              </a:rPr>
              <a:pPr/>
              <a:t>57</a:t>
            </a:fld>
            <a:endParaRPr lang="fr-FR" altLang="fr-FR" smtClean="0">
              <a:ea typeface="MS PGothic"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a:noFill/>
        </p:spPr>
      </p:sp>
      <p:sp>
        <p:nvSpPr>
          <p:cNvPr id="60419" name="Rectangle 3"/>
          <p:cNvSpPr>
            <a:spLocks noGrp="1"/>
          </p:cNvSpPr>
          <p:nvPr>
            <p:ph type="body" idx="1"/>
          </p:nvPr>
        </p:nvSpPr>
        <p:spPr>
          <a:noFill/>
          <a:ln/>
        </p:spPr>
        <p:txBody>
          <a:bodyPr/>
          <a:lstStyle/>
          <a:p>
            <a:endParaRPr lang="fr-FR"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TextEdit="1"/>
          </p:cNvSpPr>
          <p:nvPr>
            <p:ph type="sldImg"/>
          </p:nvPr>
        </p:nvSpPr>
        <p:spPr>
          <a:noFill/>
        </p:spPr>
      </p:sp>
      <p:sp>
        <p:nvSpPr>
          <p:cNvPr id="62467" name="Rectangle 3"/>
          <p:cNvSpPr>
            <a:spLocks noGrp="1"/>
          </p:cNvSpPr>
          <p:nvPr>
            <p:ph type="body" idx="1"/>
          </p:nvPr>
        </p:nvSpPr>
        <p:spPr>
          <a:noFill/>
          <a:ln/>
        </p:spPr>
        <p:txBody>
          <a:bodyPr/>
          <a:lstStyle/>
          <a:p>
            <a:endParaRPr lang="fr-FR"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Une gare soumis à la concurrence de Meuse TGV + covoiturage (</a:t>
            </a:r>
            <a:r>
              <a:rPr lang="fr-FR" dirty="0" err="1" smtClean="0"/>
              <a:t>bla</a:t>
            </a:r>
            <a:r>
              <a:rPr lang="fr-FR" baseline="0" dirty="0" err="1" smtClean="0"/>
              <a:t>blacar</a:t>
            </a:r>
            <a:r>
              <a:rPr lang="fr-FR" baseline="0" dirty="0" smtClean="0"/>
              <a:t>= 14 offres à partir de  75€ Nancy Barcelone le 15 août)</a:t>
            </a:r>
            <a:r>
              <a:rPr lang="fr-FR" dirty="0" smtClean="0"/>
              <a:t> + …</a:t>
            </a:r>
            <a:endParaRPr lang="fr-FR" dirty="0"/>
          </a:p>
        </p:txBody>
      </p:sp>
      <p:sp>
        <p:nvSpPr>
          <p:cNvPr id="4" name="Espace réservé du numéro de diapositive 3"/>
          <p:cNvSpPr>
            <a:spLocks noGrp="1"/>
          </p:cNvSpPr>
          <p:nvPr>
            <p:ph type="sldNum" sz="quarter" idx="10"/>
          </p:nvPr>
        </p:nvSpPr>
        <p:spPr/>
        <p:txBody>
          <a:bodyPr/>
          <a:lstStyle/>
          <a:p>
            <a:pPr>
              <a:defRPr/>
            </a:pPr>
            <a:fld id="{2C8A2209-8298-42F2-8635-DD4F1C972409}" type="slidenum">
              <a:rPr lang="fr-FR" smtClean="0"/>
              <a:pPr>
                <a:defRPr/>
              </a:pPr>
              <a:t>60</a:t>
            </a:fld>
            <a:endParaRPr lang="fr-F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Une gare soumis à la concurrence de Meuse TGV + covoiturage (</a:t>
            </a:r>
            <a:r>
              <a:rPr lang="fr-FR" dirty="0" err="1" smtClean="0"/>
              <a:t>bla</a:t>
            </a:r>
            <a:r>
              <a:rPr lang="fr-FR" baseline="0" dirty="0" err="1" smtClean="0"/>
              <a:t>blacar</a:t>
            </a:r>
            <a:r>
              <a:rPr lang="fr-FR" baseline="0" dirty="0" smtClean="0"/>
              <a:t> 75€ Nancy Barcelone le 15 août)</a:t>
            </a:r>
            <a:r>
              <a:rPr lang="fr-FR" dirty="0" smtClean="0"/>
              <a:t> + …</a:t>
            </a:r>
          </a:p>
          <a:p>
            <a:r>
              <a:rPr lang="fr-FR" sz="1200" kern="1200" baseline="0" dirty="0" err="1" smtClean="0">
                <a:solidFill>
                  <a:schemeClr val="tx1"/>
                </a:solidFill>
                <a:latin typeface="+mn-lt"/>
                <a:ea typeface="MS PGothic" pitchFamily="34" charset="-128"/>
                <a:cs typeface="ＭＳ Ｐゴシック" charset="0"/>
              </a:rPr>
              <a:t>Lessociétés</a:t>
            </a:r>
            <a:r>
              <a:rPr lang="fr-FR" sz="1200" kern="1200" baseline="0" dirty="0" smtClean="0">
                <a:solidFill>
                  <a:schemeClr val="tx1"/>
                </a:solidFill>
                <a:latin typeface="+mn-lt"/>
                <a:ea typeface="MS PGothic" pitchFamily="34" charset="-128"/>
                <a:cs typeface="ＭＳ Ｐゴシック" charset="0"/>
              </a:rPr>
              <a:t> d'autoroute adaptent leur offre</a:t>
            </a:r>
          </a:p>
          <a:p>
            <a:r>
              <a:rPr lang="fr-FR" sz="1200" kern="1200" baseline="0" dirty="0" smtClean="0">
                <a:solidFill>
                  <a:schemeClr val="tx1"/>
                </a:solidFill>
                <a:latin typeface="+mn-lt"/>
                <a:ea typeface="MS PGothic" pitchFamily="34" charset="-128"/>
                <a:cs typeface="ＭＳ Ｐゴシック" charset="0"/>
              </a:rPr>
              <a:t>■</a:t>
            </a:r>
          </a:p>
          <a:p>
            <a:r>
              <a:rPr lang="fr-FR" sz="1200" kern="1200" baseline="0" dirty="0" smtClean="0">
                <a:solidFill>
                  <a:schemeClr val="tx1"/>
                </a:solidFill>
                <a:latin typeface="+mn-lt"/>
                <a:ea typeface="MS PGothic" pitchFamily="34" charset="-128"/>
                <a:cs typeface="ＭＳ Ｐゴシック" charset="0"/>
              </a:rPr>
              <a:t>Impossible à manquer sur les</a:t>
            </a:r>
          </a:p>
          <a:p>
            <a:r>
              <a:rPr lang="fr-FR" sz="1200" kern="1200" baseline="0" dirty="0" smtClean="0">
                <a:solidFill>
                  <a:schemeClr val="tx1"/>
                </a:solidFill>
                <a:latin typeface="+mn-lt"/>
                <a:ea typeface="MS PGothic" pitchFamily="34" charset="-128"/>
                <a:cs typeface="ＭＳ Ｐゴシック" charset="0"/>
              </a:rPr>
              <a:t>entrées d'autoroute, des</a:t>
            </a:r>
          </a:p>
          <a:p>
            <a:r>
              <a:rPr lang="fr-FR" sz="1200" kern="1200" baseline="0" dirty="0" smtClean="0">
                <a:solidFill>
                  <a:schemeClr val="tx1"/>
                </a:solidFill>
                <a:latin typeface="+mn-lt"/>
                <a:ea typeface="MS PGothic" pitchFamily="34" charset="-128"/>
                <a:cs typeface="ＭＳ Ｐゴシック" charset="0"/>
              </a:rPr>
              <a:t>voitures, parfois par </a:t>
            </a:r>
            <a:r>
              <a:rPr lang="fr-FR" sz="1200" kern="1200" baseline="0" dirty="0" err="1" smtClean="0">
                <a:solidFill>
                  <a:schemeClr val="tx1"/>
                </a:solidFill>
                <a:latin typeface="+mn-lt"/>
                <a:ea typeface="MS PGothic" pitchFamily="34" charset="-128"/>
                <a:cs typeface="ＭＳ Ｐゴシック" charset="0"/>
              </a:rPr>
              <a:t>dizaines,sont</a:t>
            </a:r>
            <a:endParaRPr lang="fr-FR" sz="1200" kern="1200" baseline="0" dirty="0" smtClean="0">
              <a:solidFill>
                <a:schemeClr val="tx1"/>
              </a:solidFill>
              <a:latin typeface="+mn-lt"/>
              <a:ea typeface="MS PGothic" pitchFamily="34" charset="-128"/>
              <a:cs typeface="ＭＳ Ｐゴシック" charset="0"/>
            </a:endParaRPr>
          </a:p>
          <a:p>
            <a:r>
              <a:rPr lang="fr-FR" sz="1200" kern="1200" baseline="0" dirty="0" err="1" smtClean="0">
                <a:solidFill>
                  <a:schemeClr val="tx1"/>
                </a:solidFill>
                <a:latin typeface="+mn-lt"/>
                <a:ea typeface="MS PGothic" pitchFamily="34" charset="-128"/>
                <a:cs typeface="ＭＳ Ｐゴシック" charset="0"/>
              </a:rPr>
              <a:t>garées,juste</a:t>
            </a:r>
            <a:r>
              <a:rPr lang="fr-FR" sz="1200" kern="1200" baseline="0" dirty="0" smtClean="0">
                <a:solidFill>
                  <a:schemeClr val="tx1"/>
                </a:solidFill>
                <a:latin typeface="+mn-lt"/>
                <a:ea typeface="MS PGothic" pitchFamily="34" charset="-128"/>
                <a:cs typeface="ＭＳ Ｐゴシック" charset="0"/>
              </a:rPr>
              <a:t> avant les péages.</a:t>
            </a:r>
          </a:p>
          <a:p>
            <a:r>
              <a:rPr lang="fr-FR" sz="1200" kern="1200" baseline="0" dirty="0" err="1" smtClean="0">
                <a:solidFill>
                  <a:schemeClr val="tx1"/>
                </a:solidFill>
                <a:latin typeface="+mn-lt"/>
                <a:ea typeface="MS PGothic" pitchFamily="34" charset="-128"/>
                <a:cs typeface="ＭＳ Ｐゴシック" charset="0"/>
              </a:rPr>
              <a:t>Beaucoupde</a:t>
            </a:r>
            <a:r>
              <a:rPr lang="fr-FR" sz="1200" kern="1200" baseline="0" dirty="0" smtClean="0">
                <a:solidFill>
                  <a:schemeClr val="tx1"/>
                </a:solidFill>
                <a:latin typeface="+mn-lt"/>
                <a:ea typeface="MS PGothic" pitchFamily="34" charset="-128"/>
                <a:cs typeface="ＭＳ Ｐゴシック" charset="0"/>
              </a:rPr>
              <a:t> ces véhicules sont ceux</a:t>
            </a:r>
          </a:p>
          <a:p>
            <a:r>
              <a:rPr lang="fr-FR" sz="1200" kern="1200" baseline="0" dirty="0" smtClean="0">
                <a:solidFill>
                  <a:schemeClr val="tx1"/>
                </a:solidFill>
                <a:latin typeface="+mn-lt"/>
                <a:ea typeface="MS PGothic" pitchFamily="34" charset="-128"/>
                <a:cs typeface="ＭＳ Ｐゴシック" charset="0"/>
              </a:rPr>
              <a:t>des adeptes du covoiturage : ils</a:t>
            </a:r>
          </a:p>
          <a:p>
            <a:r>
              <a:rPr lang="fr-FR" sz="1200" kern="1200" baseline="0" dirty="0" smtClean="0">
                <a:solidFill>
                  <a:schemeClr val="tx1"/>
                </a:solidFill>
                <a:latin typeface="+mn-lt"/>
                <a:ea typeface="MS PGothic" pitchFamily="34" charset="-128"/>
                <a:cs typeface="ＭＳ Ｐゴシック" charset="0"/>
              </a:rPr>
              <a:t>garent </a:t>
            </a:r>
            <a:r>
              <a:rPr lang="fr-FR" sz="1200" kern="1200" baseline="0" dirty="0" err="1" smtClean="0">
                <a:solidFill>
                  <a:schemeClr val="tx1"/>
                </a:solidFill>
                <a:latin typeface="+mn-lt"/>
                <a:ea typeface="MS PGothic" pitchFamily="34" charset="-128"/>
                <a:cs typeface="ＭＳ Ｐゴシック" charset="0"/>
              </a:rPr>
              <a:t>leurvéhicule</a:t>
            </a:r>
            <a:r>
              <a:rPr lang="fr-FR" sz="1200" kern="1200" baseline="0" dirty="0" smtClean="0">
                <a:solidFill>
                  <a:schemeClr val="tx1"/>
                </a:solidFill>
                <a:latin typeface="+mn-lt"/>
                <a:ea typeface="MS PGothic" pitchFamily="34" charset="-128"/>
                <a:cs typeface="ＭＳ Ｐゴシック" charset="0"/>
              </a:rPr>
              <a:t> pour monter</a:t>
            </a:r>
          </a:p>
          <a:p>
            <a:r>
              <a:rPr lang="fr-FR" sz="1200" kern="1200" baseline="0" dirty="0" smtClean="0">
                <a:solidFill>
                  <a:schemeClr val="tx1"/>
                </a:solidFill>
                <a:latin typeface="+mn-lt"/>
                <a:ea typeface="MS PGothic" pitchFamily="34" charset="-128"/>
                <a:cs typeface="ＭＳ Ｐゴシック" charset="0"/>
              </a:rPr>
              <a:t>dans celle d'un collègue, d'un ami ou</a:t>
            </a:r>
          </a:p>
          <a:p>
            <a:r>
              <a:rPr lang="fr-FR" sz="1200" kern="1200" baseline="0" dirty="0" smtClean="0">
                <a:solidFill>
                  <a:schemeClr val="tx1"/>
                </a:solidFill>
                <a:latin typeface="+mn-lt"/>
                <a:ea typeface="MS PGothic" pitchFamily="34" charset="-128"/>
                <a:cs typeface="ＭＳ Ｐゴシック" charset="0"/>
              </a:rPr>
              <a:t>d'un inconnu et partager un bout de</a:t>
            </a:r>
          </a:p>
          <a:p>
            <a:r>
              <a:rPr lang="fr-FR" sz="1200" kern="1200" baseline="0" dirty="0" smtClean="0">
                <a:solidFill>
                  <a:schemeClr val="tx1"/>
                </a:solidFill>
                <a:latin typeface="+mn-lt"/>
                <a:ea typeface="MS PGothic" pitchFamily="34" charset="-128"/>
                <a:cs typeface="ＭＳ Ｐゴシック" charset="0"/>
              </a:rPr>
              <a:t>chemin. Partager </a:t>
            </a:r>
            <a:r>
              <a:rPr lang="fr-FR" sz="1200" kern="1200" baseline="0" dirty="0" err="1" smtClean="0">
                <a:solidFill>
                  <a:schemeClr val="tx1"/>
                </a:solidFill>
                <a:latin typeface="+mn-lt"/>
                <a:ea typeface="MS PGothic" pitchFamily="34" charset="-128"/>
                <a:cs typeface="ＭＳ Ｐゴシック" charset="0"/>
              </a:rPr>
              <a:t>lesfrais</a:t>
            </a:r>
            <a:r>
              <a:rPr lang="fr-FR" sz="1200" kern="1200" baseline="0" dirty="0" smtClean="0">
                <a:solidFill>
                  <a:schemeClr val="tx1"/>
                </a:solidFill>
                <a:latin typeface="+mn-lt"/>
                <a:ea typeface="MS PGothic" pitchFamily="34" charset="-128"/>
                <a:cs typeface="ＭＳ Ｐゴシック" charset="0"/>
              </a:rPr>
              <a:t>,</a:t>
            </a:r>
          </a:p>
          <a:p>
            <a:r>
              <a:rPr lang="fr-FR" sz="1200" kern="1200" baseline="0" dirty="0" smtClean="0">
                <a:solidFill>
                  <a:schemeClr val="tx1"/>
                </a:solidFill>
                <a:latin typeface="+mn-lt"/>
                <a:ea typeface="MS PGothic" pitchFamily="34" charset="-128"/>
                <a:cs typeface="ＭＳ Ｐゴシック" charset="0"/>
              </a:rPr>
              <a:t>désencombrer le trafic et réduire la</a:t>
            </a:r>
          </a:p>
          <a:p>
            <a:r>
              <a:rPr lang="fr-FR" sz="1200" kern="1200" baseline="0" dirty="0" smtClean="0">
                <a:solidFill>
                  <a:schemeClr val="tx1"/>
                </a:solidFill>
                <a:latin typeface="+mn-lt"/>
                <a:ea typeface="MS PGothic" pitchFamily="34" charset="-128"/>
                <a:cs typeface="ＭＳ Ｐゴシック" charset="0"/>
              </a:rPr>
              <a:t>pollution, très bien, mais de là à créer</a:t>
            </a:r>
          </a:p>
          <a:p>
            <a:r>
              <a:rPr lang="fr-FR" sz="1200" kern="1200" baseline="0" dirty="0" smtClean="0">
                <a:solidFill>
                  <a:schemeClr val="tx1"/>
                </a:solidFill>
                <a:latin typeface="+mn-lt"/>
                <a:ea typeface="MS PGothic" pitchFamily="34" charset="-128"/>
                <a:cs typeface="ＭＳ Ｐゴシック" charset="0"/>
              </a:rPr>
              <a:t>des pratiques dangereuses...moins</a:t>
            </a:r>
          </a:p>
          <a:p>
            <a:r>
              <a:rPr lang="fr-FR" sz="1200" kern="1200" baseline="0" dirty="0" smtClean="0">
                <a:solidFill>
                  <a:schemeClr val="tx1"/>
                </a:solidFill>
                <a:latin typeface="+mn-lt"/>
                <a:ea typeface="MS PGothic" pitchFamily="34" charset="-128"/>
                <a:cs typeface="ＭＳ Ｐゴシック" charset="0"/>
              </a:rPr>
              <a:t>bien. Les sociétés d'autoroute ont</a:t>
            </a:r>
          </a:p>
          <a:p>
            <a:r>
              <a:rPr lang="fr-FR" sz="1200" kern="1200" baseline="0" dirty="0" smtClean="0">
                <a:solidFill>
                  <a:schemeClr val="tx1"/>
                </a:solidFill>
                <a:latin typeface="+mn-lt"/>
                <a:ea typeface="MS PGothic" pitchFamily="34" charset="-128"/>
                <a:cs typeface="ＭＳ Ｐゴシック" charset="0"/>
              </a:rPr>
              <a:t>petit à petit </a:t>
            </a:r>
            <a:r>
              <a:rPr lang="fr-FR" sz="1200" kern="1200" baseline="0" dirty="0" err="1" smtClean="0">
                <a:solidFill>
                  <a:schemeClr val="tx1"/>
                </a:solidFill>
                <a:latin typeface="+mn-lt"/>
                <a:ea typeface="MS PGothic" pitchFamily="34" charset="-128"/>
                <a:cs typeface="ＭＳ Ｐゴシック" charset="0"/>
              </a:rPr>
              <a:t>aménagédes</a:t>
            </a:r>
            <a:r>
              <a:rPr lang="fr-FR" sz="1200" kern="1200" baseline="0" dirty="0" smtClean="0">
                <a:solidFill>
                  <a:schemeClr val="tx1"/>
                </a:solidFill>
                <a:latin typeface="+mn-lt"/>
                <a:ea typeface="MS PGothic" pitchFamily="34" charset="-128"/>
                <a:cs typeface="ＭＳ Ｐゴシック" charset="0"/>
              </a:rPr>
              <a:t> aires pour</a:t>
            </a:r>
          </a:p>
          <a:p>
            <a:r>
              <a:rPr lang="fr-FR" sz="1200" kern="1200" baseline="0" dirty="0" smtClean="0">
                <a:solidFill>
                  <a:schemeClr val="tx1"/>
                </a:solidFill>
                <a:latin typeface="+mn-lt"/>
                <a:ea typeface="MS PGothic" pitchFamily="34" charset="-128"/>
                <a:cs typeface="ＭＳ Ｐゴシック" charset="0"/>
              </a:rPr>
              <a:t>éviter </a:t>
            </a:r>
            <a:r>
              <a:rPr lang="fr-FR" sz="1200" kern="1200" baseline="0" dirty="0" err="1" smtClean="0">
                <a:solidFill>
                  <a:schemeClr val="tx1"/>
                </a:solidFill>
                <a:latin typeface="+mn-lt"/>
                <a:ea typeface="MS PGothic" pitchFamily="34" charset="-128"/>
                <a:cs typeface="ＭＳ Ｐゴシック" charset="0"/>
              </a:rPr>
              <a:t>lestationnement</a:t>
            </a:r>
            <a:r>
              <a:rPr lang="fr-FR" sz="1200" kern="1200" baseline="0" dirty="0" smtClean="0">
                <a:solidFill>
                  <a:schemeClr val="tx1"/>
                </a:solidFill>
                <a:latin typeface="+mn-lt"/>
                <a:ea typeface="MS PGothic" pitchFamily="34" charset="-128"/>
                <a:cs typeface="ＭＳ Ｐゴシック" charset="0"/>
              </a:rPr>
              <a:t> sauvage aux</a:t>
            </a:r>
          </a:p>
          <a:p>
            <a:r>
              <a:rPr lang="fr-FR" sz="1200" kern="1200" baseline="0" dirty="0" smtClean="0">
                <a:solidFill>
                  <a:schemeClr val="tx1"/>
                </a:solidFill>
                <a:latin typeface="+mn-lt"/>
                <a:ea typeface="MS PGothic" pitchFamily="34" charset="-128"/>
                <a:cs typeface="ＭＳ Ｐゴシック" charset="0"/>
              </a:rPr>
              <a:t>portes de leurs échangeurs -</a:t>
            </a:r>
          </a:p>
          <a:p>
            <a:r>
              <a:rPr lang="fr-FR" sz="1200" kern="1200" baseline="0" dirty="0" smtClean="0">
                <a:solidFill>
                  <a:schemeClr val="tx1"/>
                </a:solidFill>
                <a:latin typeface="+mn-lt"/>
                <a:ea typeface="MS PGothic" pitchFamily="34" charset="-128"/>
                <a:cs typeface="ＭＳ Ｐゴシック" charset="0"/>
              </a:rPr>
              <a:t>moyennant aussi une </a:t>
            </a:r>
            <a:r>
              <a:rPr lang="fr-FR" sz="1200" kern="1200" baseline="0" dirty="0" err="1" smtClean="0">
                <a:solidFill>
                  <a:schemeClr val="tx1"/>
                </a:solidFill>
                <a:latin typeface="+mn-lt"/>
                <a:ea typeface="MS PGothic" pitchFamily="34" charset="-128"/>
                <a:cs typeface="ＭＳ Ｐゴシック" charset="0"/>
              </a:rPr>
              <a:t>rallongede</a:t>
            </a:r>
            <a:r>
              <a:rPr lang="fr-FR" sz="1200" kern="1200" baseline="0" dirty="0" smtClean="0">
                <a:solidFill>
                  <a:schemeClr val="tx1"/>
                </a:solidFill>
                <a:latin typeface="+mn-lt"/>
                <a:ea typeface="MS PGothic" pitchFamily="34" charset="-128"/>
                <a:cs typeface="ＭＳ Ｐゴシック" charset="0"/>
              </a:rPr>
              <a:t> la</a:t>
            </a:r>
          </a:p>
          <a:p>
            <a:r>
              <a:rPr lang="fr-FR" sz="1200" kern="1200" baseline="0" dirty="0" smtClean="0">
                <a:solidFill>
                  <a:schemeClr val="tx1"/>
                </a:solidFill>
                <a:latin typeface="+mn-lt"/>
                <a:ea typeface="MS PGothic" pitchFamily="34" charset="-128"/>
                <a:cs typeface="ＭＳ Ｐゴシック" charset="0"/>
              </a:rPr>
              <a:t>durée de leur concession. Depuis</a:t>
            </a:r>
          </a:p>
          <a:p>
            <a:r>
              <a:rPr lang="fr-FR" sz="1200" kern="1200" baseline="0" dirty="0" smtClean="0">
                <a:solidFill>
                  <a:schemeClr val="tx1"/>
                </a:solidFill>
                <a:latin typeface="+mn-lt"/>
                <a:ea typeface="MS PGothic" pitchFamily="34" charset="-128"/>
                <a:cs typeface="ＭＳ Ｐゴシック" charset="0"/>
              </a:rPr>
              <a:t>quelque temps, </a:t>
            </a:r>
            <a:r>
              <a:rPr lang="fr-FR" sz="1200" kern="1200" baseline="0" dirty="0" err="1" smtClean="0">
                <a:solidFill>
                  <a:schemeClr val="tx1"/>
                </a:solidFill>
                <a:latin typeface="+mn-lt"/>
                <a:ea typeface="MS PGothic" pitchFamily="34" charset="-128"/>
                <a:cs typeface="ＭＳ Ｐゴシック" charset="0"/>
              </a:rPr>
              <a:t>onvoit</a:t>
            </a:r>
            <a:r>
              <a:rPr lang="fr-FR" sz="1200" kern="1200" baseline="0" dirty="0" smtClean="0">
                <a:solidFill>
                  <a:schemeClr val="tx1"/>
                </a:solidFill>
                <a:latin typeface="+mn-lt"/>
                <a:ea typeface="MS PGothic" pitchFamily="34" charset="-128"/>
                <a:cs typeface="ＭＳ Ｐゴシック" charset="0"/>
              </a:rPr>
              <a:t> surgir des</a:t>
            </a:r>
          </a:p>
          <a:p>
            <a:r>
              <a:rPr lang="fr-FR" sz="1200" kern="1200" baseline="0" dirty="0" smtClean="0">
                <a:solidFill>
                  <a:schemeClr val="tx1"/>
                </a:solidFill>
                <a:latin typeface="+mn-lt"/>
                <a:ea typeface="MS PGothic" pitchFamily="34" charset="-128"/>
                <a:cs typeface="ＭＳ Ｐゴシック" charset="0"/>
              </a:rPr>
              <a:t>aires de covoiturage ultra-organisées.</a:t>
            </a:r>
          </a:p>
          <a:p>
            <a:r>
              <a:rPr lang="fr-FR" sz="1200" kern="1200" baseline="0" dirty="0" smtClean="0">
                <a:solidFill>
                  <a:schemeClr val="tx1"/>
                </a:solidFill>
                <a:latin typeface="+mn-lt"/>
                <a:ea typeface="MS PGothic" pitchFamily="34" charset="-128"/>
                <a:cs typeface="ＭＳ Ｐゴシック" charset="0"/>
              </a:rPr>
              <a:t>Les groupes </a:t>
            </a:r>
            <a:r>
              <a:rPr lang="fr-FR" sz="1200" kern="1200" baseline="0" dirty="0" err="1" smtClean="0">
                <a:solidFill>
                  <a:schemeClr val="tx1"/>
                </a:solidFill>
                <a:latin typeface="+mn-lt"/>
                <a:ea typeface="MS PGothic" pitchFamily="34" charset="-128"/>
                <a:cs typeface="ＭＳ Ｐゴシック" charset="0"/>
              </a:rPr>
              <a:t>Sanef</a:t>
            </a:r>
            <a:r>
              <a:rPr lang="fr-FR" sz="1200" kern="1200" baseline="0" dirty="0" smtClean="0">
                <a:solidFill>
                  <a:schemeClr val="tx1"/>
                </a:solidFill>
                <a:latin typeface="+mn-lt"/>
                <a:ea typeface="MS PGothic" pitchFamily="34" charset="-128"/>
                <a:cs typeface="ＭＳ Ｐゴシック" charset="0"/>
              </a:rPr>
              <a:t>/</a:t>
            </a:r>
            <a:r>
              <a:rPr lang="fr-FR" sz="1200" kern="1200" baseline="0" dirty="0" err="1" smtClean="0">
                <a:solidFill>
                  <a:schemeClr val="tx1"/>
                </a:solidFill>
                <a:latin typeface="+mn-lt"/>
                <a:ea typeface="MS PGothic" pitchFamily="34" charset="-128"/>
                <a:cs typeface="ＭＳ Ｐゴシック" charset="0"/>
              </a:rPr>
              <a:t>SAPN,l'</a:t>
            </a:r>
            <a:r>
              <a:rPr lang="fr-FR" sz="1200" kern="1200" baseline="0" dirty="0" smtClean="0">
                <a:solidFill>
                  <a:schemeClr val="tx1"/>
                </a:solidFill>
                <a:latin typeface="+mn-lt"/>
                <a:ea typeface="MS PGothic" pitchFamily="34" charset="-128"/>
                <a:cs typeface="ＭＳ Ｐゴシック" charset="0"/>
              </a:rPr>
              <a:t>ATMB</a:t>
            </a:r>
          </a:p>
          <a:p>
            <a:r>
              <a:rPr lang="fr-FR" sz="1200" kern="1200" baseline="0" dirty="0" smtClean="0">
                <a:solidFill>
                  <a:schemeClr val="tx1"/>
                </a:solidFill>
                <a:latin typeface="+mn-lt"/>
                <a:ea typeface="MS PGothic" pitchFamily="34" charset="-128"/>
                <a:cs typeface="ＭＳ Ｐゴシック" charset="0"/>
              </a:rPr>
              <a:t>comme l'</a:t>
            </a:r>
            <a:r>
              <a:rPr lang="fr-FR" sz="1200" kern="1200" baseline="0" dirty="0" err="1" smtClean="0">
                <a:solidFill>
                  <a:schemeClr val="tx1"/>
                </a:solidFill>
                <a:latin typeface="+mn-lt"/>
                <a:ea typeface="MS PGothic" pitchFamily="34" charset="-128"/>
                <a:cs typeface="ＭＳ Ｐゴシック" charset="0"/>
              </a:rPr>
              <a:t>APPRont</a:t>
            </a:r>
            <a:r>
              <a:rPr lang="fr-FR" sz="1200" kern="1200" baseline="0" dirty="0" smtClean="0">
                <a:solidFill>
                  <a:schemeClr val="tx1"/>
                </a:solidFill>
                <a:latin typeface="+mn-lt"/>
                <a:ea typeface="MS PGothic" pitchFamily="34" charset="-128"/>
                <a:cs typeface="ＭＳ Ｐゴシック" charset="0"/>
              </a:rPr>
              <a:t> développé</a:t>
            </a:r>
          </a:p>
          <a:p>
            <a:r>
              <a:rPr lang="fr-FR" sz="1200" kern="1200" baseline="0" dirty="0" smtClean="0">
                <a:solidFill>
                  <a:schemeClr val="tx1"/>
                </a:solidFill>
                <a:latin typeface="+mn-lt"/>
                <a:ea typeface="MS PGothic" pitchFamily="34" charset="-128"/>
                <a:cs typeface="ＭＳ Ｐゴシック" charset="0"/>
              </a:rPr>
              <a:t>parkings et plates-formes pour</a:t>
            </a:r>
          </a:p>
          <a:p>
            <a:r>
              <a:rPr lang="fr-FR" sz="1200" kern="1200" baseline="0" dirty="0" smtClean="0">
                <a:solidFill>
                  <a:schemeClr val="tx1"/>
                </a:solidFill>
                <a:latin typeface="+mn-lt"/>
                <a:ea typeface="MS PGothic" pitchFamily="34" charset="-128"/>
                <a:cs typeface="ＭＳ Ｐゴシック" charset="0"/>
              </a:rPr>
              <a:t>favoriser le covoiturage.</a:t>
            </a:r>
          </a:p>
          <a:p>
            <a:r>
              <a:rPr lang="fr-FR" sz="1200" kern="1200" baseline="0" dirty="0" smtClean="0">
                <a:solidFill>
                  <a:schemeClr val="tx1"/>
                </a:solidFill>
                <a:latin typeface="+mn-lt"/>
                <a:ea typeface="MS PGothic" pitchFamily="34" charset="-128"/>
                <a:cs typeface="ＭＳ Ｐゴシック" charset="0"/>
              </a:rPr>
              <a:t>Sur le </a:t>
            </a:r>
            <a:r>
              <a:rPr lang="fr-FR" sz="1200" kern="1200" baseline="0" dirty="0" err="1" smtClean="0">
                <a:solidFill>
                  <a:schemeClr val="tx1"/>
                </a:solidFill>
                <a:latin typeface="+mn-lt"/>
                <a:ea typeface="MS PGothic" pitchFamily="34" charset="-128"/>
                <a:cs typeface="ＭＳ Ｐゴシック" charset="0"/>
              </a:rPr>
              <a:t>réseauautoroute</a:t>
            </a:r>
            <a:r>
              <a:rPr lang="fr-FR" sz="1200" kern="1200" baseline="0" dirty="0" smtClean="0">
                <a:solidFill>
                  <a:schemeClr val="tx1"/>
                </a:solidFill>
                <a:latin typeface="+mn-lt"/>
                <a:ea typeface="MS PGothic" pitchFamily="34" charset="-128"/>
                <a:cs typeface="ＭＳ Ｐゴシック" charset="0"/>
              </a:rPr>
              <a:t> Vinci, on</a:t>
            </a:r>
          </a:p>
          <a:p>
            <a:r>
              <a:rPr lang="fr-FR" sz="1200" kern="1200" baseline="0" dirty="0" smtClean="0">
                <a:solidFill>
                  <a:schemeClr val="tx1"/>
                </a:solidFill>
                <a:latin typeface="+mn-lt"/>
                <a:ea typeface="MS PGothic" pitchFamily="34" charset="-128"/>
                <a:cs typeface="ＭＳ Ｐゴシック" charset="0"/>
              </a:rPr>
              <a:t>trouve ainsi aujourd'hui plus de</a:t>
            </a:r>
          </a:p>
          <a:p>
            <a:r>
              <a:rPr lang="fr-FR" sz="1200" kern="1200" baseline="0" dirty="0" smtClean="0">
                <a:solidFill>
                  <a:schemeClr val="tx1"/>
                </a:solidFill>
                <a:latin typeface="+mn-lt"/>
                <a:ea typeface="MS PGothic" pitchFamily="34" charset="-128"/>
                <a:cs typeface="ＭＳ Ｐゴシック" charset="0"/>
              </a:rPr>
              <a:t>1500 places et 19parkings réservés</a:t>
            </a:r>
          </a:p>
          <a:p>
            <a:r>
              <a:rPr lang="fr-FR" sz="1200" kern="1200" baseline="0" dirty="0" smtClean="0">
                <a:solidFill>
                  <a:schemeClr val="tx1"/>
                </a:solidFill>
                <a:latin typeface="+mn-lt"/>
                <a:ea typeface="MS PGothic" pitchFamily="34" charset="-128"/>
                <a:cs typeface="ＭＳ Ｐゴシック" charset="0"/>
              </a:rPr>
              <a:t>au covoiturage. « Nous estimons</a:t>
            </a:r>
          </a:p>
          <a:p>
            <a:r>
              <a:rPr lang="fr-FR" sz="1200" kern="1200" baseline="0" dirty="0" smtClean="0">
                <a:solidFill>
                  <a:schemeClr val="tx1"/>
                </a:solidFill>
                <a:latin typeface="+mn-lt"/>
                <a:ea typeface="MS PGothic" pitchFamily="34" charset="-128"/>
                <a:cs typeface="ＭＳ Ｐゴシック" charset="0"/>
              </a:rPr>
              <a:t>avoir 10000 utilisateurs réguliers »,</a:t>
            </a:r>
          </a:p>
          <a:p>
            <a:r>
              <a:rPr lang="fr-FR" sz="1200" kern="1200" baseline="0" dirty="0" smtClean="0">
                <a:solidFill>
                  <a:schemeClr val="tx1"/>
                </a:solidFill>
                <a:latin typeface="+mn-lt"/>
                <a:ea typeface="MS PGothic" pitchFamily="34" charset="-128"/>
                <a:cs typeface="ＭＳ Ｐゴシック" charset="0"/>
              </a:rPr>
              <a:t>explique-t-on chez Vinci. Le </a:t>
            </a:r>
            <a:r>
              <a:rPr lang="fr-FR" sz="1200" kern="1200" baseline="0" dirty="0" err="1" smtClean="0">
                <a:solidFill>
                  <a:schemeClr val="tx1"/>
                </a:solidFill>
                <a:latin typeface="+mn-lt"/>
                <a:ea typeface="MS PGothic" pitchFamily="34" charset="-128"/>
                <a:cs typeface="ＭＳ Ｐゴシック" charset="0"/>
              </a:rPr>
              <a:t>réseaua</a:t>
            </a:r>
            <a:endParaRPr lang="fr-FR" sz="1200" kern="1200" baseline="0" dirty="0" smtClean="0">
              <a:solidFill>
                <a:schemeClr val="tx1"/>
              </a:solidFill>
              <a:latin typeface="+mn-lt"/>
              <a:ea typeface="MS PGothic" pitchFamily="34" charset="-128"/>
              <a:cs typeface="ＭＳ Ｐゴシック" charset="0"/>
            </a:endParaRPr>
          </a:p>
          <a:p>
            <a:r>
              <a:rPr lang="fr-FR" sz="1200" kern="1200" baseline="0" dirty="0" smtClean="0">
                <a:solidFill>
                  <a:schemeClr val="tx1"/>
                </a:solidFill>
                <a:latin typeface="+mn-lt"/>
                <a:ea typeface="MS PGothic" pitchFamily="34" charset="-128"/>
                <a:cs typeface="ＭＳ Ｐゴシック" charset="0"/>
              </a:rPr>
              <a:t>voulu étudier le profil de« ses »</a:t>
            </a:r>
          </a:p>
          <a:p>
            <a:r>
              <a:rPr lang="fr-FR" sz="1200" kern="1200" baseline="0" dirty="0" err="1" smtClean="0">
                <a:solidFill>
                  <a:schemeClr val="tx1"/>
                </a:solidFill>
                <a:latin typeface="+mn-lt"/>
                <a:ea typeface="MS PGothic" pitchFamily="34" charset="-128"/>
                <a:cs typeface="ＭＳ Ｐゴシック" charset="0"/>
              </a:rPr>
              <a:t>covoitureurs</a:t>
            </a:r>
            <a:r>
              <a:rPr lang="fr-FR" sz="1200" kern="1200" baseline="0" dirty="0" smtClean="0">
                <a:solidFill>
                  <a:schemeClr val="tx1"/>
                </a:solidFill>
                <a:latin typeface="+mn-lt"/>
                <a:ea typeface="MS PGothic" pitchFamily="34" charset="-128"/>
                <a:cs typeface="ＭＳ Ｐゴシック" charset="0"/>
              </a:rPr>
              <a:t>. Surprise, les plus jeunes</a:t>
            </a:r>
          </a:p>
          <a:p>
            <a:r>
              <a:rPr lang="fr-FR" sz="1200" kern="1200" baseline="0" dirty="0" err="1" smtClean="0">
                <a:solidFill>
                  <a:schemeClr val="tx1"/>
                </a:solidFill>
                <a:latin typeface="+mn-lt"/>
                <a:ea typeface="MS PGothic" pitchFamily="34" charset="-128"/>
                <a:cs typeface="ＭＳ Ｐゴシック" charset="0"/>
              </a:rPr>
              <a:t>nesont</a:t>
            </a:r>
            <a:r>
              <a:rPr lang="fr-FR" sz="1200" kern="1200" baseline="0" dirty="0" smtClean="0">
                <a:solidFill>
                  <a:schemeClr val="tx1"/>
                </a:solidFill>
                <a:latin typeface="+mn-lt"/>
                <a:ea typeface="MS PGothic" pitchFamily="34" charset="-128"/>
                <a:cs typeface="ＭＳ Ｐゴシック" charset="0"/>
              </a:rPr>
              <a:t> pas les plus adeptes de cette</a:t>
            </a:r>
          </a:p>
          <a:p>
            <a:r>
              <a:rPr lang="fr-FR" sz="1200" kern="1200" baseline="0" dirty="0" smtClean="0">
                <a:solidFill>
                  <a:schemeClr val="tx1"/>
                </a:solidFill>
                <a:latin typeface="+mn-lt"/>
                <a:ea typeface="MS PGothic" pitchFamily="34" charset="-128"/>
                <a:cs typeface="ＭＳ Ｐゴシック" charset="0"/>
              </a:rPr>
              <a:t>forme d'auto-partage, mais bien les</a:t>
            </a:r>
          </a:p>
          <a:p>
            <a:r>
              <a:rPr lang="fr-FR" sz="1200" kern="1200" baseline="0" dirty="0" smtClean="0">
                <a:solidFill>
                  <a:schemeClr val="tx1"/>
                </a:solidFill>
                <a:latin typeface="+mn-lt"/>
                <a:ea typeface="MS PGothic" pitchFamily="34" charset="-128"/>
                <a:cs typeface="ＭＳ Ｐゴシック" charset="0"/>
              </a:rPr>
              <a:t>36-45 </a:t>
            </a:r>
            <a:r>
              <a:rPr lang="fr-FR" sz="1200" kern="1200" baseline="0" dirty="0" err="1" smtClean="0">
                <a:solidFill>
                  <a:schemeClr val="tx1"/>
                </a:solidFill>
                <a:latin typeface="+mn-lt"/>
                <a:ea typeface="MS PGothic" pitchFamily="34" charset="-128"/>
                <a:cs typeface="ＭＳ Ｐゴシック" charset="0"/>
              </a:rPr>
              <a:t>ans,suivis</a:t>
            </a:r>
            <a:r>
              <a:rPr lang="fr-FR" sz="1200" kern="1200" baseline="0" dirty="0" smtClean="0">
                <a:solidFill>
                  <a:schemeClr val="tx1"/>
                </a:solidFill>
                <a:latin typeface="+mn-lt"/>
                <a:ea typeface="MS PGothic" pitchFamily="34" charset="-128"/>
                <a:cs typeface="ＭＳ Ｐゴシック" charset="0"/>
              </a:rPr>
              <a:t> des 46-55 </a:t>
            </a:r>
            <a:r>
              <a:rPr lang="fr-FR" sz="1200" kern="1200" baseline="0" dirty="0" err="1" smtClean="0">
                <a:solidFill>
                  <a:schemeClr val="tx1"/>
                </a:solidFill>
                <a:latin typeface="+mn-lt"/>
                <a:ea typeface="MS PGothic" pitchFamily="34" charset="-128"/>
                <a:cs typeface="ＭＳ Ｐゴシック" charset="0"/>
              </a:rPr>
              <a:t>ans.Les</a:t>
            </a:r>
            <a:endParaRPr lang="fr-FR" sz="1200" kern="1200" baseline="0" dirty="0" smtClean="0">
              <a:solidFill>
                <a:schemeClr val="tx1"/>
              </a:solidFill>
              <a:latin typeface="+mn-lt"/>
              <a:ea typeface="MS PGothic" pitchFamily="34" charset="-128"/>
              <a:cs typeface="ＭＳ Ｐゴシック" charset="0"/>
            </a:endParaRPr>
          </a:p>
          <a:p>
            <a:r>
              <a:rPr lang="fr-FR" sz="1200" kern="1200" baseline="0" dirty="0" smtClean="0">
                <a:solidFill>
                  <a:schemeClr val="tx1"/>
                </a:solidFill>
                <a:latin typeface="+mn-lt"/>
                <a:ea typeface="MS PGothic" pitchFamily="34" charset="-128"/>
                <a:cs typeface="ＭＳ Ｐゴシック" charset="0"/>
              </a:rPr>
              <a:t>moins de35 ans viennent ensuite.</a:t>
            </a:r>
          </a:p>
          <a:p>
            <a:r>
              <a:rPr lang="fr-FR" sz="1200" kern="1200" baseline="0" dirty="0" smtClean="0">
                <a:solidFill>
                  <a:schemeClr val="tx1"/>
                </a:solidFill>
                <a:latin typeface="+mn-lt"/>
                <a:ea typeface="MS PGothic" pitchFamily="34" charset="-128"/>
                <a:cs typeface="ＭＳ Ｐゴシック" charset="0"/>
              </a:rPr>
              <a:t>Normal, l'</a:t>
            </a:r>
            <a:r>
              <a:rPr lang="fr-FR" sz="1200" kern="1200" baseline="0" dirty="0" err="1" smtClean="0">
                <a:solidFill>
                  <a:schemeClr val="tx1"/>
                </a:solidFill>
                <a:latin typeface="+mn-lt"/>
                <a:ea typeface="MS PGothic" pitchFamily="34" charset="-128"/>
                <a:cs typeface="ＭＳ Ｐゴシック" charset="0"/>
              </a:rPr>
              <a:t>usagedu</a:t>
            </a:r>
            <a:r>
              <a:rPr lang="fr-FR" sz="1200" kern="1200" baseline="0" dirty="0" smtClean="0">
                <a:solidFill>
                  <a:schemeClr val="tx1"/>
                </a:solidFill>
                <a:latin typeface="+mn-lt"/>
                <a:ea typeface="MS PGothic" pitchFamily="34" charset="-128"/>
                <a:cs typeface="ＭＳ Ｐゴシック" charset="0"/>
              </a:rPr>
              <a:t> covoiturage sur</a:t>
            </a:r>
          </a:p>
          <a:p>
            <a:r>
              <a:rPr lang="fr-FR" sz="1200" kern="1200" baseline="0" dirty="0" smtClean="0">
                <a:solidFill>
                  <a:schemeClr val="tx1"/>
                </a:solidFill>
                <a:latin typeface="+mn-lt"/>
                <a:ea typeface="MS PGothic" pitchFamily="34" charset="-128"/>
                <a:cs typeface="ＭＳ Ｐゴシック" charset="0"/>
              </a:rPr>
              <a:t>autoroute est surtout professionnel.</a:t>
            </a:r>
          </a:p>
          <a:p>
            <a:r>
              <a:rPr lang="fr-FR" sz="1200" kern="1200" baseline="0" dirty="0" smtClean="0">
                <a:solidFill>
                  <a:schemeClr val="tx1"/>
                </a:solidFill>
                <a:latin typeface="+mn-lt"/>
                <a:ea typeface="MS PGothic" pitchFamily="34" charset="-128"/>
                <a:cs typeface="ＭＳ Ｐゴシック" charset="0"/>
              </a:rPr>
              <a:t>Il s'agit souvent </a:t>
            </a:r>
            <a:r>
              <a:rPr lang="fr-FR" sz="1200" kern="1200" baseline="0" dirty="0" err="1" smtClean="0">
                <a:solidFill>
                  <a:schemeClr val="tx1"/>
                </a:solidFill>
                <a:latin typeface="+mn-lt"/>
                <a:ea typeface="MS PGothic" pitchFamily="34" charset="-128"/>
                <a:cs typeface="ＭＳ Ｐゴシック" charset="0"/>
              </a:rPr>
              <a:t>detrajets</a:t>
            </a:r>
            <a:r>
              <a:rPr lang="fr-FR" sz="1200" kern="1200" baseline="0" dirty="0" smtClean="0">
                <a:solidFill>
                  <a:schemeClr val="tx1"/>
                </a:solidFill>
                <a:latin typeface="+mn-lt"/>
                <a:ea typeface="MS PGothic" pitchFamily="34" charset="-128"/>
                <a:cs typeface="ＭＳ Ｐゴシック" charset="0"/>
              </a:rPr>
              <a:t> réguliers</a:t>
            </a:r>
          </a:p>
          <a:p>
            <a:r>
              <a:rPr lang="fr-FR" sz="1200" kern="1200" baseline="0" dirty="0" smtClean="0">
                <a:solidFill>
                  <a:schemeClr val="tx1"/>
                </a:solidFill>
                <a:latin typeface="+mn-lt"/>
                <a:ea typeface="MS PGothic" pitchFamily="34" charset="-128"/>
                <a:cs typeface="ＭＳ Ｐゴシック" charset="0"/>
              </a:rPr>
              <a:t>domicile-travail pour </a:t>
            </a:r>
            <a:r>
              <a:rPr lang="fr-FR" sz="1200" kern="1200" baseline="0" dirty="0" err="1" smtClean="0">
                <a:solidFill>
                  <a:schemeClr val="tx1"/>
                </a:solidFill>
                <a:latin typeface="+mn-lt"/>
                <a:ea typeface="MS PGothic" pitchFamily="34" charset="-128"/>
                <a:cs typeface="ＭＳ Ｐゴシック" charset="0"/>
              </a:rPr>
              <a:t>lesquelson</a:t>
            </a:r>
            <a:r>
              <a:rPr lang="fr-FR" sz="1200" kern="1200" baseline="0" dirty="0" smtClean="0">
                <a:solidFill>
                  <a:schemeClr val="tx1"/>
                </a:solidFill>
                <a:latin typeface="+mn-lt"/>
                <a:ea typeface="MS PGothic" pitchFamily="34" charset="-128"/>
                <a:cs typeface="ＭＳ Ｐゴシック" charset="0"/>
              </a:rPr>
              <a:t> a</a:t>
            </a:r>
          </a:p>
          <a:p>
            <a:r>
              <a:rPr lang="fr-FR" sz="1200" kern="1200" baseline="0" dirty="0" smtClean="0">
                <a:solidFill>
                  <a:schemeClr val="tx1"/>
                </a:solidFill>
                <a:latin typeface="+mn-lt"/>
                <a:ea typeface="MS PGothic" pitchFamily="34" charset="-128"/>
                <a:cs typeface="ＭＳ Ｐゴシック" charset="0"/>
              </a:rPr>
              <a:t>pris l'habitude d'embarquer quelques</a:t>
            </a:r>
          </a:p>
          <a:p>
            <a:r>
              <a:rPr lang="fr-FR" sz="1200" kern="1200" baseline="0" dirty="0" smtClean="0">
                <a:solidFill>
                  <a:schemeClr val="tx1"/>
                </a:solidFill>
                <a:latin typeface="+mn-lt"/>
                <a:ea typeface="MS PGothic" pitchFamily="34" charset="-128"/>
                <a:cs typeface="ＭＳ Ｐゴシック" charset="0"/>
              </a:rPr>
              <a:t>collègues pour partager un bout de</a:t>
            </a:r>
          </a:p>
          <a:p>
            <a:r>
              <a:rPr lang="fr-FR" sz="1200" kern="1200" baseline="0" dirty="0" smtClean="0">
                <a:solidFill>
                  <a:schemeClr val="tx1"/>
                </a:solidFill>
                <a:latin typeface="+mn-lt"/>
                <a:ea typeface="MS PGothic" pitchFamily="34" charset="-128"/>
                <a:cs typeface="ＭＳ Ｐゴシック" charset="0"/>
              </a:rPr>
              <a:t>chemin ou de déplacements</a:t>
            </a:r>
          </a:p>
          <a:p>
            <a:r>
              <a:rPr lang="fr-FR" sz="1200" kern="1200" baseline="0" dirty="0" smtClean="0">
                <a:solidFill>
                  <a:schemeClr val="tx1"/>
                </a:solidFill>
                <a:latin typeface="+mn-lt"/>
                <a:ea typeface="MS PGothic" pitchFamily="34" charset="-128"/>
                <a:cs typeface="ＭＳ Ｐゴシック" charset="0"/>
              </a:rPr>
              <a:t>exceptionnels comme des colloques.</a:t>
            </a:r>
          </a:p>
          <a:p>
            <a:r>
              <a:rPr lang="fr-FR" sz="1200" kern="1200" baseline="0" dirty="0" smtClean="0">
                <a:solidFill>
                  <a:schemeClr val="tx1"/>
                </a:solidFill>
                <a:latin typeface="+mn-lt"/>
                <a:ea typeface="MS PGothic" pitchFamily="34" charset="-128"/>
                <a:cs typeface="ＭＳ Ｐゴシック" charset="0"/>
              </a:rPr>
              <a:t>« </a:t>
            </a:r>
            <a:r>
              <a:rPr lang="fr-FR" sz="1200" kern="1200" baseline="0" dirty="0" err="1" smtClean="0">
                <a:solidFill>
                  <a:schemeClr val="tx1"/>
                </a:solidFill>
                <a:latin typeface="+mn-lt"/>
                <a:ea typeface="MS PGothic" pitchFamily="34" charset="-128"/>
                <a:cs typeface="ＭＳ Ｐゴシック" charset="0"/>
              </a:rPr>
              <a:t>Lecovoiturage</a:t>
            </a:r>
            <a:r>
              <a:rPr lang="fr-FR" sz="1200" kern="1200" baseline="0" dirty="0" smtClean="0">
                <a:solidFill>
                  <a:schemeClr val="tx1"/>
                </a:solidFill>
                <a:latin typeface="+mn-lt"/>
                <a:ea typeface="MS PGothic" pitchFamily="34" charset="-128"/>
                <a:cs typeface="ＭＳ Ｐゴシック" charset="0"/>
              </a:rPr>
              <a:t> est et reste un axe</a:t>
            </a:r>
          </a:p>
          <a:p>
            <a:r>
              <a:rPr lang="fr-FR" sz="1200" kern="1200" baseline="0" dirty="0" smtClean="0">
                <a:solidFill>
                  <a:schemeClr val="tx1"/>
                </a:solidFill>
                <a:latin typeface="+mn-lt"/>
                <a:ea typeface="MS PGothic" pitchFamily="34" charset="-128"/>
                <a:cs typeface="ＭＳ Ｐゴシック" charset="0"/>
              </a:rPr>
              <a:t>de développement avec </a:t>
            </a:r>
            <a:r>
              <a:rPr lang="fr-FR" sz="1200" kern="1200" baseline="0" dirty="0" err="1" smtClean="0">
                <a:solidFill>
                  <a:schemeClr val="tx1"/>
                </a:solidFill>
                <a:latin typeface="+mn-lt"/>
                <a:ea typeface="MS PGothic" pitchFamily="34" charset="-128"/>
                <a:cs typeface="ＭＳ Ｐゴシック" charset="0"/>
              </a:rPr>
              <a:t>lesservices</a:t>
            </a:r>
            <a:endParaRPr lang="fr-FR" sz="1200" kern="1200" baseline="0" dirty="0" smtClean="0">
              <a:solidFill>
                <a:schemeClr val="tx1"/>
              </a:solidFill>
              <a:latin typeface="+mn-lt"/>
              <a:ea typeface="MS PGothic" pitchFamily="34" charset="-128"/>
              <a:cs typeface="ＭＳ Ｐゴシック" charset="0"/>
            </a:endParaRPr>
          </a:p>
          <a:p>
            <a:r>
              <a:rPr lang="fr-FR" sz="1200" kern="1200" baseline="0" dirty="0" smtClean="0">
                <a:solidFill>
                  <a:schemeClr val="tx1"/>
                </a:solidFill>
                <a:latin typeface="+mn-lt"/>
                <a:ea typeface="MS PGothic" pitchFamily="34" charset="-128"/>
                <a:cs typeface="ＭＳ Ｐゴシック" charset="0"/>
              </a:rPr>
              <a:t>de l'Etat. Les études d'implantations</a:t>
            </a:r>
          </a:p>
          <a:p>
            <a:r>
              <a:rPr lang="fr-FR" sz="1200" kern="1200" baseline="0" dirty="0" smtClean="0">
                <a:solidFill>
                  <a:schemeClr val="tx1"/>
                </a:solidFill>
                <a:latin typeface="+mn-lt"/>
                <a:ea typeface="MS PGothic" pitchFamily="34" charset="-128"/>
                <a:cs typeface="ＭＳ Ｐゴシック" charset="0"/>
              </a:rPr>
              <a:t>potentielles montrent que nous</a:t>
            </a:r>
          </a:p>
          <a:p>
            <a:r>
              <a:rPr lang="fr-FR" sz="1200" kern="1200" baseline="0" dirty="0" smtClean="0">
                <a:solidFill>
                  <a:schemeClr val="tx1"/>
                </a:solidFill>
                <a:latin typeface="+mn-lt"/>
                <a:ea typeface="MS PGothic" pitchFamily="34" charset="-128"/>
                <a:cs typeface="ＭＳ Ｐゴシック" charset="0"/>
              </a:rPr>
              <a:t>pouvons encore ouvrir 500 places en</a:t>
            </a:r>
          </a:p>
          <a:p>
            <a:r>
              <a:rPr lang="fr-FR" sz="1200" kern="1200" baseline="0" dirty="0" smtClean="0">
                <a:solidFill>
                  <a:schemeClr val="tx1"/>
                </a:solidFill>
                <a:latin typeface="+mn-lt"/>
                <a:ea typeface="MS PGothic" pitchFamily="34" charset="-128"/>
                <a:cs typeface="ＭＳ Ｐゴシック" charset="0"/>
              </a:rPr>
              <a:t>quatre ans », poursuit la société</a:t>
            </a:r>
          </a:p>
          <a:p>
            <a:r>
              <a:rPr lang="fr-FR" sz="1200" kern="1200" baseline="0" dirty="0" smtClean="0">
                <a:solidFill>
                  <a:schemeClr val="tx1"/>
                </a:solidFill>
                <a:latin typeface="+mn-lt"/>
                <a:ea typeface="MS PGothic" pitchFamily="34" charset="-128"/>
                <a:cs typeface="ＭＳ Ｐゴシック" charset="0"/>
              </a:rPr>
              <a:t>d'autoroute. Les prochaines</a:t>
            </a:r>
          </a:p>
          <a:p>
            <a:r>
              <a:rPr lang="fr-FR" sz="1200" kern="1200" baseline="0" dirty="0" smtClean="0">
                <a:solidFill>
                  <a:schemeClr val="tx1"/>
                </a:solidFill>
                <a:latin typeface="+mn-lt"/>
                <a:ea typeface="MS PGothic" pitchFamily="34" charset="-128"/>
                <a:cs typeface="ＭＳ Ｐゴシック" charset="0"/>
              </a:rPr>
              <a:t>ouvertures sont </a:t>
            </a:r>
            <a:r>
              <a:rPr lang="fr-FR" sz="1200" kern="1200" baseline="0" dirty="0" err="1" smtClean="0">
                <a:solidFill>
                  <a:schemeClr val="tx1"/>
                </a:solidFill>
                <a:latin typeface="+mn-lt"/>
                <a:ea typeface="MS PGothic" pitchFamily="34" charset="-128"/>
                <a:cs typeface="ＭＳ Ｐゴシック" charset="0"/>
              </a:rPr>
              <a:t>prévuessur</a:t>
            </a:r>
            <a:r>
              <a:rPr lang="fr-FR" sz="1200" kern="1200" baseline="0" dirty="0" smtClean="0">
                <a:solidFill>
                  <a:schemeClr val="tx1"/>
                </a:solidFill>
                <a:latin typeface="+mn-lt"/>
                <a:ea typeface="MS PGothic" pitchFamily="34" charset="-128"/>
                <a:cs typeface="ＭＳ Ｐゴシック" charset="0"/>
              </a:rPr>
              <a:t> l'A 62 à</a:t>
            </a:r>
          </a:p>
          <a:p>
            <a:r>
              <a:rPr lang="fr-FR" sz="1200" kern="1200" baseline="0" dirty="0" smtClean="0">
                <a:solidFill>
                  <a:schemeClr val="tx1"/>
                </a:solidFill>
                <a:latin typeface="+mn-lt"/>
                <a:ea typeface="MS PGothic" pitchFamily="34" charset="-128"/>
                <a:cs typeface="ＭＳ Ｐゴシック" charset="0"/>
              </a:rPr>
              <a:t>Marmande (Lot-et-Garonne) et à</a:t>
            </a:r>
          </a:p>
          <a:p>
            <a:r>
              <a:rPr lang="fr-FR" sz="1200" kern="1200" baseline="0" dirty="0" smtClean="0">
                <a:solidFill>
                  <a:schemeClr val="tx1"/>
                </a:solidFill>
                <a:latin typeface="+mn-lt"/>
                <a:ea typeface="MS PGothic" pitchFamily="34" charset="-128"/>
                <a:cs typeface="ＭＳ Ｐゴシック" charset="0"/>
              </a:rPr>
              <a:t>Tarbes (Hautes-Pyrénées)d'ici à la</a:t>
            </a:r>
          </a:p>
          <a:p>
            <a:r>
              <a:rPr lang="fr-FR" sz="1200" kern="1200" baseline="0" dirty="0" smtClean="0">
                <a:solidFill>
                  <a:schemeClr val="tx1"/>
                </a:solidFill>
                <a:latin typeface="+mn-lt"/>
                <a:ea typeface="MS PGothic" pitchFamily="34" charset="-128"/>
                <a:cs typeface="ＭＳ Ｐゴシック" charset="0"/>
              </a:rPr>
              <a:t>fin de l'année.</a:t>
            </a:r>
          </a:p>
          <a:p>
            <a:r>
              <a:rPr lang="fr-FR" sz="1200" kern="1200" baseline="0" dirty="0" smtClean="0">
                <a:solidFill>
                  <a:schemeClr val="tx1"/>
                </a:solidFill>
                <a:latin typeface="+mn-lt"/>
                <a:ea typeface="MS PGothic" pitchFamily="34" charset="-128"/>
                <a:cs typeface="ＭＳ Ｐゴシック" charset="0"/>
              </a:rPr>
              <a:t>Tous</a:t>
            </a:r>
            <a:endParaRPr lang="fr-FR" dirty="0"/>
          </a:p>
        </p:txBody>
      </p:sp>
      <p:sp>
        <p:nvSpPr>
          <p:cNvPr id="4" name="Espace réservé du numéro de diapositive 3"/>
          <p:cNvSpPr>
            <a:spLocks noGrp="1"/>
          </p:cNvSpPr>
          <p:nvPr>
            <p:ph type="sldNum" sz="quarter" idx="10"/>
          </p:nvPr>
        </p:nvSpPr>
        <p:spPr/>
        <p:txBody>
          <a:bodyPr/>
          <a:lstStyle/>
          <a:p>
            <a:pPr>
              <a:defRPr/>
            </a:pPr>
            <a:fld id="{2C8A2209-8298-42F2-8635-DD4F1C972409}" type="slidenum">
              <a:rPr lang="fr-FR" smtClean="0"/>
              <a:pPr>
                <a:defRPr/>
              </a:pPr>
              <a:t>61</a:t>
            </a:fld>
            <a:endParaRPr lang="fr-F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TextEdit="1"/>
          </p:cNvSpPr>
          <p:nvPr>
            <p:ph type="sldImg"/>
          </p:nvPr>
        </p:nvSpPr>
        <p:spPr>
          <a:noFill/>
        </p:spPr>
      </p:sp>
      <p:sp>
        <p:nvSpPr>
          <p:cNvPr id="36866" name="Rectangle 3"/>
          <p:cNvSpPr>
            <a:spLocks noGrp="1"/>
          </p:cNvSpPr>
          <p:nvPr>
            <p:ph type="body" idx="1"/>
          </p:nvPr>
        </p:nvSpPr>
        <p:spPr>
          <a:noFill/>
          <a:ln/>
        </p:spPr>
        <p:txBody>
          <a:bodyPr/>
          <a:lstStyle/>
          <a:p>
            <a:r>
              <a:rPr lang="fr-FR" dirty="0" smtClean="0">
                <a:ea typeface="ＭＳ Ｐゴシック"/>
                <a:cs typeface="ＭＳ Ｐゴシック"/>
              </a:rPr>
              <a:t>SNCF PORTE PIETONNE 57420 LOUVIGNY-ENTREE DROITE (HS du 13/06/13 au 24/09/13)</a:t>
            </a:r>
          </a:p>
          <a:p>
            <a:r>
              <a:rPr lang="fr-FR" dirty="0" smtClean="0">
                <a:ea typeface="ＭＳ Ｐゴシック"/>
                <a:cs typeface="ＭＳ Ｐゴシック"/>
              </a:rPr>
              <a:t>Maintenance annuelle</a:t>
            </a:r>
          </a:p>
          <a:p>
            <a:r>
              <a:rPr lang="fr-FR" dirty="0" smtClean="0">
                <a:ea typeface="ＭＳ Ｐゴシック"/>
                <a:cs typeface="ＭＳ Ｐゴシック"/>
              </a:rPr>
              <a:t>ascenseur= 2200€ + nettoyage gaine vitrée intérieure (de 660 à 1500€); PA= 650€; caméra = 670€; élévateur PMR= 1000€</a:t>
            </a:r>
          </a:p>
          <a:p>
            <a:r>
              <a:rPr lang="fr-FR" dirty="0" smtClean="0">
                <a:ea typeface="ＭＳ Ｐゴシック"/>
                <a:cs typeface="ＭＳ Ｐゴシック"/>
              </a:rPr>
              <a:t>Écran vidéo de 650 à 1100 watts soit  environ 16 000 watts pour </a:t>
            </a:r>
            <a:r>
              <a:rPr lang="fr-FR" dirty="0" err="1" smtClean="0">
                <a:ea typeface="ＭＳ Ｐゴシック"/>
                <a:cs typeface="ＭＳ Ｐゴシック"/>
              </a:rPr>
              <a:t>Lor</a:t>
            </a:r>
            <a:r>
              <a:rPr lang="fr-FR" dirty="0" smtClean="0">
                <a:ea typeface="ＭＳ Ｐゴシック"/>
                <a:cs typeface="ＭＳ Ｐゴシック"/>
              </a:rPr>
              <a:t> TGV</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Espace réservé de l'image des diapositives 1"/>
          <p:cNvSpPr>
            <a:spLocks noGrp="1" noRot="1" noChangeAspect="1"/>
          </p:cNvSpPr>
          <p:nvPr>
            <p:ph type="sldImg"/>
          </p:nvPr>
        </p:nvSpPr>
        <p:spPr>
          <a:noFill/>
        </p:spPr>
      </p:sp>
      <p:sp>
        <p:nvSpPr>
          <p:cNvPr id="53250" name="Espace réservé des commentaires 2"/>
          <p:cNvSpPr>
            <a:spLocks noGrp="1"/>
          </p:cNvSpPr>
          <p:nvPr>
            <p:ph type="body" idx="1"/>
          </p:nvPr>
        </p:nvSpPr>
        <p:spPr>
          <a:noFill/>
          <a:ln/>
        </p:spPr>
        <p:txBody>
          <a:bodyPr/>
          <a:lstStyle/>
          <a:p>
            <a:endParaRPr lang="fr-FR" smtClean="0">
              <a:ea typeface="ＭＳ Ｐゴシック"/>
              <a:cs typeface="ＭＳ Ｐゴシック"/>
            </a:endParaRPr>
          </a:p>
        </p:txBody>
      </p:sp>
      <p:sp>
        <p:nvSpPr>
          <p:cNvPr id="53251" name="Espace réservé du numéro de diapositive 3"/>
          <p:cNvSpPr>
            <a:spLocks noGrp="1"/>
          </p:cNvSpPr>
          <p:nvPr>
            <p:ph type="sldNum" sz="quarter" idx="5"/>
          </p:nvPr>
        </p:nvSpPr>
        <p:spPr>
          <a:noFill/>
        </p:spPr>
        <p:txBody>
          <a:bodyPr/>
          <a:lstStyle/>
          <a:p>
            <a:fld id="{7125111B-5F8B-4ED9-B0EA-9B1D40D037C5}" type="slidenum">
              <a:rPr lang="fr-FR" smtClean="0">
                <a:ea typeface="ＭＳ Ｐゴシック"/>
                <a:cs typeface="ＭＳ Ｐゴシック"/>
              </a:rPr>
              <a:pPr/>
              <a:t>63</a:t>
            </a:fld>
            <a:endParaRPr lang="fr-FR" smtClean="0">
              <a:ea typeface="ＭＳ Ｐゴシック"/>
              <a:cs typeface="ＭＳ Ｐゴシック"/>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b="1" dirty="0" smtClean="0"/>
              <a:t>Insister sur les rencontres</a:t>
            </a:r>
            <a:r>
              <a:rPr lang="fr-FR" b="1" baseline="0" dirty="0" smtClean="0"/>
              <a:t> régulières entre le CR et G&amp;C :</a:t>
            </a:r>
          </a:p>
          <a:p>
            <a:endParaRPr lang="fr-FR" baseline="0" dirty="0" smtClean="0"/>
          </a:p>
          <a:p>
            <a:r>
              <a:rPr lang="fr-FR" baseline="0" dirty="0" smtClean="0"/>
              <a:t>Avril : bilatérale</a:t>
            </a:r>
          </a:p>
          <a:p>
            <a:r>
              <a:rPr lang="fr-FR" baseline="0" dirty="0" smtClean="0"/>
              <a:t>Septembre : Bilatérale + PRE IRC</a:t>
            </a:r>
          </a:p>
          <a:p>
            <a:r>
              <a:rPr lang="fr-FR" baseline="0" dirty="0" smtClean="0"/>
              <a:t>Octobre : IRC</a:t>
            </a:r>
          </a:p>
          <a:p>
            <a:endParaRPr lang="fr-FR" baseline="0" dirty="0" smtClean="0"/>
          </a:p>
          <a:p>
            <a:r>
              <a:rPr lang="fr-FR" baseline="0" dirty="0" smtClean="0"/>
              <a:t>+ rencontres Accessibilité </a:t>
            </a:r>
          </a:p>
          <a:p>
            <a:r>
              <a:rPr lang="fr-FR" baseline="0" dirty="0" smtClean="0"/>
              <a:t>+ rencontres investissement </a:t>
            </a:r>
          </a:p>
          <a:p>
            <a:r>
              <a:rPr lang="fr-FR" baseline="0" dirty="0" smtClean="0"/>
              <a:t>+ autres (</a:t>
            </a:r>
            <a:r>
              <a:rPr lang="fr-FR" baseline="0" dirty="0" err="1" smtClean="0"/>
              <a:t>intermodalité</a:t>
            </a:r>
            <a:r>
              <a:rPr lang="fr-FR" baseline="0" dirty="0" smtClean="0"/>
              <a:t>, vente / cession, …)</a:t>
            </a:r>
          </a:p>
          <a:p>
            <a:endParaRPr lang="fr-FR" baseline="0" dirty="0" smtClean="0"/>
          </a:p>
          <a:p>
            <a:r>
              <a:rPr lang="fr-FR" baseline="0" dirty="0" smtClean="0"/>
              <a:t>Message : </a:t>
            </a:r>
            <a:r>
              <a:rPr lang="fr-FR" i="1" baseline="0" dirty="0" smtClean="0"/>
              <a:t>les investissements dans les gares, la politique de service, la politique immobilière, la politique accessibilité… sont </a:t>
            </a:r>
            <a:r>
              <a:rPr lang="fr-FR" i="1" baseline="0" dirty="0" err="1" smtClean="0"/>
              <a:t>co</a:t>
            </a:r>
            <a:r>
              <a:rPr lang="fr-FR" i="1" baseline="0" dirty="0" smtClean="0"/>
              <a:t>-construits avec le CRL. </a:t>
            </a:r>
          </a:p>
        </p:txBody>
      </p:sp>
      <p:sp>
        <p:nvSpPr>
          <p:cNvPr id="4" name="Espace réservé du numéro de diapositive 3"/>
          <p:cNvSpPr>
            <a:spLocks noGrp="1"/>
          </p:cNvSpPr>
          <p:nvPr>
            <p:ph type="sldNum" sz="quarter" idx="10"/>
          </p:nvPr>
        </p:nvSpPr>
        <p:spPr/>
        <p:txBody>
          <a:bodyPr/>
          <a:lstStyle/>
          <a:p>
            <a:pPr>
              <a:defRPr/>
            </a:pPr>
            <a:fld id="{2C8A2209-8298-42F2-8635-DD4F1C972409}" type="slidenum">
              <a:rPr lang="fr-FR" smtClean="0"/>
              <a:pPr>
                <a:defRPr/>
              </a:pPr>
              <a:t>6</a:t>
            </a:fld>
            <a:endParaRPr lang="fr-F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Espace réservé de l'image des diapositives 1"/>
          <p:cNvSpPr>
            <a:spLocks noGrp="1" noRot="1" noChangeAspect="1"/>
          </p:cNvSpPr>
          <p:nvPr>
            <p:ph type="sldImg"/>
          </p:nvPr>
        </p:nvSpPr>
        <p:spPr>
          <a:noFill/>
        </p:spPr>
      </p:sp>
      <p:sp>
        <p:nvSpPr>
          <p:cNvPr id="38914" name="Espace réservé des commentaires 2"/>
          <p:cNvSpPr>
            <a:spLocks noGrp="1"/>
          </p:cNvSpPr>
          <p:nvPr>
            <p:ph type="body" idx="1"/>
          </p:nvPr>
        </p:nvSpPr>
        <p:spPr>
          <a:noFill/>
          <a:ln/>
        </p:spPr>
        <p:txBody>
          <a:bodyPr/>
          <a:lstStyle/>
          <a:p>
            <a:endParaRPr lang="fr-FR" smtClean="0">
              <a:ea typeface="ＭＳ Ｐゴシック"/>
              <a:cs typeface="ＭＳ Ｐゴシック"/>
            </a:endParaRPr>
          </a:p>
        </p:txBody>
      </p:sp>
      <p:sp>
        <p:nvSpPr>
          <p:cNvPr id="4" name="Espace réservé du numéro de diapositive 3"/>
          <p:cNvSpPr>
            <a:spLocks noGrp="1"/>
          </p:cNvSpPr>
          <p:nvPr>
            <p:ph type="sldNum" sz="quarter" idx="5"/>
          </p:nvPr>
        </p:nvSpPr>
        <p:spPr/>
        <p:txBody>
          <a:bodyPr/>
          <a:lstStyle/>
          <a:p>
            <a:pPr>
              <a:defRPr/>
            </a:pPr>
            <a:fld id="{0E52DF73-E99C-451F-9AEE-D83EC2A19DF2}" type="slidenum">
              <a:rPr lang="fr-FR" smtClean="0"/>
              <a:pPr>
                <a:defRPr/>
              </a:pPr>
              <a:t>64</a:t>
            </a:fld>
            <a:endParaRPr lang="fr-F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TextEdit="1"/>
          </p:cNvSpPr>
          <p:nvPr>
            <p:ph type="sldImg"/>
          </p:nvPr>
        </p:nvSpPr>
        <p:spPr>
          <a:noFill/>
        </p:spPr>
      </p:sp>
      <p:sp>
        <p:nvSpPr>
          <p:cNvPr id="62467" name="Rectangle 3"/>
          <p:cNvSpPr>
            <a:spLocks noGrp="1"/>
          </p:cNvSpPr>
          <p:nvPr>
            <p:ph type="body" idx="1"/>
          </p:nvPr>
        </p:nvSpPr>
        <p:spPr>
          <a:noFill/>
          <a:ln/>
        </p:spPr>
        <p:txBody>
          <a:bodyPr/>
          <a:lstStyle/>
          <a:p>
            <a:endParaRPr lang="fr-FR"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TextEdit="1"/>
          </p:cNvSpPr>
          <p:nvPr>
            <p:ph type="sldImg"/>
          </p:nvPr>
        </p:nvSpPr>
        <p:spPr>
          <a:noFill/>
        </p:spPr>
      </p:sp>
      <p:sp>
        <p:nvSpPr>
          <p:cNvPr id="62467" name="Rectangle 3"/>
          <p:cNvSpPr>
            <a:spLocks noGrp="1"/>
          </p:cNvSpPr>
          <p:nvPr>
            <p:ph type="body" idx="1"/>
          </p:nvPr>
        </p:nvSpPr>
        <p:spPr>
          <a:noFill/>
          <a:ln/>
        </p:spPr>
        <p:txBody>
          <a:bodyPr/>
          <a:lstStyle/>
          <a:p>
            <a:endParaRPr lang="fr-FR"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Espace réservé de l'image des diapositives 1"/>
          <p:cNvSpPr>
            <a:spLocks noGrp="1" noRot="1" noChangeAspect="1"/>
          </p:cNvSpPr>
          <p:nvPr>
            <p:ph type="sldImg"/>
          </p:nvPr>
        </p:nvSpPr>
        <p:spPr>
          <a:noFill/>
        </p:spPr>
      </p:sp>
      <p:sp>
        <p:nvSpPr>
          <p:cNvPr id="458754" name="Espace réservé des commentaires 2"/>
          <p:cNvSpPr>
            <a:spLocks noGrp="1"/>
          </p:cNvSpPr>
          <p:nvPr>
            <p:ph type="body" idx="1"/>
          </p:nvPr>
        </p:nvSpPr>
        <p:spPr>
          <a:noFill/>
          <a:ln/>
        </p:spPr>
        <p:txBody>
          <a:bodyPr/>
          <a:lstStyle/>
          <a:p>
            <a:r>
              <a:rPr lang="fr-FR" dirty="0" smtClean="0">
                <a:ea typeface="ＭＳ Ｐゴシック"/>
                <a:cs typeface="ＭＳ Ｐゴシック"/>
              </a:rPr>
              <a:t>ATTENTION :</a:t>
            </a:r>
          </a:p>
          <a:p>
            <a:r>
              <a:rPr lang="fr-FR" dirty="0" smtClean="0">
                <a:ea typeface="ＭＳ Ｐゴシック"/>
                <a:cs typeface="ＭＳ Ｐゴシック"/>
              </a:rPr>
              <a:t>C’est la liste officiel des investissements arrêté pour la CA SNCF de juin qui a validé la publication</a:t>
            </a:r>
            <a:r>
              <a:rPr lang="fr-FR" baseline="0" dirty="0" smtClean="0">
                <a:ea typeface="ＭＳ Ｐゴシック"/>
                <a:cs typeface="ＭＳ Ｐゴシック"/>
              </a:rPr>
              <a:t> du projet de DRG 2015.</a:t>
            </a:r>
          </a:p>
          <a:p>
            <a:r>
              <a:rPr lang="fr-FR" baseline="0" dirty="0" smtClean="0">
                <a:ea typeface="ＭＳ Ｐゴシック"/>
                <a:cs typeface="ＭＳ Ｐゴシック"/>
              </a:rPr>
              <a:t>Depuis, il y a eu des évolutions (économies caméras de Metz + Nancy, ajout souterrain Nancy, …) qui seront dans la V2 des tarifs en fonction des remarques bilatérales + IRC</a:t>
            </a:r>
            <a:endParaRPr lang="fr-FR" dirty="0" smtClean="0">
              <a:ea typeface="ＭＳ Ｐゴシック"/>
              <a:cs typeface="ＭＳ Ｐゴシック"/>
            </a:endParaRPr>
          </a:p>
        </p:txBody>
      </p:sp>
      <p:sp>
        <p:nvSpPr>
          <p:cNvPr id="4" name="Espace réservé du numéro de diapositive 3"/>
          <p:cNvSpPr>
            <a:spLocks noGrp="1"/>
          </p:cNvSpPr>
          <p:nvPr>
            <p:ph type="sldNum" sz="quarter" idx="5"/>
          </p:nvPr>
        </p:nvSpPr>
        <p:spPr/>
        <p:txBody>
          <a:bodyPr/>
          <a:lstStyle/>
          <a:p>
            <a:pPr>
              <a:defRPr/>
            </a:pPr>
            <a:fld id="{F05743C0-8D92-49CC-B8F7-4B1AA9A60CB6}" type="slidenum">
              <a:rPr lang="fr-FR" smtClean="0"/>
              <a:pPr>
                <a:defRPr/>
              </a:pPr>
              <a:t>69</a:t>
            </a:fld>
            <a:endParaRPr lang="fr-F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Espace réservé de l'image des diapositives 1"/>
          <p:cNvSpPr>
            <a:spLocks noGrp="1" noRot="1" noChangeAspect="1"/>
          </p:cNvSpPr>
          <p:nvPr>
            <p:ph type="sldImg"/>
          </p:nvPr>
        </p:nvSpPr>
        <p:spPr>
          <a:noFill/>
        </p:spPr>
      </p:sp>
      <p:sp>
        <p:nvSpPr>
          <p:cNvPr id="460802" name="Espace réservé des commentaires 2"/>
          <p:cNvSpPr>
            <a:spLocks noGrp="1"/>
          </p:cNvSpPr>
          <p:nvPr>
            <p:ph type="body" idx="1"/>
          </p:nvPr>
        </p:nvSpPr>
        <p:spPr>
          <a:noFill/>
          <a:ln/>
        </p:spPr>
        <p:txBody>
          <a:bodyPr/>
          <a:lstStyle/>
          <a:p>
            <a:pPr lvl="1"/>
            <a:r>
              <a:rPr lang="fr-FR" b="1" dirty="0" smtClean="0">
                <a:ea typeface="ＭＳ Ｐゴシック"/>
              </a:rPr>
              <a:t>Investissements</a:t>
            </a:r>
            <a:endParaRPr lang="fr-FR" dirty="0" smtClean="0">
              <a:ea typeface="ＭＳ Ｐゴシック"/>
            </a:endParaRPr>
          </a:p>
          <a:p>
            <a:r>
              <a:rPr lang="fr-FR" dirty="0" smtClean="0">
                <a:ea typeface="ＭＳ Ｐゴシック"/>
                <a:cs typeface="ＭＳ Ｐゴシック"/>
              </a:rPr>
              <a:t>Le taux de rémunération du capital est appliqué à la valeur nette comptable des investissements affectés au périmètre transporteur.</a:t>
            </a:r>
          </a:p>
          <a:p>
            <a:r>
              <a:rPr lang="fr-FR" dirty="0" smtClean="0">
                <a:ea typeface="ＭＳ Ｐゴシック"/>
                <a:cs typeface="ＭＳ Ｐゴシック"/>
              </a:rPr>
              <a:t> </a:t>
            </a:r>
          </a:p>
          <a:p>
            <a:r>
              <a:rPr lang="fr-FR" dirty="0" smtClean="0">
                <a:ea typeface="ＭＳ Ｐゴシック"/>
                <a:cs typeface="ＭＳ Ｐゴシック"/>
              </a:rPr>
              <a:t>Les immobilisations ont été codifiées pour  permettre leur affectation à un périmètre.</a:t>
            </a:r>
          </a:p>
          <a:p>
            <a:r>
              <a:rPr lang="fr-FR" dirty="0" smtClean="0">
                <a:ea typeface="ＭＳ Ｐゴシック"/>
                <a:cs typeface="ＭＳ Ｐゴシック"/>
              </a:rPr>
              <a:t> </a:t>
            </a:r>
          </a:p>
          <a:p>
            <a:r>
              <a:rPr lang="fr-FR" dirty="0" smtClean="0">
                <a:ea typeface="ＭＳ Ｐゴシック"/>
                <a:cs typeface="ＭＳ Ｐゴシック"/>
              </a:rPr>
              <a:t>Les charges associées aux immobilisations affectées au Cœur de gare ou à la totalité du bâtiment sont imputées au prorata des clés surfaces respectivement clé "m² CDG" et clé "m² totaux </a:t>
            </a:r>
            <a:r>
              <a:rPr lang="en-US" b="1" dirty="0" smtClean="0">
                <a:ea typeface="ＭＳ Ｐゴシック"/>
                <a:cs typeface="ＭＳ Ｐゴシック"/>
              </a:rPr>
              <a:t>                                                            </a:t>
            </a:r>
            <a:endParaRPr lang="fr-FR" sz="2000" dirty="0" smtClean="0">
              <a:ea typeface="ＭＳ Ｐゴシック"/>
              <a:cs typeface="ＭＳ Ｐゴシック"/>
            </a:endParaRPr>
          </a:p>
          <a:p>
            <a:r>
              <a:rPr lang="fr-FR" dirty="0" smtClean="0">
                <a:ea typeface="ＭＳ Ｐゴシック"/>
                <a:cs typeface="ＭＳ Ｐゴシック"/>
              </a:rPr>
              <a:t> </a:t>
            </a:r>
            <a:endParaRPr lang="fr-FR" sz="2000" dirty="0" smtClean="0">
              <a:ea typeface="ＭＳ Ｐゴシック"/>
              <a:cs typeface="ＭＳ Ｐゴシック"/>
            </a:endParaRPr>
          </a:p>
          <a:p>
            <a:r>
              <a:rPr lang="fr-FR" dirty="0" smtClean="0">
                <a:ea typeface="ＭＳ Ｐゴシック"/>
                <a:cs typeface="ＭＳ Ｐゴシック"/>
              </a:rPr>
              <a:t>La base d’actifs est la valeur nette comptable des immobilisations, en conséquence un investissement n’impacte le tarif de gare qu’à la mise en service des immobilisations. </a:t>
            </a:r>
          </a:p>
          <a:p>
            <a:endParaRPr lang="fr-FR" dirty="0" smtClean="0">
              <a:ea typeface="ＭＳ Ｐゴシック"/>
              <a:cs typeface="ＭＳ Ｐゴシック"/>
            </a:endParaRPr>
          </a:p>
        </p:txBody>
      </p:sp>
      <p:sp>
        <p:nvSpPr>
          <p:cNvPr id="4" name="Espace réservé du numéro de diapositive 3"/>
          <p:cNvSpPr>
            <a:spLocks noGrp="1"/>
          </p:cNvSpPr>
          <p:nvPr>
            <p:ph type="sldNum" sz="quarter" idx="5"/>
          </p:nvPr>
        </p:nvSpPr>
        <p:spPr/>
        <p:txBody>
          <a:bodyPr/>
          <a:lstStyle/>
          <a:p>
            <a:pPr>
              <a:defRPr/>
            </a:pPr>
            <a:fld id="{FC2F5247-579D-4054-99D8-B1603147F339}" type="slidenum">
              <a:rPr lang="fr-FR" smtClean="0"/>
              <a:pPr>
                <a:defRPr/>
              </a:pPr>
              <a:t>70</a:t>
            </a:fld>
            <a:endParaRPr lang="fr-F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2C8A2209-8298-42F2-8635-DD4F1C972409}" type="slidenum">
              <a:rPr lang="fr-FR" smtClean="0"/>
              <a:pPr>
                <a:defRPr/>
              </a:pPr>
              <a:t>71</a:t>
            </a:fld>
            <a:endParaRPr lang="fr-F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2C8A2209-8298-42F2-8635-DD4F1C972409}" type="slidenum">
              <a:rPr lang="fr-FR" smtClean="0"/>
              <a:pPr>
                <a:defRPr/>
              </a:pPr>
              <a:t>72</a:t>
            </a:fld>
            <a:endParaRPr lang="fr-F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TextEdit="1"/>
          </p:cNvSpPr>
          <p:nvPr>
            <p:ph type="sldImg"/>
          </p:nvPr>
        </p:nvSpPr>
        <p:spPr>
          <a:noFill/>
        </p:spPr>
      </p:sp>
      <p:sp>
        <p:nvSpPr>
          <p:cNvPr id="62467" name="Rectangle 3"/>
          <p:cNvSpPr>
            <a:spLocks noGrp="1"/>
          </p:cNvSpPr>
          <p:nvPr>
            <p:ph type="body" idx="1"/>
          </p:nvPr>
        </p:nvSpPr>
        <p:spPr>
          <a:noFill/>
          <a:ln/>
        </p:spPr>
        <p:txBody>
          <a:bodyPr/>
          <a:lstStyle/>
          <a:p>
            <a:endParaRPr lang="fr-FR"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Espace réservé de l'image des diapositives 1"/>
          <p:cNvSpPr>
            <a:spLocks noGrp="1" noRot="1" noChangeAspect="1" noTextEdit="1"/>
          </p:cNvSpPr>
          <p:nvPr>
            <p:ph type="sldImg"/>
          </p:nvPr>
        </p:nvSpPr>
        <p:spPr>
          <a:noFill/>
        </p:spPr>
      </p:sp>
      <p:sp>
        <p:nvSpPr>
          <p:cNvPr id="121859" name="Espace réservé des commentaires 2"/>
          <p:cNvSpPr>
            <a:spLocks noGrp="1"/>
          </p:cNvSpPr>
          <p:nvPr>
            <p:ph type="body" idx="1"/>
          </p:nvPr>
        </p:nvSpPr>
        <p:spPr>
          <a:noFill/>
          <a:ln/>
        </p:spPr>
        <p:txBody>
          <a:bodyPr/>
          <a:lstStyle/>
          <a:p>
            <a:endParaRPr lang="fr-FR" dirty="0" smtClean="0">
              <a:ea typeface="ＭＳ Ｐゴシック" pitchFamily="34" charset="-128"/>
            </a:endParaRPr>
          </a:p>
        </p:txBody>
      </p:sp>
      <p:sp>
        <p:nvSpPr>
          <p:cNvPr id="4" name="Espace réservé du numéro de diapositive 3"/>
          <p:cNvSpPr>
            <a:spLocks noGrp="1"/>
          </p:cNvSpPr>
          <p:nvPr>
            <p:ph type="sldNum" sz="quarter" idx="5"/>
          </p:nvPr>
        </p:nvSpPr>
        <p:spPr/>
        <p:txBody>
          <a:bodyPr/>
          <a:lstStyle/>
          <a:p>
            <a:pPr>
              <a:defRPr/>
            </a:pPr>
            <a:fld id="{B35912C9-6133-4015-85C5-68748EFED77A}" type="slidenum">
              <a:rPr lang="fr-FR" smtClean="0"/>
              <a:pPr>
                <a:defRPr/>
              </a:pPr>
              <a:t>74</a:t>
            </a:fld>
            <a:endParaRPr lang="fr-F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56675" name="Espace réservé des commentaires 2"/>
          <p:cNvSpPr>
            <a:spLocks noGrp="1"/>
          </p:cNvSpPr>
          <p:nvPr>
            <p:ph type="body" idx="1"/>
          </p:nvPr>
        </p:nvSpPr>
        <p:spPr bwMode="auto">
          <a:noFill/>
        </p:spPr>
        <p:txBody>
          <a:bodyPr/>
          <a:lstStyle/>
          <a:p>
            <a:r>
              <a:rPr lang="fr-FR" altLang="fr-FR" b="1" smtClean="0"/>
              <a:t>CA: RAS</a:t>
            </a:r>
          </a:p>
          <a:p>
            <a:r>
              <a:rPr lang="fr-FR" altLang="fr-FR" b="1" smtClean="0"/>
              <a:t>Charges : </a:t>
            </a:r>
          </a:p>
          <a:p>
            <a:r>
              <a:rPr lang="fr-FR" altLang="fr-FR" smtClean="0"/>
              <a:t>RFF: augmentation de 52,8k€ dû à une augmentation de la gestion de site (+48k€ - charges courantes +32k€; Charges propriétaires +12k€). </a:t>
            </a:r>
          </a:p>
          <a:p>
            <a:r>
              <a:rPr lang="fr-FR" altLang="fr-FR" smtClean="0"/>
              <a:t>Concessionnaires : RAS </a:t>
            </a:r>
          </a:p>
          <a:p>
            <a:r>
              <a:rPr lang="fr-FR" altLang="fr-FR" smtClean="0"/>
              <a:t>Locataires NR: RAS </a:t>
            </a:r>
          </a:p>
          <a:p>
            <a:r>
              <a:rPr lang="fr-FR" altLang="fr-FR" smtClean="0"/>
              <a:t>Concessionnaire R : Modification de surfaces</a:t>
            </a:r>
          </a:p>
          <a:p>
            <a:r>
              <a:rPr lang="fr-FR" altLang="fr-FR" smtClean="0"/>
              <a:t>Locataires R :RAS </a:t>
            </a:r>
          </a:p>
          <a:p>
            <a:r>
              <a:rPr lang="fr-FR" altLang="fr-FR" smtClean="0"/>
              <a:t>Transporteurs: De nombreuses petites variations. </a:t>
            </a:r>
          </a:p>
          <a:p>
            <a:endParaRPr lang="fr-FR" altLang="fr-FR" b="1" smtClean="0"/>
          </a:p>
        </p:txBody>
      </p:sp>
      <p:sp>
        <p:nvSpPr>
          <p:cNvPr id="156676" name="Espace réservé du numéro de diapositive 3"/>
          <p:cNvSpPr>
            <a:spLocks noGrp="1"/>
          </p:cNvSpPr>
          <p:nvPr>
            <p:ph type="sldNum" sz="quarter" idx="5"/>
          </p:nvPr>
        </p:nvSpPr>
        <p:spPr bwMode="auto">
          <a:noFill/>
          <a:ln>
            <a:miter lim="800000"/>
            <a:headEnd/>
            <a:tailEnd/>
          </a:ln>
        </p:spPr>
        <p:txBody>
          <a:bodyPr/>
          <a:lstStyle/>
          <a:p>
            <a:fld id="{DE95FAAB-9406-4846-99F1-D021075550EE}" type="slidenum">
              <a:rPr lang="fr-FR" altLang="fr-FR" smtClean="0">
                <a:ea typeface="ＭＳ Ｐゴシック" pitchFamily="34" charset="-128"/>
              </a:rPr>
              <a:pPr/>
              <a:t>75</a:t>
            </a:fld>
            <a:endParaRPr lang="fr-FR" altLang="fr-FR" smtClean="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Le</a:t>
            </a:r>
            <a:r>
              <a:rPr lang="fr-FR" baseline="0" dirty="0" smtClean="0"/>
              <a:t> classement de la population Lorraine est 10ème</a:t>
            </a:r>
            <a:endParaRPr lang="fr-FR" dirty="0" smtClean="0"/>
          </a:p>
          <a:p>
            <a:r>
              <a:rPr lang="fr-FR" dirty="0" smtClean="0"/>
              <a:t>Départs Trains = recettes pour G&amp;C</a:t>
            </a:r>
          </a:p>
          <a:p>
            <a:r>
              <a:rPr lang="fr-FR" dirty="0" smtClean="0"/>
              <a:t>Quasi Stabilité du nombre des Clients sur 3 trois</a:t>
            </a:r>
          </a:p>
          <a:p>
            <a:endParaRPr lang="fr-FR" baseline="0" dirty="0" smtClean="0"/>
          </a:p>
        </p:txBody>
      </p:sp>
      <p:sp>
        <p:nvSpPr>
          <p:cNvPr id="4" name="Espace réservé du numéro de diapositive 3"/>
          <p:cNvSpPr>
            <a:spLocks noGrp="1"/>
          </p:cNvSpPr>
          <p:nvPr>
            <p:ph type="sldNum" sz="quarter" idx="10"/>
          </p:nvPr>
        </p:nvSpPr>
        <p:spPr/>
        <p:txBody>
          <a:bodyPr/>
          <a:lstStyle/>
          <a:p>
            <a:pPr>
              <a:defRPr/>
            </a:pPr>
            <a:fld id="{2C8A2209-8298-42F2-8635-DD4F1C972409}" type="slidenum">
              <a:rPr lang="fr-FR" smtClean="0"/>
              <a:pPr>
                <a:defRPr/>
              </a:pPr>
              <a:t>7</a:t>
            </a:fld>
            <a:endParaRPr lang="fr-F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TextEdit="1"/>
          </p:cNvSpPr>
          <p:nvPr>
            <p:ph type="sldImg"/>
          </p:nvPr>
        </p:nvSpPr>
        <p:spPr bwMode="auto">
          <a:noFill/>
          <a:ln>
            <a:solidFill>
              <a:srgbClr val="000000"/>
            </a:solidFill>
            <a:miter lim="800000"/>
            <a:headEnd/>
            <a:tailEnd/>
          </a:ln>
        </p:spPr>
      </p:sp>
      <p:sp>
        <p:nvSpPr>
          <p:cNvPr id="157699" name="Rectangle 3"/>
          <p:cNvSpPr>
            <a:spLocks noGrp="1"/>
          </p:cNvSpPr>
          <p:nvPr>
            <p:ph type="body" idx="1"/>
          </p:nvPr>
        </p:nvSpPr>
        <p:spPr bwMode="auto">
          <a:noFill/>
        </p:spPr>
        <p:txBody>
          <a:bodyPr/>
          <a:lstStyle/>
          <a:p>
            <a:endParaRPr lang="fr-FR" altLang="fr-FR"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58723" name="Espace réservé des commentaires 2"/>
          <p:cNvSpPr>
            <a:spLocks noGrp="1"/>
          </p:cNvSpPr>
          <p:nvPr>
            <p:ph type="body" idx="1"/>
          </p:nvPr>
        </p:nvSpPr>
        <p:spPr bwMode="auto">
          <a:noFill/>
        </p:spPr>
        <p:txBody>
          <a:bodyPr/>
          <a:lstStyle/>
          <a:p>
            <a:r>
              <a:rPr lang="fr-FR" altLang="fr-FR" smtClean="0"/>
              <a:t>Baisse des charges de propriétaires prévue au PPTM (-16k€).</a:t>
            </a:r>
          </a:p>
        </p:txBody>
      </p:sp>
      <p:sp>
        <p:nvSpPr>
          <p:cNvPr id="158724" name="Espace réservé du numéro de diapositive 3"/>
          <p:cNvSpPr>
            <a:spLocks noGrp="1"/>
          </p:cNvSpPr>
          <p:nvPr>
            <p:ph type="sldNum" sz="quarter" idx="5"/>
          </p:nvPr>
        </p:nvSpPr>
        <p:spPr bwMode="auto">
          <a:noFill/>
          <a:ln>
            <a:miter lim="800000"/>
            <a:headEnd/>
            <a:tailEnd/>
          </a:ln>
        </p:spPr>
        <p:txBody>
          <a:bodyPr/>
          <a:lstStyle/>
          <a:p>
            <a:fld id="{49678CDD-7D0C-4D3A-AC82-345D450A0AA6}" type="slidenum">
              <a:rPr lang="fr-FR" altLang="fr-FR" smtClean="0">
                <a:ea typeface="ＭＳ Ｐゴシック" pitchFamily="34" charset="-128"/>
              </a:rPr>
              <a:pPr/>
              <a:t>78</a:t>
            </a:fld>
            <a:endParaRPr lang="fr-FR" altLang="fr-FR" smtClean="0">
              <a:ea typeface="ＭＳ Ｐゴシック"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TextEdit="1"/>
          </p:cNvSpPr>
          <p:nvPr>
            <p:ph type="sldImg"/>
          </p:nvPr>
        </p:nvSpPr>
        <p:spPr>
          <a:noFill/>
        </p:spPr>
      </p:sp>
      <p:sp>
        <p:nvSpPr>
          <p:cNvPr id="99331" name="Rectangle 3"/>
          <p:cNvSpPr>
            <a:spLocks noGrp="1"/>
          </p:cNvSpPr>
          <p:nvPr>
            <p:ph type="body" idx="1"/>
          </p:nvPr>
        </p:nvSpPr>
        <p:spPr>
          <a:noFill/>
          <a:ln/>
        </p:spPr>
        <p:txBody>
          <a:bodyPr/>
          <a:lstStyle/>
          <a:p>
            <a:endParaRPr lang="fr-FR"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TextEdit="1"/>
          </p:cNvSpPr>
          <p:nvPr>
            <p:ph type="sldImg"/>
          </p:nvPr>
        </p:nvSpPr>
        <p:spPr>
          <a:noFill/>
        </p:spPr>
      </p:sp>
      <p:sp>
        <p:nvSpPr>
          <p:cNvPr id="62467" name="Rectangle 3"/>
          <p:cNvSpPr>
            <a:spLocks noGrp="1"/>
          </p:cNvSpPr>
          <p:nvPr>
            <p:ph type="body" idx="1"/>
          </p:nvPr>
        </p:nvSpPr>
        <p:spPr>
          <a:noFill/>
          <a:ln/>
        </p:spPr>
        <p:txBody>
          <a:bodyPr/>
          <a:lstStyle/>
          <a:p>
            <a:endParaRPr lang="fr-FR"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solidFill>
                  <a:schemeClr val="tx2"/>
                </a:solidFill>
                <a:latin typeface="Arial" charset="0"/>
                <a:cs typeface="Arial" charset="0"/>
              </a:rPr>
              <a:t>même classement </a:t>
            </a:r>
          </a:p>
          <a:p>
            <a:r>
              <a:rPr lang="fr-FR" dirty="0" smtClean="0">
                <a:solidFill>
                  <a:schemeClr val="tx2"/>
                </a:solidFill>
                <a:latin typeface="Arial" charset="0"/>
                <a:cs typeface="Arial" charset="0"/>
              </a:rPr>
              <a:t>Plan de transport +221 dessertes par rapport</a:t>
            </a:r>
            <a:r>
              <a:rPr lang="fr-FR" baseline="0" dirty="0" smtClean="0">
                <a:solidFill>
                  <a:schemeClr val="tx2"/>
                </a:solidFill>
                <a:latin typeface="Arial" charset="0"/>
                <a:cs typeface="Arial" charset="0"/>
              </a:rPr>
              <a:t> à 2014</a:t>
            </a:r>
            <a:endParaRPr lang="fr-FR" dirty="0" smtClean="0">
              <a:solidFill>
                <a:schemeClr val="tx2"/>
              </a:solidFill>
              <a:latin typeface="Arial" charset="0"/>
              <a:cs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dirty="0" smtClean="0">
                <a:solidFill>
                  <a:schemeClr val="tx2"/>
                </a:solidFill>
                <a:latin typeface="Arial" charset="0"/>
                <a:cs typeface="Arial" charset="0"/>
              </a:rPr>
              <a:t>7,139 millions de clients en 2012 (+0.8%)</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dirty="0" smtClean="0">
                <a:solidFill>
                  <a:schemeClr val="tx2"/>
                </a:solidFill>
                <a:latin typeface="Arial" charset="0"/>
                <a:cs typeface="Arial" charset="0"/>
              </a:rPr>
              <a:t>51786 dessertes commandées en 2015</a:t>
            </a:r>
          </a:p>
          <a:p>
            <a:endParaRPr lang="fr-FR" dirty="0"/>
          </a:p>
        </p:txBody>
      </p:sp>
      <p:sp>
        <p:nvSpPr>
          <p:cNvPr id="4" name="Espace réservé du numéro de diapositive 3"/>
          <p:cNvSpPr>
            <a:spLocks noGrp="1"/>
          </p:cNvSpPr>
          <p:nvPr>
            <p:ph type="sldNum" sz="quarter" idx="10"/>
          </p:nvPr>
        </p:nvSpPr>
        <p:spPr/>
        <p:txBody>
          <a:bodyPr/>
          <a:lstStyle/>
          <a:p>
            <a:pPr>
              <a:defRPr/>
            </a:pPr>
            <a:fld id="{2C8A2209-8298-42F2-8635-DD4F1C972409}" type="slidenum">
              <a:rPr lang="fr-FR" smtClean="0"/>
              <a:pPr>
                <a:defRPr/>
              </a:pPr>
              <a:t>81</a:t>
            </a:fld>
            <a:endParaRPr lang="fr-F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Espace réservé de l'image des diapositives 1"/>
          <p:cNvSpPr>
            <a:spLocks noGrp="1" noRot="1" noChangeAspect="1"/>
          </p:cNvSpPr>
          <p:nvPr>
            <p:ph type="sldImg"/>
          </p:nvPr>
        </p:nvSpPr>
        <p:spPr>
          <a:noFill/>
        </p:spPr>
      </p:sp>
      <p:sp>
        <p:nvSpPr>
          <p:cNvPr id="43010" name="Espace réservé des commentaires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dirty="0" smtClean="0">
                <a:solidFill>
                  <a:schemeClr val="tx2"/>
                </a:solidFill>
                <a:latin typeface="Arial" charset="0"/>
                <a:cs typeface="Arial" charset="0"/>
              </a:rPr>
              <a:t>6.93 millions de clients en 2013 soit 25 000/jour (+0.8%)</a:t>
            </a:r>
          </a:p>
          <a:p>
            <a:endParaRPr lang="fr-FR" dirty="0" smtClean="0">
              <a:ea typeface="ＭＳ Ｐゴシック"/>
              <a:cs typeface="ＭＳ Ｐゴシック"/>
            </a:endParaRPr>
          </a:p>
          <a:p>
            <a:r>
              <a:rPr lang="fr-FR" dirty="0" err="1" smtClean="0">
                <a:ea typeface="ＭＳ Ｐゴシック"/>
                <a:cs typeface="ＭＳ Ｐゴシック"/>
              </a:rPr>
              <a:t>Nbr</a:t>
            </a:r>
            <a:r>
              <a:rPr lang="fr-FR" dirty="0" smtClean="0">
                <a:ea typeface="ＭＳ Ｐゴシック"/>
                <a:cs typeface="ＭＳ Ｐゴシック"/>
              </a:rPr>
              <a:t> de voyageurs : base </a:t>
            </a:r>
            <a:r>
              <a:rPr lang="fr-FR" dirty="0" err="1" smtClean="0">
                <a:ea typeface="ＭＳ Ｐゴシック"/>
                <a:cs typeface="ＭＳ Ｐゴシック"/>
              </a:rPr>
              <a:t>aristote</a:t>
            </a:r>
            <a:endParaRPr lang="fr-FR" dirty="0" smtClean="0">
              <a:ea typeface="ＭＳ Ｐゴシック"/>
              <a:cs typeface="ＭＳ Ｐゴシック"/>
            </a:endParaRPr>
          </a:p>
          <a:p>
            <a:r>
              <a:rPr lang="fr-FR" dirty="0" smtClean="0">
                <a:ea typeface="ＭＳ Ｐゴシック"/>
                <a:cs typeface="ＭＳ Ｐゴシック"/>
              </a:rPr>
              <a:t>Tous les mois, c’est l’équivalent de 2 fois l’agglo de Metz qui passe en gare.</a:t>
            </a:r>
          </a:p>
        </p:txBody>
      </p:sp>
      <p:sp>
        <p:nvSpPr>
          <p:cNvPr id="43011" name="Espace réservé du numéro de diapositive 3"/>
          <p:cNvSpPr>
            <a:spLocks noGrp="1"/>
          </p:cNvSpPr>
          <p:nvPr>
            <p:ph type="sldNum" sz="quarter" idx="5"/>
          </p:nvPr>
        </p:nvSpPr>
        <p:spPr>
          <a:noFill/>
        </p:spPr>
        <p:txBody>
          <a:bodyPr/>
          <a:lstStyle/>
          <a:p>
            <a:fld id="{0532F164-6468-4A3B-87D4-0CD2B416412F}" type="slidenum">
              <a:rPr lang="fr-FR" smtClean="0">
                <a:ea typeface="ＭＳ Ｐゴシック"/>
                <a:cs typeface="ＭＳ Ｐゴシック"/>
              </a:rPr>
              <a:pPr/>
              <a:t>82</a:t>
            </a:fld>
            <a:endParaRPr lang="fr-FR" smtClean="0">
              <a:ea typeface="ＭＳ Ｐゴシック"/>
              <a:cs typeface="ＭＳ Ｐゴシック"/>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TextEdit="1"/>
          </p:cNvSpPr>
          <p:nvPr>
            <p:ph type="sldImg"/>
          </p:nvPr>
        </p:nvSpPr>
        <p:spPr>
          <a:noFill/>
        </p:spPr>
      </p:sp>
      <p:sp>
        <p:nvSpPr>
          <p:cNvPr id="45058" name="Rectangle 3"/>
          <p:cNvSpPr>
            <a:spLocks noGrp="1"/>
          </p:cNvSpPr>
          <p:nvPr>
            <p:ph type="body" idx="1"/>
          </p:nvPr>
        </p:nvSpPr>
        <p:spPr>
          <a:noFill/>
          <a:ln/>
        </p:spPr>
        <p:txBody>
          <a:bodyPr/>
          <a:lstStyle/>
          <a:p>
            <a:r>
              <a:rPr lang="fr-FR" smtClean="0">
                <a:ea typeface="ＭＳ Ｐゴシック"/>
                <a:cs typeface="ＭＳ Ｐゴシック"/>
              </a:rPr>
              <a:t>Maintenance annuelle</a:t>
            </a:r>
          </a:p>
          <a:p>
            <a:r>
              <a:rPr lang="fr-FR" smtClean="0">
                <a:ea typeface="ＭＳ Ｐゴシック"/>
                <a:cs typeface="ＭＳ Ｐゴシック"/>
              </a:rPr>
              <a:t>ascenseur= 2200€ + nettoyage gaine vitrée intérieure (de 660 à 1500€); PA= 650€; caméra = 670€; élévateur PMR= forfait de 1000€</a:t>
            </a:r>
          </a:p>
          <a:p>
            <a:r>
              <a:rPr lang="fr-FR" smtClean="0">
                <a:ea typeface="ＭＳ Ｐゴシック"/>
                <a:cs typeface="ＭＳ Ｐゴシック"/>
              </a:rPr>
              <a:t>Escalator= 7100€</a:t>
            </a:r>
          </a:p>
          <a:p>
            <a:r>
              <a:rPr lang="fr-FR" smtClean="0">
                <a:ea typeface="ＭＳ Ｐゴシック"/>
                <a:cs typeface="ＭＳ Ｐゴシック"/>
              </a:rPr>
              <a:t>Écran vidéo de 650 à 1100 watts</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Espace réservé de l'image des diapositives 1"/>
          <p:cNvSpPr>
            <a:spLocks noGrp="1" noRot="1" noChangeAspect="1"/>
          </p:cNvSpPr>
          <p:nvPr>
            <p:ph type="sldImg"/>
          </p:nvPr>
        </p:nvSpPr>
        <p:spPr>
          <a:noFill/>
        </p:spPr>
      </p:sp>
      <p:sp>
        <p:nvSpPr>
          <p:cNvPr id="53250" name="Espace réservé des commentaires 2"/>
          <p:cNvSpPr>
            <a:spLocks noGrp="1"/>
          </p:cNvSpPr>
          <p:nvPr>
            <p:ph type="body" idx="1"/>
          </p:nvPr>
        </p:nvSpPr>
        <p:spPr>
          <a:noFill/>
          <a:ln/>
        </p:spPr>
        <p:txBody>
          <a:bodyPr/>
          <a:lstStyle/>
          <a:p>
            <a:r>
              <a:rPr lang="fr-FR" dirty="0" smtClean="0">
                <a:ea typeface="ＭＳ Ｐゴシック"/>
                <a:cs typeface="ＭＳ Ｐゴシック"/>
              </a:rPr>
              <a:t>Pour parfaite info </a:t>
            </a:r>
            <a:r>
              <a:rPr lang="fr-FR" baseline="0" dirty="0" smtClean="0">
                <a:ea typeface="ＭＳ Ｐゴシック"/>
                <a:cs typeface="ＭＳ Ｐゴシック"/>
              </a:rPr>
              <a:t> concernant les :</a:t>
            </a:r>
          </a:p>
          <a:p>
            <a:endParaRPr lang="fr-FR" dirty="0" smtClean="0">
              <a:ea typeface="ＭＳ Ｐゴシック"/>
              <a:cs typeface="ＭＳ Ｐゴシック"/>
            </a:endParaRPr>
          </a:p>
          <a:p>
            <a:r>
              <a:rPr lang="fr-FR" b="1" dirty="0" smtClean="0">
                <a:ea typeface="ＭＳ Ｐゴシック"/>
                <a:cs typeface="ＭＳ Ｐゴシック"/>
              </a:rPr>
              <a:t>Concessionnaires</a:t>
            </a:r>
            <a:r>
              <a:rPr lang="fr-FR" b="1" baseline="0" dirty="0" smtClean="0">
                <a:ea typeface="ＭＳ Ｐゴシック"/>
                <a:cs typeface="ＭＳ Ｐゴシック"/>
              </a:rPr>
              <a:t> :  % ok</a:t>
            </a:r>
          </a:p>
          <a:p>
            <a:r>
              <a:rPr lang="fr-FR" baseline="0" dirty="0" smtClean="0">
                <a:ea typeface="ＭＳ Ｐゴシック"/>
                <a:cs typeface="ＭＳ Ｐゴシック"/>
              </a:rPr>
              <a:t>la CHOPE (500m²) sera à valoriser dès que les travaux des toilettes seront terminées. A2C sera missionné pour trouver un candidat.  Cependant A. Michelet y travaille déjà indirectement.</a:t>
            </a:r>
          </a:p>
          <a:p>
            <a:r>
              <a:rPr lang="fr-FR" baseline="0" dirty="0" err="1" smtClean="0">
                <a:ea typeface="ＭＳ Ｐゴシック"/>
                <a:cs typeface="ＭＳ Ｐゴシック"/>
              </a:rPr>
              <a:t>Glups</a:t>
            </a:r>
            <a:r>
              <a:rPr lang="fr-FR" baseline="0" dirty="0" smtClean="0">
                <a:ea typeface="ＭＳ Ｐゴシック"/>
                <a:cs typeface="ＭＳ Ｐゴシック"/>
              </a:rPr>
              <a:t> veut partir, A2C  Arnaud cherche de nouveaux clients car Rose </a:t>
            </a:r>
            <a:r>
              <a:rPr lang="fr-FR" baseline="0" dirty="0" err="1" smtClean="0">
                <a:ea typeface="ＭＳ Ｐゴシック"/>
                <a:cs typeface="ＭＳ Ｐゴシック"/>
              </a:rPr>
              <a:t>Bombon</a:t>
            </a:r>
            <a:r>
              <a:rPr lang="fr-FR" baseline="0" dirty="0" smtClean="0">
                <a:ea typeface="ＭＳ Ｐゴシック"/>
                <a:cs typeface="ＭＳ Ｐゴシック"/>
              </a:rPr>
              <a:t> intéressée à un moment, n’a pas  donnée suite….</a:t>
            </a:r>
          </a:p>
          <a:p>
            <a:endParaRPr lang="fr-FR" baseline="0" dirty="0" smtClean="0">
              <a:ea typeface="ＭＳ Ｐゴシック"/>
              <a:cs typeface="ＭＳ Ｐゴシック"/>
            </a:endParaRPr>
          </a:p>
          <a:p>
            <a:r>
              <a:rPr lang="fr-FR" b="1" baseline="0" dirty="0" smtClean="0">
                <a:ea typeface="ＭＳ Ｐゴシック"/>
                <a:cs typeface="ＭＳ Ｐゴシック"/>
              </a:rPr>
              <a:t>Locataires : % ok</a:t>
            </a:r>
          </a:p>
          <a:p>
            <a:r>
              <a:rPr lang="fr-FR" dirty="0" smtClean="0">
                <a:ea typeface="ＭＳ Ｐゴシック"/>
                <a:cs typeface="ＭＳ Ｐゴシック"/>
              </a:rPr>
              <a:t>La Direction Zone Sureté Est</a:t>
            </a:r>
            <a:r>
              <a:rPr lang="fr-FR" baseline="0" dirty="0" smtClean="0">
                <a:ea typeface="ＭＳ Ｐゴシック"/>
                <a:cs typeface="ＭＳ Ｐゴシック"/>
              </a:rPr>
              <a:t> doit reprendre les locaux libérés par le CLD (date non précisée à ce jour)</a:t>
            </a:r>
          </a:p>
          <a:p>
            <a:r>
              <a:rPr lang="fr-FR" baseline="0" dirty="0" smtClean="0">
                <a:ea typeface="ＭＳ Ｐゴシック"/>
                <a:cs typeface="ＭＳ Ｐゴシック"/>
              </a:rPr>
              <a:t>Sur Metz, j’ai plus de demandes de locaux que de locaux libres….., pour preuve je n’arrive pas à satisfaire l’ABE qui souhaite revenir sur Metz et quitter Woippy ;  EFFIA a besoin d’un bureau pour 20 m² seulement, pas de possibilité actuellement en gare</a:t>
            </a:r>
          </a:p>
          <a:p>
            <a:endParaRPr lang="fr-FR" baseline="0" dirty="0" smtClean="0">
              <a:ea typeface="ＭＳ Ｐゴシック"/>
              <a:cs typeface="ＭＳ Ｐゴシック"/>
            </a:endParaRPr>
          </a:p>
          <a:p>
            <a:endParaRPr lang="fr-FR" baseline="0" dirty="0" smtClean="0">
              <a:ea typeface="ＭＳ Ｐゴシック"/>
              <a:cs typeface="ＭＳ Ｐゴシック"/>
            </a:endParaRPr>
          </a:p>
        </p:txBody>
      </p:sp>
      <p:sp>
        <p:nvSpPr>
          <p:cNvPr id="53251" name="Espace réservé du numéro de diapositive 3"/>
          <p:cNvSpPr>
            <a:spLocks noGrp="1"/>
          </p:cNvSpPr>
          <p:nvPr>
            <p:ph type="sldNum" sz="quarter" idx="5"/>
          </p:nvPr>
        </p:nvSpPr>
        <p:spPr>
          <a:noFill/>
        </p:spPr>
        <p:txBody>
          <a:bodyPr/>
          <a:lstStyle/>
          <a:p>
            <a:fld id="{7125111B-5F8B-4ED9-B0EA-9B1D40D037C5}" type="slidenum">
              <a:rPr lang="fr-FR" smtClean="0">
                <a:ea typeface="ＭＳ Ｐゴシック"/>
                <a:cs typeface="ＭＳ Ｐゴシック"/>
              </a:rPr>
              <a:pPr/>
              <a:t>84</a:t>
            </a:fld>
            <a:endParaRPr lang="fr-FR" smtClean="0">
              <a:ea typeface="ＭＳ Ｐゴシック"/>
              <a:cs typeface="ＭＳ Ｐゴシック"/>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Espace réservé de l'image des diapositives 1"/>
          <p:cNvSpPr>
            <a:spLocks noGrp="1" noRot="1" noChangeAspect="1"/>
          </p:cNvSpPr>
          <p:nvPr>
            <p:ph type="sldImg"/>
          </p:nvPr>
        </p:nvSpPr>
        <p:spPr>
          <a:noFill/>
        </p:spPr>
      </p:sp>
      <p:sp>
        <p:nvSpPr>
          <p:cNvPr id="3" name="Espace réservé des commentaires 2"/>
          <p:cNvSpPr>
            <a:spLocks noGrp="1"/>
          </p:cNvSpPr>
          <p:nvPr>
            <p:ph type="body" idx="1"/>
          </p:nvPr>
        </p:nvSpPr>
        <p:spPr/>
        <p:txBody>
          <a:bodyPr>
            <a:normAutofit lnSpcReduction="10000"/>
          </a:bodyPr>
          <a:lstStyle/>
          <a:p>
            <a:pPr>
              <a:defRPr/>
            </a:pPr>
            <a:r>
              <a:rPr lang="fr-FR" b="1" dirty="0" smtClean="0"/>
              <a:t>Info Marc </a:t>
            </a:r>
            <a:r>
              <a:rPr lang="fr-FR" b="1" dirty="0" err="1" smtClean="0"/>
              <a:t>Mathey</a:t>
            </a:r>
            <a:r>
              <a:rPr lang="fr-FR" b="1" dirty="0" smtClean="0"/>
              <a:t> : </a:t>
            </a:r>
            <a:r>
              <a:rPr lang="fr-FR" dirty="0" smtClean="0"/>
              <a:t>Voici les contraintes </a:t>
            </a:r>
            <a:r>
              <a:rPr lang="fr-FR" dirty="0" err="1" smtClean="0"/>
              <a:t>reglementaires</a:t>
            </a:r>
            <a:r>
              <a:rPr lang="fr-FR" dirty="0" smtClean="0"/>
              <a:t> en terme de tri</a:t>
            </a:r>
          </a:p>
          <a:p>
            <a:pPr>
              <a:defRPr/>
            </a:pPr>
            <a:r>
              <a:rPr lang="fr-FR" dirty="0" smtClean="0"/>
              <a:t>Le troisième chapitre du titre V (risques, sante, déchets) de la </a:t>
            </a:r>
            <a:r>
              <a:rPr lang="fr-FR" b="1" dirty="0" smtClean="0"/>
              <a:t>loi Grenelle 2 n° 2010-788 du 12 juillet 2010</a:t>
            </a:r>
            <a:r>
              <a:rPr lang="fr-FR" dirty="0" smtClean="0"/>
              <a:t> porte sur les dispositions relatives aux déchets. </a:t>
            </a:r>
            <a:r>
              <a:rPr lang="fr-FR" b="1" dirty="0" smtClean="0"/>
              <a:t>La loi Grenelle 1 n°2009- 967 du 3 aout 2009</a:t>
            </a:r>
            <a:r>
              <a:rPr lang="fr-FR" dirty="0" smtClean="0"/>
              <a:t> prévoit un </a:t>
            </a:r>
            <a:r>
              <a:rPr lang="fr-FR" b="1" dirty="0" smtClean="0"/>
              <a:t>objectif de recyclage pour les déchets de l’entreprise </a:t>
            </a:r>
            <a:r>
              <a:rPr lang="fr-FR" dirty="0" smtClean="0"/>
              <a:t>(hors BTP, hors agriculture, hors industries agro-alimentaires et hors activités spécifiques) de </a:t>
            </a:r>
            <a:r>
              <a:rPr lang="fr-FR" b="1" dirty="0" smtClean="0"/>
              <a:t>75 % en 2012</a:t>
            </a:r>
            <a:r>
              <a:rPr lang="fr-FR" dirty="0" smtClean="0"/>
              <a:t> contre 68 % actuellement. Enfin, les déchets enfouis ou incinérés devront diminuer de 15 % d'ici 2012.</a:t>
            </a:r>
          </a:p>
          <a:p>
            <a:pPr>
              <a:defRPr/>
            </a:pPr>
            <a:r>
              <a:rPr lang="fr-FR" u="sng" dirty="0" smtClean="0"/>
              <a:t>Les articles R543-66 à R543-74 du Code de l’Environnement</a:t>
            </a:r>
            <a:r>
              <a:rPr lang="fr-FR" dirty="0" smtClean="0"/>
              <a:t> relatif à l'élimination des déchets et à la récupération des matériaux et relatif, notamment, aux déchets d'emballage dont les détenteurs ne sont  pas les ménages.</a:t>
            </a:r>
          </a:p>
          <a:p>
            <a:pPr>
              <a:defRPr/>
            </a:pPr>
            <a:r>
              <a:rPr lang="fr-FR" b="1" dirty="0" smtClean="0">
                <a:sym typeface="Wingdings"/>
              </a:rPr>
              <a:t></a:t>
            </a:r>
            <a:r>
              <a:rPr lang="fr-FR" dirty="0" smtClean="0"/>
              <a:t> Toute entreprise qui produit </a:t>
            </a:r>
            <a:r>
              <a:rPr lang="fr-FR" b="1" dirty="0" smtClean="0"/>
              <a:t>plus de</a:t>
            </a:r>
            <a:r>
              <a:rPr lang="fr-FR" dirty="0" smtClean="0"/>
              <a:t> </a:t>
            </a:r>
            <a:r>
              <a:rPr lang="fr-FR" b="1" dirty="0" smtClean="0"/>
              <a:t>1100 litres</a:t>
            </a:r>
            <a:r>
              <a:rPr lang="fr-FR" dirty="0" smtClean="0"/>
              <a:t> par semaine de déchets d'emballages doit  </a:t>
            </a:r>
            <a:r>
              <a:rPr lang="fr-FR" b="1" dirty="0" smtClean="0"/>
              <a:t>s'assurer de leur valorisation</a:t>
            </a:r>
            <a:r>
              <a:rPr lang="fr-FR" dirty="0" smtClean="0"/>
              <a:t>. Aucun autre mode d'élimination n'étant autorisé, </a:t>
            </a:r>
            <a:r>
              <a:rPr lang="fr-FR" b="1" dirty="0" smtClean="0"/>
              <a:t>100 % des emballages doivent être valorisé par réemploi, recyclage ou valorisation énergétique</a:t>
            </a:r>
            <a:r>
              <a:rPr lang="fr-FR" dirty="0" smtClean="0"/>
              <a:t>.</a:t>
            </a:r>
          </a:p>
          <a:p>
            <a:pPr>
              <a:defRPr/>
            </a:pPr>
            <a:r>
              <a:rPr lang="fr-FR" dirty="0" smtClean="0"/>
              <a:t> </a:t>
            </a:r>
          </a:p>
          <a:p>
            <a:pPr>
              <a:defRPr/>
            </a:pPr>
            <a:r>
              <a:rPr lang="fr-FR" dirty="0" smtClean="0"/>
              <a:t>L'objectif est de définir une gestion des déchets en gare capable de s'adapter aux postulats de tri Gares et Connexions, aux contraintes de la gare (</a:t>
            </a:r>
            <a:r>
              <a:rPr lang="fr-FR" u="sng" dirty="0" smtClean="0"/>
              <a:t>notamment espace de stockage</a:t>
            </a:r>
            <a:r>
              <a:rPr lang="fr-FR" dirty="0" smtClean="0"/>
              <a:t>), aux contraintes des prestataires (matériels disponibles, coûts…)</a:t>
            </a:r>
          </a:p>
          <a:p>
            <a:pPr>
              <a:defRPr/>
            </a:pPr>
            <a:r>
              <a:rPr lang="fr-FR" dirty="0" smtClean="0"/>
              <a:t>En définitive, le local de stockage permet de mettre en place une zone tampon pour effectuer le tri avant enlèvement définitif. Le cout du local est surtout lié aux normes exigées en matière de sécurité incendie. </a:t>
            </a:r>
          </a:p>
          <a:p>
            <a:pPr>
              <a:defRPr/>
            </a:pPr>
            <a:endParaRPr lang="fr-FR" dirty="0" smtClean="0"/>
          </a:p>
          <a:p>
            <a:pPr>
              <a:defRPr/>
            </a:pPr>
            <a:endParaRPr lang="fr-FR" dirty="0" smtClean="0"/>
          </a:p>
          <a:p>
            <a:pPr>
              <a:defRPr/>
            </a:pPr>
            <a:r>
              <a:rPr lang="fr-FR" b="1" dirty="0" smtClean="0"/>
              <a:t>METZ : couts des poubelles pour Metz : 50k€</a:t>
            </a:r>
          </a:p>
          <a:p>
            <a:pPr>
              <a:defRPr/>
            </a:pPr>
            <a:r>
              <a:rPr lang="fr-FR" dirty="0" smtClean="0"/>
              <a:t> </a:t>
            </a:r>
            <a:endParaRPr lang="fr-FR" dirty="0"/>
          </a:p>
        </p:txBody>
      </p:sp>
      <p:sp>
        <p:nvSpPr>
          <p:cNvPr id="4" name="Espace réservé du numéro de diapositive 3"/>
          <p:cNvSpPr>
            <a:spLocks noGrp="1"/>
          </p:cNvSpPr>
          <p:nvPr>
            <p:ph type="sldNum" sz="quarter" idx="5"/>
          </p:nvPr>
        </p:nvSpPr>
        <p:spPr/>
        <p:txBody>
          <a:bodyPr/>
          <a:lstStyle/>
          <a:p>
            <a:pPr>
              <a:defRPr/>
            </a:pPr>
            <a:fld id="{00E92EF2-1776-4545-8DAA-CDC1AA76F69A}" type="slidenum">
              <a:rPr lang="fr-FR" smtClean="0"/>
              <a:pPr>
                <a:defRPr/>
              </a:pPr>
              <a:t>85</a:t>
            </a:fld>
            <a:endParaRPr lang="fr-F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TextEdit="1"/>
          </p:cNvSpPr>
          <p:nvPr>
            <p:ph type="sldImg"/>
          </p:nvPr>
        </p:nvSpPr>
        <p:spPr>
          <a:noFill/>
        </p:spPr>
      </p:sp>
      <p:sp>
        <p:nvSpPr>
          <p:cNvPr id="62467" name="Rectangle 3"/>
          <p:cNvSpPr>
            <a:spLocks noGrp="1"/>
          </p:cNvSpPr>
          <p:nvPr>
            <p:ph type="body" idx="1"/>
          </p:nvPr>
        </p:nvSpPr>
        <p:spPr>
          <a:noFill/>
          <a:ln/>
        </p:spPr>
        <p:txBody>
          <a:bodyPr/>
          <a:lstStyle/>
          <a:p>
            <a:endParaRPr lang="fr-F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Gare</a:t>
            </a:r>
            <a:r>
              <a:rPr lang="fr-FR" baseline="0" dirty="0" smtClean="0"/>
              <a:t> a =</a:t>
            </a:r>
          </a:p>
          <a:p>
            <a:r>
              <a:rPr lang="fr-FR" baseline="0" dirty="0" smtClean="0"/>
              <a:t> &gt;250 000 Clients nationaux  et internationaux</a:t>
            </a:r>
          </a:p>
          <a:p>
            <a:r>
              <a:rPr lang="fr-FR" baseline="0" dirty="0" smtClean="0"/>
              <a:t> ou</a:t>
            </a:r>
          </a:p>
          <a:p>
            <a:r>
              <a:rPr lang="fr-FR" baseline="0" dirty="0" smtClean="0"/>
              <a:t>100% de Clients nationaux  et internationaux </a:t>
            </a:r>
            <a:endParaRPr lang="fr-FR" dirty="0"/>
          </a:p>
        </p:txBody>
      </p:sp>
      <p:sp>
        <p:nvSpPr>
          <p:cNvPr id="4" name="Espace réservé du numéro de diapositive 3"/>
          <p:cNvSpPr>
            <a:spLocks noGrp="1"/>
          </p:cNvSpPr>
          <p:nvPr>
            <p:ph type="sldNum" sz="quarter" idx="10"/>
          </p:nvPr>
        </p:nvSpPr>
        <p:spPr/>
        <p:txBody>
          <a:bodyPr/>
          <a:lstStyle/>
          <a:p>
            <a:pPr>
              <a:defRPr/>
            </a:pPr>
            <a:fld id="{2C8A2209-8298-42F2-8635-DD4F1C972409}" type="slidenum">
              <a:rPr lang="fr-FR" smtClean="0"/>
              <a:pPr>
                <a:defRPr/>
              </a:pPr>
              <a:t>8</a:t>
            </a:fld>
            <a:endParaRPr lang="fr-F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TextEdit="1"/>
          </p:cNvSpPr>
          <p:nvPr>
            <p:ph type="sldImg"/>
          </p:nvPr>
        </p:nvSpPr>
        <p:spPr>
          <a:noFill/>
        </p:spPr>
      </p:sp>
      <p:sp>
        <p:nvSpPr>
          <p:cNvPr id="62467" name="Rectangle 3"/>
          <p:cNvSpPr>
            <a:spLocks noGrp="1"/>
          </p:cNvSpPr>
          <p:nvPr>
            <p:ph type="body" idx="1"/>
          </p:nvPr>
        </p:nvSpPr>
        <p:spPr>
          <a:noFill/>
          <a:ln/>
        </p:spPr>
        <p:txBody>
          <a:bodyPr/>
          <a:lstStyle/>
          <a:p>
            <a:endParaRPr lang="fr-FR"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Signalétique phase 2 : </a:t>
            </a:r>
          </a:p>
          <a:p>
            <a:r>
              <a:rPr lang="fr-FR" dirty="0" smtClean="0"/>
              <a:t>375 K€ remis en cause : investissement</a:t>
            </a:r>
            <a:r>
              <a:rPr lang="fr-FR" baseline="0" dirty="0" smtClean="0"/>
              <a:t> supprimé</a:t>
            </a:r>
            <a:endParaRPr lang="fr-FR" dirty="0"/>
          </a:p>
        </p:txBody>
      </p:sp>
      <p:sp>
        <p:nvSpPr>
          <p:cNvPr id="4" name="Espace réservé du numéro de diapositive 3"/>
          <p:cNvSpPr>
            <a:spLocks noGrp="1"/>
          </p:cNvSpPr>
          <p:nvPr>
            <p:ph type="sldNum" sz="quarter" idx="10"/>
          </p:nvPr>
        </p:nvSpPr>
        <p:spPr/>
        <p:txBody>
          <a:bodyPr/>
          <a:lstStyle/>
          <a:p>
            <a:pPr>
              <a:defRPr/>
            </a:pPr>
            <a:fld id="{2C8A2209-8298-42F2-8635-DD4F1C972409}" type="slidenum">
              <a:rPr lang="fr-FR" smtClean="0"/>
              <a:pPr>
                <a:defRPr/>
              </a:pPr>
              <a:t>91</a:t>
            </a:fld>
            <a:endParaRPr lang="fr-F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2C8A2209-8298-42F2-8635-DD4F1C972409}" type="slidenum">
              <a:rPr lang="fr-FR" smtClean="0"/>
              <a:pPr>
                <a:defRPr/>
              </a:pPr>
              <a:t>92</a:t>
            </a:fld>
            <a:endParaRPr lang="fr-F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2C8A2209-8298-42F2-8635-DD4F1C972409}" type="slidenum">
              <a:rPr lang="fr-FR" smtClean="0"/>
              <a:pPr>
                <a:defRPr/>
              </a:pPr>
              <a:t>93</a:t>
            </a:fld>
            <a:endParaRPr lang="fr-F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TextEdit="1"/>
          </p:cNvSpPr>
          <p:nvPr>
            <p:ph type="sldImg"/>
          </p:nvPr>
        </p:nvSpPr>
        <p:spPr>
          <a:noFill/>
        </p:spPr>
      </p:sp>
      <p:sp>
        <p:nvSpPr>
          <p:cNvPr id="62467" name="Rectangle 3"/>
          <p:cNvSpPr>
            <a:spLocks noGrp="1"/>
          </p:cNvSpPr>
          <p:nvPr>
            <p:ph type="body" idx="1"/>
          </p:nvPr>
        </p:nvSpPr>
        <p:spPr>
          <a:noFill/>
          <a:ln/>
        </p:spPr>
        <p:txBody>
          <a:bodyPr/>
          <a:lstStyle/>
          <a:p>
            <a:endParaRPr lang="fr-FR"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48483" name="Espace réservé des commentaires 2"/>
          <p:cNvSpPr>
            <a:spLocks noGrp="1"/>
          </p:cNvSpPr>
          <p:nvPr>
            <p:ph type="body" idx="1"/>
          </p:nvPr>
        </p:nvSpPr>
        <p:spPr bwMode="auto">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altLang="fr-FR" sz="1400" b="1" dirty="0" smtClean="0"/>
              <a:t>A mettre en</a:t>
            </a:r>
            <a:r>
              <a:rPr lang="fr-FR" altLang="fr-FR" sz="1400" b="1" baseline="0" dirty="0" smtClean="0"/>
              <a:t> annexe</a:t>
            </a:r>
            <a:endParaRPr lang="fr-FR" altLang="fr-FR" sz="1400" b="1" dirty="0" smtClean="0"/>
          </a:p>
          <a:p>
            <a:endParaRPr lang="fr-FR" altLang="fr-FR" sz="1400" b="1" dirty="0" smtClean="0"/>
          </a:p>
          <a:p>
            <a:endParaRPr lang="fr-FR" altLang="fr-FR" sz="1400" b="1" dirty="0" smtClean="0"/>
          </a:p>
          <a:p>
            <a:endParaRPr lang="fr-FR" altLang="fr-FR" sz="1400" b="1" dirty="0" smtClean="0"/>
          </a:p>
          <a:p>
            <a:r>
              <a:rPr lang="fr-FR" altLang="fr-FR" sz="1400" b="1" dirty="0" smtClean="0"/>
              <a:t>CA :</a:t>
            </a:r>
          </a:p>
          <a:p>
            <a:r>
              <a:rPr lang="fr-FR" altLang="fr-FR" sz="1400" b="1" dirty="0" smtClean="0"/>
              <a:t>Baisse du CA non régulé :</a:t>
            </a:r>
          </a:p>
          <a:p>
            <a:r>
              <a:rPr lang="fr-FR" altLang="fr-FR" dirty="0" smtClean="0"/>
              <a:t>Forte évolution Loyers : surface locataire non régulé = -661m² / locataire régulé : +889m²</a:t>
            </a:r>
          </a:p>
          <a:p>
            <a:r>
              <a:rPr lang="fr-FR" altLang="fr-FR" dirty="0" smtClean="0"/>
              <a:t>Police ferroviaire et douane qui passe en périmètre régulé (norme G&amp;C car participe à sécurité des voyageurs).</a:t>
            </a:r>
          </a:p>
          <a:p>
            <a:r>
              <a:rPr lang="fr-FR" altLang="fr-FR" dirty="0" smtClean="0"/>
              <a:t>C’est du vase communiquant entre loyer régulé et non régulé.</a:t>
            </a:r>
          </a:p>
          <a:p>
            <a:endParaRPr lang="fr-FR" altLang="fr-FR" b="1" dirty="0" smtClean="0"/>
          </a:p>
          <a:p>
            <a:r>
              <a:rPr lang="fr-FR" altLang="fr-FR" b="1" dirty="0" smtClean="0"/>
              <a:t>CA Prestation de base :</a:t>
            </a:r>
          </a:p>
          <a:p>
            <a:r>
              <a:rPr lang="fr-FR" altLang="fr-FR" dirty="0" smtClean="0"/>
              <a:t>+0.7%</a:t>
            </a:r>
          </a:p>
          <a:p>
            <a:endParaRPr lang="fr-FR" altLang="fr-FR" dirty="0" smtClean="0"/>
          </a:p>
          <a:p>
            <a:r>
              <a:rPr lang="fr-FR" altLang="fr-FR" b="1" dirty="0" smtClean="0"/>
              <a:t>Charges :</a:t>
            </a:r>
          </a:p>
          <a:p>
            <a:r>
              <a:rPr lang="fr-FR" altLang="fr-FR" b="1" dirty="0" smtClean="0"/>
              <a:t>Baisse des charges exploitation :</a:t>
            </a:r>
          </a:p>
          <a:p>
            <a:r>
              <a:rPr lang="fr-FR" altLang="fr-FR" dirty="0" smtClean="0"/>
              <a:t>Baisse des charges GS : -122k€ (nettoyage -16k€ , mobilier -25k€, maintenance des SI </a:t>
            </a:r>
            <a:r>
              <a:rPr lang="fr-FR" altLang="fr-FR" dirty="0" err="1" smtClean="0"/>
              <a:t>Voy</a:t>
            </a:r>
            <a:r>
              <a:rPr lang="fr-FR" altLang="fr-FR" dirty="0" smtClean="0"/>
              <a:t> -55k€ et sécurité incendie suppression du SIAP -26k€)</a:t>
            </a:r>
          </a:p>
          <a:p>
            <a:r>
              <a:rPr lang="fr-FR" altLang="fr-FR" dirty="0" smtClean="0"/>
              <a:t>Baisse des autres charges : -52k€ (frais de MOA)</a:t>
            </a:r>
          </a:p>
          <a:p>
            <a:r>
              <a:rPr lang="fr-FR" altLang="fr-FR" b="1" dirty="0" smtClean="0"/>
              <a:t>Investissement : </a:t>
            </a:r>
          </a:p>
          <a:p>
            <a:r>
              <a:rPr lang="fr-FR" altLang="fr-FR" dirty="0" smtClean="0"/>
              <a:t>Hausse de la PPI</a:t>
            </a:r>
          </a:p>
          <a:p>
            <a:r>
              <a:rPr lang="fr-FR" altLang="fr-FR" dirty="0" smtClean="0"/>
              <a:t>Légère baisse de la PPA</a:t>
            </a:r>
          </a:p>
        </p:txBody>
      </p:sp>
      <p:sp>
        <p:nvSpPr>
          <p:cNvPr id="148484" name="Espace réservé du numéro de diapositive 3"/>
          <p:cNvSpPr>
            <a:spLocks noGrp="1"/>
          </p:cNvSpPr>
          <p:nvPr>
            <p:ph type="sldNum" sz="quarter" idx="5"/>
          </p:nvPr>
        </p:nvSpPr>
        <p:spPr bwMode="auto">
          <a:noFill/>
          <a:ln>
            <a:miter lim="800000"/>
            <a:headEnd/>
            <a:tailEnd/>
          </a:ln>
        </p:spPr>
        <p:txBody>
          <a:bodyPr/>
          <a:lstStyle/>
          <a:p>
            <a:fld id="{EDA3FF38-35ED-4770-882F-2A2C8A8D9F3F}" type="slidenum">
              <a:rPr lang="fr-FR" altLang="fr-FR" smtClean="0">
                <a:ea typeface="MS PGothic" pitchFamily="34" charset="-128"/>
              </a:rPr>
              <a:pPr/>
              <a:t>95</a:t>
            </a:fld>
            <a:endParaRPr lang="fr-FR" altLang="fr-FR" smtClean="0">
              <a:ea typeface="MS PGothic" pitchFamily="34"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TextEdit="1"/>
          </p:cNvSpPr>
          <p:nvPr>
            <p:ph type="sldImg"/>
          </p:nvPr>
        </p:nvSpPr>
        <p:spPr bwMode="auto">
          <a:noFill/>
          <a:ln>
            <a:solidFill>
              <a:srgbClr val="000000"/>
            </a:solidFill>
            <a:miter lim="800000"/>
            <a:headEnd/>
            <a:tailEnd/>
          </a:ln>
        </p:spPr>
      </p:sp>
      <p:sp>
        <p:nvSpPr>
          <p:cNvPr id="149507" name="Rectangle 3"/>
          <p:cNvSpPr>
            <a:spLocks noGrp="1"/>
          </p:cNvSpPr>
          <p:nvPr>
            <p:ph type="body" idx="1"/>
          </p:nvPr>
        </p:nvSpPr>
        <p:spPr bwMode="auto">
          <a:noFill/>
        </p:spPr>
        <p:txBody>
          <a:bodyPr/>
          <a:lstStyle/>
          <a:p>
            <a:endParaRPr lang="fr-FR" altLang="fr-FR"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2C8A2209-8298-42F2-8635-DD4F1C972409}" type="slidenum">
              <a:rPr lang="fr-FR" smtClean="0"/>
              <a:pPr>
                <a:defRPr/>
              </a:pPr>
              <a:t>97</a:t>
            </a:fld>
            <a:endParaRPr lang="fr-F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50531" name="Espace réservé des commentaires 2"/>
          <p:cNvSpPr>
            <a:spLocks noGrp="1"/>
          </p:cNvSpPr>
          <p:nvPr>
            <p:ph type="body" idx="1"/>
          </p:nvPr>
        </p:nvSpPr>
        <p:spPr bwMode="auto">
          <a:noFill/>
        </p:spPr>
        <p:txBody>
          <a:bodyPr/>
          <a:lstStyle/>
          <a:p>
            <a:r>
              <a:rPr lang="fr-FR" altLang="fr-FR" dirty="0" smtClean="0"/>
              <a:t>Baisse des charges GS : -122k€ (nettoyage -16k€ , mobilier -25k€, maintenance des SI </a:t>
            </a:r>
            <a:r>
              <a:rPr lang="fr-FR" altLang="fr-FR" dirty="0" err="1" smtClean="0"/>
              <a:t>Voy</a:t>
            </a:r>
            <a:r>
              <a:rPr lang="fr-FR" altLang="fr-FR" dirty="0" smtClean="0"/>
              <a:t> -55k€ et sécurité incendie suppression du SIAP -26k€)</a:t>
            </a:r>
          </a:p>
          <a:p>
            <a:r>
              <a:rPr lang="fr-FR" altLang="fr-FR" dirty="0" smtClean="0"/>
              <a:t>Baisse des autres charges : -52k€ (frais de MOA)</a:t>
            </a:r>
          </a:p>
          <a:p>
            <a:endParaRPr lang="fr-FR" altLang="fr-FR" dirty="0" smtClean="0"/>
          </a:p>
          <a:p>
            <a:r>
              <a:rPr lang="fr-FR" altLang="fr-FR" dirty="0" smtClean="0"/>
              <a:t>Investissements: +136k€ au titre de la PPI (projets avec MES 2015 comptant pour une demi- année dans le tarif 2015 comptant pour une année pleine dans le tarif 2016 (programme vidéo +80k€, et COE +35k€) </a:t>
            </a:r>
            <a:r>
              <a:rPr lang="fr-FR" altLang="fr-FR" b="1" dirty="0" smtClean="0"/>
              <a:t>A noter le rehaussement des quais comptant pour +40k€</a:t>
            </a:r>
            <a:r>
              <a:rPr lang="fr-FR" altLang="fr-FR" dirty="0" smtClean="0"/>
              <a:t>. Au global, les autres projets PPI et PPA ont des charges financières et de capital en baisse.</a:t>
            </a:r>
          </a:p>
        </p:txBody>
      </p:sp>
      <p:sp>
        <p:nvSpPr>
          <p:cNvPr id="150532" name="Espace réservé du numéro de diapositive 3"/>
          <p:cNvSpPr>
            <a:spLocks noGrp="1"/>
          </p:cNvSpPr>
          <p:nvPr>
            <p:ph type="sldNum" sz="quarter" idx="5"/>
          </p:nvPr>
        </p:nvSpPr>
        <p:spPr bwMode="auto">
          <a:noFill/>
          <a:ln>
            <a:miter lim="800000"/>
            <a:headEnd/>
            <a:tailEnd/>
          </a:ln>
        </p:spPr>
        <p:txBody>
          <a:bodyPr/>
          <a:lstStyle/>
          <a:p>
            <a:fld id="{AD866C1B-D766-4D92-A743-EC4F17CF558F}" type="slidenum">
              <a:rPr lang="fr-FR" altLang="fr-FR" smtClean="0">
                <a:ea typeface="MS PGothic" pitchFamily="34" charset="-128"/>
              </a:rPr>
              <a:pPr/>
              <a:t>98</a:t>
            </a:fld>
            <a:endParaRPr lang="fr-FR" altLang="fr-FR" smtClean="0">
              <a:ea typeface="MS PGothic" pitchFamily="34"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TextEdit="1"/>
          </p:cNvSpPr>
          <p:nvPr>
            <p:ph type="sldImg"/>
          </p:nvPr>
        </p:nvSpPr>
        <p:spPr>
          <a:noFill/>
        </p:spPr>
      </p:sp>
      <p:sp>
        <p:nvSpPr>
          <p:cNvPr id="99331" name="Rectangle 3"/>
          <p:cNvSpPr>
            <a:spLocks noGrp="1"/>
          </p:cNvSpPr>
          <p:nvPr>
            <p:ph type="body" idx="1"/>
          </p:nvPr>
        </p:nvSpPr>
        <p:spPr>
          <a:noFill/>
          <a:ln/>
        </p:spPr>
        <p:txBody>
          <a:bodyPr/>
          <a:lstStyle/>
          <a:p>
            <a:endParaRPr lang="fr-F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a:noFill/>
        </p:spPr>
      </p:sp>
      <p:sp>
        <p:nvSpPr>
          <p:cNvPr id="60419" name="Rectangle 3"/>
          <p:cNvSpPr>
            <a:spLocks noGrp="1"/>
          </p:cNvSpPr>
          <p:nvPr>
            <p:ph type="body" idx="1"/>
          </p:nvPr>
        </p:nvSpPr>
        <p:spPr>
          <a:noFill/>
          <a:ln/>
        </p:spPr>
        <p:txBody>
          <a:bodyPr/>
          <a:lstStyle/>
          <a:p>
            <a:endParaRPr lang="fr-FR"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TextEdit="1"/>
          </p:cNvSpPr>
          <p:nvPr>
            <p:ph type="sldImg"/>
          </p:nvPr>
        </p:nvSpPr>
        <p:spPr>
          <a:noFill/>
        </p:spPr>
      </p:sp>
      <p:sp>
        <p:nvSpPr>
          <p:cNvPr id="62467" name="Rectangle 3"/>
          <p:cNvSpPr>
            <a:spLocks noGrp="1"/>
          </p:cNvSpPr>
          <p:nvPr>
            <p:ph type="body" idx="1"/>
          </p:nvPr>
        </p:nvSpPr>
        <p:spPr>
          <a:noFill/>
          <a:ln/>
        </p:spPr>
        <p:txBody>
          <a:bodyPr/>
          <a:lstStyle/>
          <a:p>
            <a:endParaRPr lang="fr-FR"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dirty="0" smtClean="0">
                <a:solidFill>
                  <a:schemeClr val="tx2"/>
                </a:solidFill>
                <a:latin typeface="Arial" charset="0"/>
                <a:cs typeface="Arial" charset="0"/>
              </a:rPr>
              <a:t>Effet parking gratuit</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dirty="0" smtClean="0">
                <a:solidFill>
                  <a:schemeClr val="tx2"/>
                </a:solidFill>
                <a:latin typeface="Arial" charset="0"/>
                <a:cs typeface="Arial" charset="0"/>
              </a:rPr>
              <a:t>123 000 Clients en 2012 (+23.4%)</a:t>
            </a:r>
          </a:p>
          <a:p>
            <a:r>
              <a:rPr lang="fr-FR" sz="1200" dirty="0" smtClean="0">
                <a:solidFill>
                  <a:schemeClr val="tx2"/>
                </a:solidFill>
                <a:latin typeface="Arial" charset="0"/>
                <a:cs typeface="Arial" charset="0"/>
              </a:rPr>
              <a:t>650ème gare de France en volume de clients en 2012 (hors IDF) (-64 places)</a:t>
            </a:r>
            <a:endParaRPr lang="fr-FR" dirty="0" smtClean="0"/>
          </a:p>
          <a:p>
            <a:r>
              <a:rPr lang="fr-FR" dirty="0" smtClean="0"/>
              <a:t>+23 400 clients au désavantage de </a:t>
            </a:r>
            <a:r>
              <a:rPr lang="fr-FR" dirty="0" err="1" smtClean="0"/>
              <a:t>Lor</a:t>
            </a:r>
            <a:r>
              <a:rPr lang="fr-FR" dirty="0" smtClean="0"/>
              <a:t> TGV en 2012</a:t>
            </a:r>
          </a:p>
          <a:p>
            <a:r>
              <a:rPr lang="fr-FR" dirty="0" smtClean="0"/>
              <a:t>+251 dessertes en 2015</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dirty="0" smtClean="0">
                <a:solidFill>
                  <a:schemeClr val="tx2"/>
                </a:solidFill>
                <a:latin typeface="Arial" charset="0"/>
                <a:cs typeface="Arial" charset="0"/>
              </a:rPr>
              <a:t>3472 dessertes commandées en 2015 </a:t>
            </a: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pPr>
              <a:defRPr/>
            </a:pPr>
            <a:fld id="{2C8A2209-8298-42F2-8635-DD4F1C972409}" type="slidenum">
              <a:rPr lang="fr-FR" smtClean="0"/>
              <a:pPr>
                <a:defRPr/>
              </a:pPr>
              <a:t>101</a:t>
            </a:fld>
            <a:endParaRPr lang="fr-F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Attention, dans la presse</a:t>
            </a:r>
            <a:r>
              <a:rPr lang="fr-FR" baseline="0" dirty="0" smtClean="0"/>
              <a:t> chiffre de 180 000 clients en 2012.</a:t>
            </a:r>
          </a:p>
          <a:p>
            <a:r>
              <a:rPr lang="fr-FR" baseline="0" dirty="0" smtClean="0"/>
              <a:t>136 000 Clients en 2013</a:t>
            </a:r>
            <a:endParaRPr lang="fr-FR" dirty="0"/>
          </a:p>
        </p:txBody>
      </p:sp>
      <p:sp>
        <p:nvSpPr>
          <p:cNvPr id="4" name="Espace réservé du numéro de diapositive 3"/>
          <p:cNvSpPr>
            <a:spLocks noGrp="1"/>
          </p:cNvSpPr>
          <p:nvPr>
            <p:ph type="sldNum" sz="quarter" idx="10"/>
          </p:nvPr>
        </p:nvSpPr>
        <p:spPr/>
        <p:txBody>
          <a:bodyPr/>
          <a:lstStyle/>
          <a:p>
            <a:pPr>
              <a:defRPr/>
            </a:pPr>
            <a:fld id="{2C8A2209-8298-42F2-8635-DD4F1C972409}" type="slidenum">
              <a:rPr lang="fr-FR" smtClean="0"/>
              <a:pPr>
                <a:defRPr/>
              </a:pPr>
              <a:t>102</a:t>
            </a:fld>
            <a:endParaRPr lang="fr-F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TextEdit="1"/>
          </p:cNvSpPr>
          <p:nvPr>
            <p:ph type="sldImg"/>
          </p:nvPr>
        </p:nvSpPr>
        <p:spPr>
          <a:noFill/>
        </p:spPr>
      </p:sp>
      <p:sp>
        <p:nvSpPr>
          <p:cNvPr id="52226" name="Rectangle 3"/>
          <p:cNvSpPr>
            <a:spLocks noGrp="1"/>
          </p:cNvSpPr>
          <p:nvPr>
            <p:ph type="body" idx="1"/>
          </p:nvPr>
        </p:nvSpPr>
        <p:spPr>
          <a:noFill/>
          <a:ln/>
        </p:spPr>
        <p:txBody>
          <a:bodyPr/>
          <a:lstStyle/>
          <a:p>
            <a:r>
              <a:rPr lang="fr-FR" b="1" smtClean="0">
                <a:ea typeface="ＭＳ Ｐゴシック"/>
                <a:cs typeface="ＭＳ Ｐゴシック"/>
              </a:rPr>
              <a:t>Maintenance annuelle</a:t>
            </a:r>
          </a:p>
          <a:p>
            <a:r>
              <a:rPr lang="fr-FR" smtClean="0">
                <a:ea typeface="ＭＳ Ｐゴシック"/>
                <a:cs typeface="ＭＳ Ｐゴシック"/>
              </a:rPr>
              <a:t>ascenseur= 2200€ + nettoyage gaine vitrée intérieure (de 660 à 1500€); PA= 650€; caméra = 670€; élévateur PMR= forfait de 1000€</a:t>
            </a:r>
          </a:p>
          <a:p>
            <a:r>
              <a:rPr lang="fr-FR" smtClean="0">
                <a:ea typeface="ＭＳ Ｐゴシック"/>
                <a:cs typeface="ＭＳ Ｐゴシック"/>
              </a:rPr>
              <a:t>Escalator= 7100€</a:t>
            </a:r>
          </a:p>
          <a:p>
            <a:r>
              <a:rPr lang="fr-FR" smtClean="0">
                <a:ea typeface="ＭＳ Ｐゴシック"/>
                <a:cs typeface="ＭＳ Ｐゴシック"/>
              </a:rPr>
              <a:t>Ce sont les moyennes. Pour le cas de Meuse : ascenseurs à 3200€ car location d’une nacelle et nettoyage à clairevoies.</a:t>
            </a:r>
          </a:p>
          <a:p>
            <a:r>
              <a:rPr lang="fr-FR" smtClean="0">
                <a:ea typeface="ＭＳ Ｐゴシック"/>
                <a:cs typeface="ＭＳ Ｐゴシック"/>
              </a:rPr>
              <a:t>Écran vidéo de 650 à 1100 watts</a:t>
            </a:r>
          </a:p>
          <a:p>
            <a:endParaRPr lang="fr-FR" smtClean="0">
              <a:ea typeface="ＭＳ Ｐゴシック"/>
              <a:cs typeface="ＭＳ Ｐゴシック"/>
            </a:endParaRPr>
          </a:p>
          <a:p>
            <a:r>
              <a:rPr lang="fr-FR" b="1" u="sng" smtClean="0">
                <a:ea typeface="ＭＳ Ｐゴシック"/>
                <a:cs typeface="ＭＳ Ｐゴシック"/>
              </a:rPr>
              <a:t>- MAPE</a:t>
            </a:r>
            <a:endParaRPr lang="fr-FR" smtClean="0">
              <a:ea typeface="ＭＳ Ｐゴシック"/>
              <a:cs typeface="ＭＳ Ｐゴシック"/>
            </a:endParaRPr>
          </a:p>
          <a:p>
            <a:r>
              <a:rPr lang="fr-FR" smtClean="0">
                <a:ea typeface="ＭＳ Ｐゴシック"/>
                <a:cs typeface="ＭＳ Ｐゴシック"/>
              </a:rPr>
              <a:t>Les frais de maintenance MAPE se décomposent de la manière suivante : </a:t>
            </a:r>
          </a:p>
          <a:p>
            <a:r>
              <a:rPr lang="fr-FR" smtClean="0">
                <a:ea typeface="ＭＳ Ｐゴシック"/>
                <a:cs typeface="ＭＳ Ｐゴシック"/>
              </a:rPr>
              <a:t>	Part forfaitaire de maintenance annuelle par équipement </a:t>
            </a:r>
          </a:p>
          <a:p>
            <a:r>
              <a:rPr lang="fr-FR" smtClean="0">
                <a:ea typeface="ＭＳ Ｐゴシック"/>
                <a:cs typeface="ＭＳ Ｐゴシック"/>
              </a:rPr>
              <a:t>	Part petits travaux hors forfait sur devis ( &lt; 20% du forfait) </a:t>
            </a:r>
          </a:p>
          <a:p>
            <a:r>
              <a:rPr lang="fr-FR" smtClean="0">
                <a:ea typeface="ＭＳ Ｐゴシック"/>
                <a:cs typeface="ＭＳ Ｐゴシック"/>
              </a:rPr>
              <a:t>	Opérations particulières programmées sur devis (chaines de marches, mains courantes sur EM ; cartes électronique, dégradation cabine sur ascenseurs, ...), nettoyage des ascenseurs panoramiques</a:t>
            </a:r>
          </a:p>
          <a:p>
            <a:r>
              <a:rPr lang="fr-FR" smtClean="0">
                <a:ea typeface="ＭＳ Ｐゴシック"/>
                <a:cs typeface="ＭＳ Ｐゴシック"/>
              </a:rPr>
              <a:t>	Contrôles réglementaires par DEKRA + accompagnement mainteneur</a:t>
            </a:r>
          </a:p>
          <a:p>
            <a:endParaRPr lang="fr-FR" smtClean="0">
              <a:ea typeface="ＭＳ Ｐゴシック"/>
              <a:cs typeface="ＭＳ Ｐゴシック"/>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Espace réservé de l'image des diapositives 1"/>
          <p:cNvSpPr>
            <a:spLocks noGrp="1" noRot="1" noChangeAspect="1"/>
          </p:cNvSpPr>
          <p:nvPr>
            <p:ph type="sldImg"/>
          </p:nvPr>
        </p:nvSpPr>
        <p:spPr>
          <a:noFill/>
        </p:spPr>
      </p:sp>
      <p:sp>
        <p:nvSpPr>
          <p:cNvPr id="53250" name="Espace réservé des commentaires 2"/>
          <p:cNvSpPr>
            <a:spLocks noGrp="1"/>
          </p:cNvSpPr>
          <p:nvPr>
            <p:ph type="body" idx="1"/>
          </p:nvPr>
        </p:nvSpPr>
        <p:spPr>
          <a:noFill/>
          <a:ln/>
        </p:spPr>
        <p:txBody>
          <a:bodyPr/>
          <a:lstStyle/>
          <a:p>
            <a:r>
              <a:rPr lang="fr-FR" dirty="0" smtClean="0">
                <a:ea typeface="ＭＳ Ｐゴシック"/>
                <a:cs typeface="ＭＳ Ｐゴシック"/>
              </a:rPr>
              <a:t>Pour info concernant les surfaces Concessionnaire :</a:t>
            </a:r>
          </a:p>
          <a:p>
            <a:r>
              <a:rPr lang="fr-FR" dirty="0" smtClean="0">
                <a:ea typeface="ＭＳ Ｐゴシック"/>
                <a:cs typeface="ＭＳ Ｐゴシック"/>
              </a:rPr>
              <a:t> . A2C a proposé à un boulanger de faire des ventes</a:t>
            </a:r>
            <a:r>
              <a:rPr lang="fr-FR" baseline="0" dirty="0" smtClean="0">
                <a:ea typeface="ＭＳ Ｐゴシック"/>
                <a:cs typeface="ＭＳ Ｐゴシック"/>
              </a:rPr>
              <a:t> tous les matins mais, il n’a pas donné suite  car son modèle économique n’était pas bon.</a:t>
            </a:r>
            <a:endParaRPr lang="fr-FR" dirty="0" smtClean="0">
              <a:ea typeface="ＭＳ Ｐゴシック"/>
              <a:cs typeface="ＭＳ Ｐゴシック"/>
            </a:endParaRPr>
          </a:p>
        </p:txBody>
      </p:sp>
      <p:sp>
        <p:nvSpPr>
          <p:cNvPr id="53251" name="Espace réservé du numéro de diapositive 3"/>
          <p:cNvSpPr>
            <a:spLocks noGrp="1"/>
          </p:cNvSpPr>
          <p:nvPr>
            <p:ph type="sldNum" sz="quarter" idx="5"/>
          </p:nvPr>
        </p:nvSpPr>
        <p:spPr>
          <a:noFill/>
        </p:spPr>
        <p:txBody>
          <a:bodyPr/>
          <a:lstStyle/>
          <a:p>
            <a:fld id="{7125111B-5F8B-4ED9-B0EA-9B1D40D037C5}" type="slidenum">
              <a:rPr lang="fr-FR" smtClean="0">
                <a:ea typeface="ＭＳ Ｐゴシック"/>
                <a:cs typeface="ＭＳ Ｐゴシック"/>
              </a:rPr>
              <a:pPr/>
              <a:t>104</a:t>
            </a:fld>
            <a:endParaRPr lang="fr-FR" smtClean="0">
              <a:ea typeface="ＭＳ Ｐゴシック"/>
              <a:cs typeface="ＭＳ Ｐゴシック"/>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2C8A2209-8298-42F2-8635-DD4F1C972409}" type="slidenum">
              <a:rPr lang="fr-FR" smtClean="0"/>
              <a:pPr>
                <a:defRPr/>
              </a:pPr>
              <a:t>105</a:t>
            </a:fld>
            <a:endParaRPr lang="fr-F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TextEdit="1"/>
          </p:cNvSpPr>
          <p:nvPr>
            <p:ph type="sldImg"/>
          </p:nvPr>
        </p:nvSpPr>
        <p:spPr>
          <a:noFill/>
        </p:spPr>
      </p:sp>
      <p:sp>
        <p:nvSpPr>
          <p:cNvPr id="62467" name="Rectangle 3"/>
          <p:cNvSpPr>
            <a:spLocks noGrp="1"/>
          </p:cNvSpPr>
          <p:nvPr>
            <p:ph type="body" idx="1"/>
          </p:nvPr>
        </p:nvSpPr>
        <p:spPr>
          <a:noFill/>
          <a:ln/>
        </p:spPr>
        <p:txBody>
          <a:bodyPr/>
          <a:lstStyle/>
          <a:p>
            <a:endParaRPr lang="fr-FR"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TextEdit="1"/>
          </p:cNvSpPr>
          <p:nvPr>
            <p:ph type="sldImg"/>
          </p:nvPr>
        </p:nvSpPr>
        <p:spPr>
          <a:noFill/>
        </p:spPr>
      </p:sp>
      <p:sp>
        <p:nvSpPr>
          <p:cNvPr id="62467" name="Rectangle 3"/>
          <p:cNvSpPr>
            <a:spLocks noGrp="1"/>
          </p:cNvSpPr>
          <p:nvPr>
            <p:ph type="body" idx="1"/>
          </p:nvPr>
        </p:nvSpPr>
        <p:spPr>
          <a:noFill/>
          <a:ln/>
        </p:spPr>
        <p:txBody>
          <a:bodyPr/>
          <a:lstStyle/>
          <a:p>
            <a:endParaRPr lang="fr-FR"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2C8A2209-8298-42F2-8635-DD4F1C972409}" type="slidenum">
              <a:rPr lang="fr-FR" smtClean="0"/>
              <a:pPr>
                <a:defRPr/>
              </a:pPr>
              <a:t>110</a:t>
            </a:fld>
            <a:endParaRPr lang="fr-F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2C8A2209-8298-42F2-8635-DD4F1C972409}" type="slidenum">
              <a:rPr lang="fr-FR" smtClean="0"/>
              <a:pPr>
                <a:defRPr/>
              </a:pPr>
              <a:t>111</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1">
    <p:spTree>
      <p:nvGrpSpPr>
        <p:cNvPr id="1" name=""/>
        <p:cNvGrpSpPr/>
        <p:nvPr/>
      </p:nvGrpSpPr>
      <p:grpSpPr>
        <a:xfrm>
          <a:off x="0" y="0"/>
          <a:ext cx="0" cy="0"/>
          <a:chOff x="0" y="0"/>
          <a:chExt cx="0" cy="0"/>
        </a:xfrm>
      </p:grpSpPr>
      <p:pic>
        <p:nvPicPr>
          <p:cNvPr id="6" name="Image 15"/>
          <p:cNvPicPr>
            <a:picLocks noChangeAspect="1"/>
          </p:cNvPicPr>
          <p:nvPr/>
        </p:nvPicPr>
        <p:blipFill>
          <a:blip r:embed="rId2" cstate="email"/>
          <a:srcRect/>
          <a:stretch>
            <a:fillRect/>
          </a:stretch>
        </p:blipFill>
        <p:spPr bwMode="auto">
          <a:xfrm>
            <a:off x="519113" y="6186488"/>
            <a:ext cx="1509712" cy="352425"/>
          </a:xfrm>
          <a:prstGeom prst="rect">
            <a:avLst/>
          </a:prstGeom>
          <a:noFill/>
          <a:ln w="9525">
            <a:noFill/>
            <a:miter lim="800000"/>
            <a:headEnd/>
            <a:tailEnd/>
          </a:ln>
        </p:spPr>
      </p:pic>
      <p:pic>
        <p:nvPicPr>
          <p:cNvPr id="7" name="Image 4"/>
          <p:cNvPicPr>
            <a:picLocks noChangeAspect="1"/>
          </p:cNvPicPr>
          <p:nvPr/>
        </p:nvPicPr>
        <p:blipFill>
          <a:blip r:embed="rId3" cstate="email"/>
          <a:srcRect/>
          <a:stretch>
            <a:fillRect/>
          </a:stretch>
        </p:blipFill>
        <p:spPr bwMode="auto">
          <a:xfrm>
            <a:off x="728663" y="684213"/>
            <a:ext cx="4348162" cy="4697412"/>
          </a:xfrm>
          <a:prstGeom prst="rect">
            <a:avLst/>
          </a:prstGeom>
          <a:noFill/>
          <a:ln w="9525">
            <a:noFill/>
            <a:miter lim="800000"/>
            <a:headEnd/>
            <a:tailEnd/>
          </a:ln>
        </p:spPr>
      </p:pic>
      <p:sp>
        <p:nvSpPr>
          <p:cNvPr id="8" name="Text Box 6"/>
          <p:cNvSpPr txBox="1">
            <a:spLocks noChangeArrowheads="1"/>
          </p:cNvSpPr>
          <p:nvPr/>
        </p:nvSpPr>
        <p:spPr bwMode="auto">
          <a:xfrm>
            <a:off x="3203575" y="6237288"/>
            <a:ext cx="184150" cy="274637"/>
          </a:xfrm>
          <a:prstGeom prst="rect">
            <a:avLst/>
          </a:prstGeom>
          <a:noFill/>
          <a:ln w="9525">
            <a:noFill/>
            <a:miter lim="800000"/>
            <a:headEnd/>
            <a:tailEnd/>
          </a:ln>
          <a:effectLst/>
        </p:spPr>
        <p:txBody>
          <a:bodyPr wrap="none">
            <a:spAutoFit/>
          </a:bodyPr>
          <a:lstStyle/>
          <a:p>
            <a:pPr>
              <a:defRPr/>
            </a:pPr>
            <a:endParaRPr lang="fr-FR" sz="1200">
              <a:solidFill>
                <a:srgbClr val="747678"/>
              </a:solidFill>
              <a:ea typeface="ＭＳ Ｐゴシック" charset="-128"/>
            </a:endParaRPr>
          </a:p>
        </p:txBody>
      </p:sp>
      <p:sp>
        <p:nvSpPr>
          <p:cNvPr id="2" name="Titre 1"/>
          <p:cNvSpPr>
            <a:spLocks noGrp="1"/>
          </p:cNvSpPr>
          <p:nvPr>
            <p:ph type="ctrTitle"/>
          </p:nvPr>
        </p:nvSpPr>
        <p:spPr>
          <a:xfrm>
            <a:off x="3131766" y="876904"/>
            <a:ext cx="5256584" cy="487313"/>
          </a:xfrm>
          <a:prstGeom prst="rect">
            <a:avLst/>
          </a:prstGeom>
        </p:spPr>
        <p:txBody>
          <a:bodyPr wrap="square" lIns="0" tIns="0" rIns="0" bIns="0" anchor="t" anchorCtr="0">
            <a:spAutoFit/>
          </a:bodyPr>
          <a:lstStyle>
            <a:lvl1pPr algn="r">
              <a:lnSpc>
                <a:spcPts val="3800"/>
              </a:lnSpc>
              <a:defRPr sz="3200" b="1" spc="80" baseline="0">
                <a:solidFill>
                  <a:schemeClr val="tx2"/>
                </a:solidFill>
                <a:latin typeface="Arial"/>
                <a:cs typeface="Arial"/>
              </a:defRPr>
            </a:lvl1pPr>
          </a:lstStyle>
          <a:p>
            <a:r>
              <a:rPr lang="fr-FR" smtClean="0"/>
              <a:t>Cliquez pour modifier le style du titre</a:t>
            </a:r>
            <a:endParaRPr lang="fr-FR" dirty="0"/>
          </a:p>
        </p:txBody>
      </p:sp>
      <p:sp>
        <p:nvSpPr>
          <p:cNvPr id="5" name="Espace réservé du texte 4"/>
          <p:cNvSpPr>
            <a:spLocks noGrp="1"/>
          </p:cNvSpPr>
          <p:nvPr>
            <p:ph type="body" sz="quarter" idx="10"/>
          </p:nvPr>
        </p:nvSpPr>
        <p:spPr>
          <a:xfrm>
            <a:off x="3515809" y="2166344"/>
            <a:ext cx="4872541" cy="307777"/>
          </a:xfrm>
          <a:prstGeom prst="rect">
            <a:avLst/>
          </a:prstGeom>
        </p:spPr>
        <p:txBody>
          <a:bodyPr wrap="square" lIns="0" tIns="0" rIns="0" bIns="0">
            <a:spAutoFit/>
          </a:bodyPr>
          <a:lstStyle>
            <a:lvl1pPr marL="0" indent="0" algn="r">
              <a:lnSpc>
                <a:spcPct val="100000"/>
              </a:lnSpc>
              <a:spcBef>
                <a:spcPts val="0"/>
              </a:spcBef>
              <a:buFontTx/>
              <a:buNone/>
              <a:defRPr sz="2000" spc="70" baseline="0">
                <a:solidFill>
                  <a:schemeClr val="accent2"/>
                </a:solidFill>
                <a:latin typeface="Arial"/>
                <a:cs typeface="Arial"/>
              </a:defRPr>
            </a:lvl1pPr>
          </a:lstStyle>
          <a:p>
            <a:pPr lvl="0"/>
            <a:r>
              <a:rPr lang="fr-FR" dirty="0" smtClean="0"/>
              <a:t>Modifiez les styles du texte du masque</a:t>
            </a:r>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pic>
        <p:nvPicPr>
          <p:cNvPr id="6" name="Image 15"/>
          <p:cNvPicPr>
            <a:picLocks noChangeAspect="1"/>
          </p:cNvPicPr>
          <p:nvPr/>
        </p:nvPicPr>
        <p:blipFill>
          <a:blip r:embed="rId2" cstate="email"/>
          <a:srcRect/>
          <a:stretch>
            <a:fillRect/>
          </a:stretch>
        </p:blipFill>
        <p:spPr bwMode="auto">
          <a:xfrm>
            <a:off x="519113" y="6186488"/>
            <a:ext cx="1509712" cy="352425"/>
          </a:xfrm>
          <a:prstGeom prst="rect">
            <a:avLst/>
          </a:prstGeom>
          <a:noFill/>
          <a:ln w="9525">
            <a:noFill/>
            <a:miter lim="800000"/>
            <a:headEnd/>
            <a:tailEnd/>
          </a:ln>
        </p:spPr>
      </p:pic>
      <p:sp>
        <p:nvSpPr>
          <p:cNvPr id="2" name="Titre 1"/>
          <p:cNvSpPr>
            <a:spLocks noGrp="1"/>
          </p:cNvSpPr>
          <p:nvPr>
            <p:ph type="ctrTitle"/>
          </p:nvPr>
        </p:nvSpPr>
        <p:spPr>
          <a:xfrm>
            <a:off x="455823" y="1348251"/>
            <a:ext cx="7861089" cy="492443"/>
          </a:xfrm>
          <a:prstGeom prst="rect">
            <a:avLst/>
          </a:prstGeom>
        </p:spPr>
        <p:txBody>
          <a:bodyPr wrap="square" lIns="0" tIns="0" rIns="0" bIns="0" anchor="ctr" anchorCtr="0">
            <a:spAutoFit/>
          </a:bodyPr>
          <a:lstStyle>
            <a:lvl1pPr algn="l">
              <a:lnSpc>
                <a:spcPts val="3800"/>
              </a:lnSpc>
              <a:defRPr sz="2800" b="0" spc="80" baseline="0">
                <a:solidFill>
                  <a:schemeClr val="accent1"/>
                </a:solidFill>
                <a:latin typeface="Arial"/>
                <a:cs typeface="Arial"/>
              </a:defRPr>
            </a:lvl1pPr>
          </a:lstStyle>
          <a:p>
            <a:r>
              <a:rPr lang="fr-FR" dirty="0" smtClean="0"/>
              <a:t>Modifiez le style du titre</a:t>
            </a:r>
            <a:endParaRPr lang="fr-FR" dirty="0"/>
          </a:p>
        </p:txBody>
      </p:sp>
      <p:sp>
        <p:nvSpPr>
          <p:cNvPr id="4" name="Espace réservé du texte 3"/>
          <p:cNvSpPr>
            <a:spLocks noGrp="1"/>
          </p:cNvSpPr>
          <p:nvPr>
            <p:ph type="body" sz="quarter" idx="10"/>
          </p:nvPr>
        </p:nvSpPr>
        <p:spPr>
          <a:xfrm>
            <a:off x="455823" y="2226235"/>
            <a:ext cx="7777163" cy="276999"/>
          </a:xfrm>
          <a:prstGeom prst="rect">
            <a:avLst/>
          </a:prstGeom>
        </p:spPr>
        <p:txBody>
          <a:bodyPr lIns="0" tIns="0" rIns="0" bIns="0">
            <a:spAutoFit/>
          </a:bodyPr>
          <a:lstStyle>
            <a:lvl1pPr marL="0" indent="0">
              <a:spcBef>
                <a:spcPts val="0"/>
              </a:spcBef>
              <a:spcAft>
                <a:spcPts val="600"/>
              </a:spcAft>
              <a:buFontTx/>
              <a:buNone/>
              <a:defRPr sz="1800">
                <a:solidFill>
                  <a:schemeClr val="tx2"/>
                </a:solidFill>
                <a:latin typeface="Arial"/>
                <a:cs typeface="Arial"/>
              </a:defRPr>
            </a:lvl1pPr>
            <a:lvl2pPr marL="0" indent="4763">
              <a:spcBef>
                <a:spcPts val="0"/>
              </a:spcBef>
              <a:spcAft>
                <a:spcPts val="1200"/>
              </a:spcAft>
              <a:buFontTx/>
              <a:buNone/>
              <a:defRPr sz="1600"/>
            </a:lvl2pPr>
          </a:lstStyle>
          <a:p>
            <a:pPr lvl="0"/>
            <a:r>
              <a:rPr lang="fr-FR" dirty="0" smtClean="0"/>
              <a:t>Modifiez les styles du texte du masque</a:t>
            </a: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381000" y="260350"/>
            <a:ext cx="8367713" cy="863600"/>
          </a:xfrm>
          <a:prstGeom prst="rect">
            <a:avLst/>
          </a:prstGeom>
        </p:spPr>
        <p:txBody>
          <a:bodyPr/>
          <a:lstStyle/>
          <a:p>
            <a:r>
              <a:rPr lang="fr-FR" smtClean="0"/>
              <a:t>Modifiez le style du titre</a:t>
            </a:r>
            <a:endParaRPr lang="fr-FR"/>
          </a:p>
        </p:txBody>
      </p:sp>
      <p:sp>
        <p:nvSpPr>
          <p:cNvPr id="3" name="Espace réservé du contenu 2"/>
          <p:cNvSpPr>
            <a:spLocks noGrp="1"/>
          </p:cNvSpPr>
          <p:nvPr>
            <p:ph idx="1"/>
          </p:nvPr>
        </p:nvSpPr>
        <p:spPr>
          <a:xfrm>
            <a:off x="381000" y="1917700"/>
            <a:ext cx="8367713" cy="3860800"/>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xte 2">
    <p:spTree>
      <p:nvGrpSpPr>
        <p:cNvPr id="1" name=""/>
        <p:cNvGrpSpPr/>
        <p:nvPr/>
      </p:nvGrpSpPr>
      <p:grpSpPr>
        <a:xfrm>
          <a:off x="0" y="0"/>
          <a:ext cx="0" cy="0"/>
          <a:chOff x="0" y="0"/>
          <a:chExt cx="0" cy="0"/>
        </a:xfrm>
      </p:grpSpPr>
      <p:sp>
        <p:nvSpPr>
          <p:cNvPr id="2" name="Titre 1"/>
          <p:cNvSpPr>
            <a:spLocks noGrp="1"/>
          </p:cNvSpPr>
          <p:nvPr>
            <p:ph type="ctrTitle"/>
          </p:nvPr>
        </p:nvSpPr>
        <p:spPr>
          <a:xfrm>
            <a:off x="539750" y="533607"/>
            <a:ext cx="7861089" cy="487313"/>
          </a:xfrm>
          <a:prstGeom prst="rect">
            <a:avLst/>
          </a:prstGeom>
        </p:spPr>
        <p:txBody>
          <a:bodyPr wrap="square" lIns="0" tIns="0" rIns="0" bIns="0" anchor="ctr" anchorCtr="0">
            <a:spAutoFit/>
          </a:bodyPr>
          <a:lstStyle>
            <a:lvl1pPr algn="l">
              <a:lnSpc>
                <a:spcPts val="3800"/>
              </a:lnSpc>
              <a:defRPr sz="2800" b="0" spc="80" baseline="0">
                <a:solidFill>
                  <a:schemeClr val="accent1"/>
                </a:solidFill>
                <a:latin typeface="Arial"/>
                <a:cs typeface="Arial"/>
              </a:defRPr>
            </a:lvl1pPr>
          </a:lstStyle>
          <a:p>
            <a:r>
              <a:rPr lang="fr-FR" dirty="0" smtClean="0"/>
              <a:t>Modifiez le style du titre</a:t>
            </a:r>
            <a:endParaRPr lang="fr-FR" dirty="0"/>
          </a:p>
        </p:txBody>
      </p:sp>
      <p:sp>
        <p:nvSpPr>
          <p:cNvPr id="4" name="Espace réservé du texte 3"/>
          <p:cNvSpPr>
            <a:spLocks noGrp="1"/>
          </p:cNvSpPr>
          <p:nvPr>
            <p:ph type="body" sz="quarter" idx="10"/>
          </p:nvPr>
        </p:nvSpPr>
        <p:spPr>
          <a:xfrm>
            <a:off x="539750" y="2196091"/>
            <a:ext cx="7777163" cy="661720"/>
          </a:xfrm>
          <a:prstGeom prst="rect">
            <a:avLst/>
          </a:prstGeom>
        </p:spPr>
        <p:txBody>
          <a:bodyPr lIns="0" tIns="0" rIns="0" bIns="0">
            <a:spAutoFit/>
          </a:bodyPr>
          <a:lstStyle>
            <a:lvl1pPr marL="0" indent="0">
              <a:spcBef>
                <a:spcPts val="0"/>
              </a:spcBef>
              <a:spcAft>
                <a:spcPts val="600"/>
              </a:spcAft>
              <a:buFontTx/>
              <a:buNone/>
              <a:defRPr sz="2200">
                <a:solidFill>
                  <a:schemeClr val="tx2"/>
                </a:solidFill>
                <a:latin typeface="Arial"/>
                <a:cs typeface="Arial"/>
              </a:defRPr>
            </a:lvl1pPr>
            <a:lvl2pPr marL="0" indent="4763">
              <a:spcBef>
                <a:spcPts val="0"/>
              </a:spcBef>
              <a:spcAft>
                <a:spcPts val="1200"/>
              </a:spcAft>
              <a:buFontTx/>
              <a:buNone/>
              <a:defRPr sz="1600">
                <a:solidFill>
                  <a:schemeClr val="accent2"/>
                </a:solidFill>
                <a:latin typeface="Arial"/>
                <a:cs typeface="Arial"/>
              </a:defRPr>
            </a:lvl2pPr>
          </a:lstStyle>
          <a:p>
            <a:pPr lvl="0"/>
            <a:r>
              <a:rPr lang="fr-FR" dirty="0" smtClean="0"/>
              <a:t>Modifiez les styles du texte du masque</a:t>
            </a:r>
          </a:p>
          <a:p>
            <a:pPr lvl="1"/>
            <a:r>
              <a:rPr lang="fr-FR" dirty="0" smtClean="0"/>
              <a:t>Deuxième niveau</a:t>
            </a: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DF40026E-D0E1-4255-B12D-F3035D71464B}" type="datetimeFigureOut">
              <a:rPr lang="fr-FR" smtClean="0"/>
              <a:pPr/>
              <a:t>01/09/2014</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50267C90-7FD6-462F-9985-734AC9A230AF}"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 15"/>
          <p:cNvPicPr>
            <a:picLocks noChangeAspect="1"/>
          </p:cNvPicPr>
          <p:nvPr/>
        </p:nvPicPr>
        <p:blipFill>
          <a:blip r:embed="rId8" cstate="email"/>
          <a:srcRect/>
          <a:stretch>
            <a:fillRect/>
          </a:stretch>
        </p:blipFill>
        <p:spPr bwMode="auto">
          <a:xfrm>
            <a:off x="519113" y="6186488"/>
            <a:ext cx="1509712" cy="352425"/>
          </a:xfrm>
          <a:prstGeom prst="rect">
            <a:avLst/>
          </a:prstGeom>
          <a:noFill/>
          <a:ln w="9525">
            <a:noFill/>
            <a:miter lim="800000"/>
            <a:headEnd/>
            <a:tailEnd/>
          </a:ln>
        </p:spPr>
      </p:pic>
      <p:pic>
        <p:nvPicPr>
          <p:cNvPr id="3" name="Picture 4" descr="SNCF_Logo2011"/>
          <p:cNvPicPr>
            <a:picLocks noChangeAspect="1" noChangeArrowheads="1"/>
          </p:cNvPicPr>
          <p:nvPr/>
        </p:nvPicPr>
        <p:blipFill>
          <a:blip r:embed="rId9" cstate="email"/>
          <a:srcRect/>
          <a:stretch>
            <a:fillRect/>
          </a:stretch>
        </p:blipFill>
        <p:spPr bwMode="auto">
          <a:xfrm>
            <a:off x="2175151" y="6286520"/>
            <a:ext cx="468023" cy="248013"/>
          </a:xfrm>
          <a:prstGeom prst="rect">
            <a:avLst/>
          </a:prstGeom>
          <a:noFill/>
          <a:ln w="9525">
            <a:noFill/>
            <a:miter lim="800000"/>
            <a:headEnd/>
            <a:tailEnd/>
          </a:ln>
        </p:spPr>
      </p:pic>
      <p:pic>
        <p:nvPicPr>
          <p:cNvPr id="4" name="Picture 2"/>
          <p:cNvPicPr>
            <a:picLocks noChangeAspect="1" noChangeArrowheads="1"/>
          </p:cNvPicPr>
          <p:nvPr/>
        </p:nvPicPr>
        <p:blipFill>
          <a:blip r:embed="rId10" cstate="email">
            <a:clrChange>
              <a:clrFrom>
                <a:srgbClr val="FFFFFF"/>
              </a:clrFrom>
              <a:clrTo>
                <a:srgbClr val="FFFFFF">
                  <a:alpha val="0"/>
                </a:srgbClr>
              </a:clrTo>
            </a:clrChange>
          </a:blip>
          <a:srcRect/>
          <a:stretch>
            <a:fillRect/>
          </a:stretch>
        </p:blipFill>
        <p:spPr bwMode="auto">
          <a:xfrm>
            <a:off x="7429520" y="6110189"/>
            <a:ext cx="1317731" cy="515937"/>
          </a:xfrm>
          <a:prstGeom prst="rect">
            <a:avLst/>
          </a:prstGeom>
          <a:noFill/>
          <a:ln w="9525">
            <a:noFill/>
            <a:miter lim="800000"/>
            <a:headEnd/>
            <a:tailEnd/>
          </a:ln>
        </p:spPr>
      </p:pic>
      <p:pic>
        <p:nvPicPr>
          <p:cNvPr id="5" name="Picture 2"/>
          <p:cNvPicPr>
            <a:picLocks noChangeAspect="1" noChangeArrowheads="1"/>
          </p:cNvPicPr>
          <p:nvPr userDrawn="1"/>
        </p:nvPicPr>
        <p:blipFill>
          <a:blip r:embed="rId11"/>
          <a:srcRect/>
          <a:stretch>
            <a:fillRect/>
          </a:stretch>
        </p:blipFill>
        <p:spPr bwMode="auto">
          <a:xfrm>
            <a:off x="4286248" y="6000750"/>
            <a:ext cx="866775" cy="857250"/>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83815" r:id="rId1"/>
    <p:sldLayoutId id="2147483816" r:id="rId2"/>
    <p:sldLayoutId id="2147483812" r:id="rId3"/>
    <p:sldLayoutId id="2147483813" r:id="rId4"/>
    <p:sldLayoutId id="2147483818" r:id="rId5"/>
    <p:sldLayoutId id="2147483819" r:id="rId6"/>
  </p:sldLayoutIdLst>
  <p:transition spd="med">
    <p:fade/>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Arial Narrow"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Arial Narrow"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Arial Narrow"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Arial Narrow"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hyperlink" Target="http://www.daab.sncf.fr/phototheque/200706MeuseTGV/FRANCAIS/FD001/FD_001_4_3.htm"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58.png"/><Relationship Id="rId2" Type="http://schemas.openxmlformats.org/officeDocument/2006/relationships/notesSlide" Target="../notesSlides/notesSlide91.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4.png"/><Relationship Id="rId4" Type="http://schemas.openxmlformats.org/officeDocument/2006/relationships/image" Target="../media/image55.png"/></Relationships>
</file>

<file path=ppt/slides/_rels/slide10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03.xml.rels><?xml version="1.0" encoding="UTF-8" standalone="yes"?>
<Relationships xmlns="http://schemas.openxmlformats.org/package/2006/relationships"><Relationship Id="rId3" Type="http://schemas.openxmlformats.org/officeDocument/2006/relationships/hyperlink" Target="http://www.daab.sncf.fr/phototheque/200705MeuseTGV/FRANCAIS/FD001/FD_001_1_3.htm" TargetMode="External"/><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10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10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5.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10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hyperlink" Target="http://www.daab.sncf.fr/phototheque/200706MeuseTGV/FRANCAIS/FD001/FD_001_4_3.htm"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87.jpeg"/><Relationship Id="rId1" Type="http://schemas.openxmlformats.org/officeDocument/2006/relationships/slideLayout" Target="../slideLayouts/slideLayout6.xml"/><Relationship Id="rId4" Type="http://schemas.openxmlformats.org/officeDocument/2006/relationships/chart" Target="../charts/chart12.xml"/></Relationships>
</file>

<file path=ppt/slides/_rels/slide10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hyperlink" Target="http://www.daab.sncf.fr/phototheque/200706MeuseTGV/FRANCAIS/FD001/FD_001_4_3.ht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hyperlink" Target="http://www.sncf.com/fr/finance/a-la-une" TargetMode="External"/><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1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1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4.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73.png"/></Relationships>
</file>

<file path=ppt/slides/_rels/slide11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05.xml"/><Relationship Id="rId1"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hyperlink" Target="http://www.daab.sncf.fr/phototheque/200706Nancy/FRANCAIS/FD001/FD_001_1_1.htm" TargetMode="External"/></Relationships>
</file>

<file path=ppt/slides/_rels/slide119.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55.png"/><Relationship Id="rId3" Type="http://schemas.openxmlformats.org/officeDocument/2006/relationships/image" Target="../media/image113.jpeg"/><Relationship Id="rId7" Type="http://schemas.openxmlformats.org/officeDocument/2006/relationships/image" Target="../media/image117.png"/><Relationship Id="rId12" Type="http://schemas.openxmlformats.org/officeDocument/2006/relationships/image" Target="../media/image77.png"/><Relationship Id="rId2" Type="http://schemas.openxmlformats.org/officeDocument/2006/relationships/notesSlide" Target="../notesSlides/notesSlide106.xml"/><Relationship Id="rId1" Type="http://schemas.openxmlformats.org/officeDocument/2006/relationships/slideLayout" Target="../slideLayouts/slideLayout3.xml"/><Relationship Id="rId6" Type="http://schemas.openxmlformats.org/officeDocument/2006/relationships/image" Target="../media/image116.png"/><Relationship Id="rId11" Type="http://schemas.openxmlformats.org/officeDocument/2006/relationships/image" Target="../media/image54.png"/><Relationship Id="rId5" Type="http://schemas.openxmlformats.org/officeDocument/2006/relationships/image" Target="../media/image115.png"/><Relationship Id="rId15" Type="http://schemas.openxmlformats.org/officeDocument/2006/relationships/image" Target="../media/image58.png"/><Relationship Id="rId10" Type="http://schemas.openxmlformats.org/officeDocument/2006/relationships/image" Target="../media/image57.png"/><Relationship Id="rId4" Type="http://schemas.openxmlformats.org/officeDocument/2006/relationships/image" Target="../media/image114.png"/><Relationship Id="rId9" Type="http://schemas.openxmlformats.org/officeDocument/2006/relationships/image" Target="../media/image119.png"/><Relationship Id="rId1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121.xml.rels><?xml version="1.0" encoding="UTF-8" standalone="yes"?>
<Relationships xmlns="http://schemas.openxmlformats.org/package/2006/relationships"><Relationship Id="rId3" Type="http://schemas.openxmlformats.org/officeDocument/2006/relationships/hyperlink" Target="http://www.daab.sncf.fr/phototheque/200706Nancy/FRANCAIS/FD001/FD_001_1_2.htm" TargetMode="External"/><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1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9.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03.png"/></Relationships>
</file>

<file path=ppt/slides/_rels/slide12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23.png"/><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12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10.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1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87.jpeg"/><Relationship Id="rId1" Type="http://schemas.openxmlformats.org/officeDocument/2006/relationships/slideLayout" Target="../slideLayouts/slideLayout6.xml"/><Relationship Id="rId4" Type="http://schemas.openxmlformats.org/officeDocument/2006/relationships/chart" Target="../charts/chart15.xml"/></Relationships>
</file>

<file path=ppt/slides/_rels/slide1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1.xml"/><Relationship Id="rId1" Type="http://schemas.openxmlformats.org/officeDocument/2006/relationships/slideLayout" Target="../slideLayouts/slideLayout6.xml"/><Relationship Id="rId5" Type="http://schemas.openxmlformats.org/officeDocument/2006/relationships/image" Target="../media/image125.png"/><Relationship Id="rId4" Type="http://schemas.openxmlformats.org/officeDocument/2006/relationships/image" Target="../media/image124.png"/></Relationships>
</file>

<file path=ppt/slides/_rels/slide12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127.png"/></Relationships>
</file>

<file path=ppt/slides/_rels/slide12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12.xml"/><Relationship Id="rId1"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hyperlink" Target="http://www.daab.sncf.fr/phototheque/200706Nancy/FRANCAIS/FD001/FD_001_1_1.htm"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hyperlink" Target="http://www.sncf.com/fr/finance/a-la-une" TargetMode="External"/><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3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13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0.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73.png"/></Relationships>
</file>

<file path=ppt/slides/_rels/slide13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13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35.jpeg"/><Relationship Id="rId7" Type="http://schemas.openxmlformats.org/officeDocument/2006/relationships/image" Target="../media/image57.png"/><Relationship Id="rId12" Type="http://schemas.openxmlformats.org/officeDocument/2006/relationships/image" Target="../media/image116.png"/><Relationship Id="rId2" Type="http://schemas.openxmlformats.org/officeDocument/2006/relationships/notesSlide" Target="../notesSlides/notesSlide122.xml"/><Relationship Id="rId1" Type="http://schemas.openxmlformats.org/officeDocument/2006/relationships/slideLayout" Target="../slideLayouts/slideLayout3.xml"/><Relationship Id="rId6" Type="http://schemas.openxmlformats.org/officeDocument/2006/relationships/image" Target="../media/image55.png"/><Relationship Id="rId11" Type="http://schemas.openxmlformats.org/officeDocument/2006/relationships/image" Target="../media/image117.png"/><Relationship Id="rId5" Type="http://schemas.openxmlformats.org/officeDocument/2006/relationships/image" Target="../media/image77.png"/><Relationship Id="rId10" Type="http://schemas.openxmlformats.org/officeDocument/2006/relationships/image" Target="../media/image118.png"/><Relationship Id="rId4" Type="http://schemas.openxmlformats.org/officeDocument/2006/relationships/image" Target="../media/image54.png"/><Relationship Id="rId9" Type="http://schemas.openxmlformats.org/officeDocument/2006/relationships/image" Target="../media/image114.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s>
</file>

<file path=ppt/slides/_rels/slide140.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14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5.xml"/><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103.png"/></Relationships>
</file>

<file path=ppt/slides/_rels/slide14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14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14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hyperlink" Target="http://www.sncf.com/fr/finance/a-la-une" TargetMode="External"/><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31.xml"/><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152.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4.xml"/><Relationship Id="rId1" Type="http://schemas.openxmlformats.org/officeDocument/2006/relationships/slideLayout" Target="../slideLayouts/slideLayout2.xml"/><Relationship Id="rId5" Type="http://schemas.openxmlformats.org/officeDocument/2006/relationships/image" Target="../media/image144.png"/><Relationship Id="rId4" Type="http://schemas.openxmlformats.org/officeDocument/2006/relationships/image" Target="../media/image73.png"/></Relationships>
</file>

<file path=ppt/slides/_rels/slide15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39.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16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51.wmf"/><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sncf.com/fr/finance/rapports-financier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sncf.com/fr/finance/a-la-une"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xml"/><Relationship Id="rId1" Type="http://schemas.openxmlformats.org/officeDocument/2006/relationships/themeOverride" Target="../theme/themeOverride1.xm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sncf.com/fr/finance/a-la-une"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hyperlink" Target="http://www.daab.sncf.fr/phototheque/200706LorraineTGV/FRANCAIS/FD001/FD_001_1_3.ht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6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2.xml.rels><?xml version="1.0" encoding="UTF-8" standalone="yes"?>
<Relationships xmlns="http://schemas.openxmlformats.org/package/2006/relationships"><Relationship Id="rId3" Type="http://schemas.openxmlformats.org/officeDocument/2006/relationships/hyperlink" Target="http://www.daab.sncf.fr/phototheque/200706LorraineTGV/FRANCAIS/FD001/FD_001_3_3.htm"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hyperlink" Target="http://www.daab.sncf.fr/phototheque/200706LorraineTGV/FRANCAIS/FD001/FD_001_1_3.htm" TargetMode="External"/></Relationships>
</file>

<file path=ppt/slides/_rels/slide6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hyperlink" Target="http://www.daab.sncf.fr/phototheque/200706LorraineTGV/FRANCAIS/FD001/FD_001_1_3.htm"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www.sncf.com/fr/finance/a-la-une"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www.sncf.com/fr/finance/a-la-une"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7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7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8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76.jpeg"/><Relationship Id="rId7" Type="http://schemas.openxmlformats.org/officeDocument/2006/relationships/image" Target="../media/image57.png"/><Relationship Id="rId2" Type="http://schemas.openxmlformats.org/officeDocument/2006/relationships/notesSlide" Target="../notesSlides/notesSlide74.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77.png"/></Relationships>
</file>

<file path=ppt/slides/_rels/slide8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83.xml.rels><?xml version="1.0" encoding="UTF-8" standalone="yes"?>
<Relationships xmlns="http://schemas.openxmlformats.org/package/2006/relationships"><Relationship Id="rId3" Type="http://schemas.openxmlformats.org/officeDocument/2006/relationships/hyperlink" Target="http://www.daab.sncf.fr/phototheque/200706Metz/FRANCAIS/FD001/FD_001_1_1.htm"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8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8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8.xml"/><Relationship Id="rId1" Type="http://schemas.openxmlformats.org/officeDocument/2006/relationships/slideLayout" Target="../slideLayouts/slideLayout4.xml"/><Relationship Id="rId6" Type="http://schemas.openxmlformats.org/officeDocument/2006/relationships/image" Target="../media/image84.jpeg"/><Relationship Id="rId5" Type="http://schemas.openxmlformats.org/officeDocument/2006/relationships/image" Target="../media/image64.png"/><Relationship Id="rId4" Type="http://schemas.openxmlformats.org/officeDocument/2006/relationships/image" Target="../media/image83.png"/></Relationships>
</file>

<file path=ppt/slides/_rels/slide8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8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87.jpeg"/><Relationship Id="rId1" Type="http://schemas.openxmlformats.org/officeDocument/2006/relationships/slideLayout" Target="../slideLayouts/slideLayout6.xml"/><Relationship Id="rId4" Type="http://schemas.openxmlformats.org/officeDocument/2006/relationships/chart" Target="../charts/chart9.xml"/></Relationships>
</file>

<file path=ppt/slides/_rels/slide8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65.png"/><Relationship Id="rId1" Type="http://schemas.openxmlformats.org/officeDocument/2006/relationships/slideLayout" Target="../slideLayouts/slideLayout6.xml"/><Relationship Id="rId4" Type="http://schemas.openxmlformats.org/officeDocument/2006/relationships/image" Target="../media/image89.png"/></Relationships>
</file>

<file path=ppt/slides/_rels/slide8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image" Target="../media/image92.png"/><Relationship Id="rId4" Type="http://schemas.openxmlformats.org/officeDocument/2006/relationships/image" Target="../media/image91.png"/></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9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www.sncf.com/fr/finance/a-la-une" TargetMode="External"/><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9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9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73.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ctrTitle"/>
          </p:nvPr>
        </p:nvSpPr>
        <p:spPr bwMode="auto">
          <a:xfrm>
            <a:off x="1500166" y="1000108"/>
            <a:ext cx="7104084" cy="4385816"/>
          </a:xfrm>
          <a:ln>
            <a:miter lim="800000"/>
            <a:headEnd/>
            <a:tailEnd/>
          </a:ln>
        </p:spPr>
        <p:txBody>
          <a:bodyPr vert="horz" numCol="1" compatLnSpc="1">
            <a:prstTxWarp prst="textNoShape">
              <a:avLst/>
            </a:prstTxWarp>
          </a:bodyPr>
          <a:lstStyle/>
          <a:p>
            <a:pPr eaLnBrk="1" hangingPunct="1">
              <a:defRPr/>
            </a:pPr>
            <a:r>
              <a:rPr lang="fr-FR" b="0" dirty="0" smtClean="0">
                <a:solidFill>
                  <a:schemeClr val="accent2"/>
                </a:solidFill>
                <a:latin typeface="Calibri" pitchFamily="34" charset="0"/>
                <a:ea typeface="ＭＳ Ｐゴシック" pitchFamily="34" charset="-128"/>
                <a:cs typeface="Arial" pitchFamily="34" charset="0"/>
              </a:rPr>
              <a:t>Instances Régionales de Concertation</a:t>
            </a:r>
            <a:br>
              <a:rPr lang="fr-FR" b="0" dirty="0" smtClean="0">
                <a:solidFill>
                  <a:schemeClr val="accent2"/>
                </a:solidFill>
                <a:latin typeface="Calibri" pitchFamily="34" charset="0"/>
                <a:ea typeface="ＭＳ Ｐゴシック" pitchFamily="34" charset="-128"/>
                <a:cs typeface="Arial" pitchFamily="34" charset="0"/>
              </a:rPr>
            </a:br>
            <a:r>
              <a:rPr lang="fr-FR" b="0" dirty="0" smtClean="0">
                <a:solidFill>
                  <a:schemeClr val="accent2"/>
                </a:solidFill>
                <a:latin typeface="Calibri" pitchFamily="34" charset="0"/>
                <a:ea typeface="ＭＳ Ｐゴシック" pitchFamily="34" charset="-128"/>
                <a:cs typeface="Arial" pitchFamily="34" charset="0"/>
              </a:rPr>
              <a:t>des 5 gares A de la Région Lorraine</a:t>
            </a:r>
            <a:br>
              <a:rPr lang="fr-FR" b="0" dirty="0" smtClean="0">
                <a:solidFill>
                  <a:schemeClr val="accent2"/>
                </a:solidFill>
                <a:latin typeface="Calibri" pitchFamily="34" charset="0"/>
                <a:ea typeface="ＭＳ Ｐゴシック" pitchFamily="34" charset="-128"/>
                <a:cs typeface="Arial" pitchFamily="34" charset="0"/>
              </a:rPr>
            </a:br>
            <a:r>
              <a:rPr lang="fr-FR" b="0" dirty="0" smtClean="0">
                <a:solidFill>
                  <a:schemeClr val="accent2"/>
                </a:solidFill>
                <a:latin typeface="Calibri" pitchFamily="34" charset="0"/>
                <a:ea typeface="ＭＳ Ｐゴシック" pitchFamily="34" charset="-128"/>
                <a:cs typeface="Arial" pitchFamily="34" charset="0"/>
              </a:rPr>
              <a:t> pour avis sur le DRG 2016 </a:t>
            </a:r>
            <a:br>
              <a:rPr lang="fr-FR" b="0" dirty="0" smtClean="0">
                <a:solidFill>
                  <a:schemeClr val="accent2"/>
                </a:solidFill>
                <a:latin typeface="Calibri" pitchFamily="34" charset="0"/>
                <a:ea typeface="ＭＳ Ｐゴシック" pitchFamily="34" charset="-128"/>
                <a:cs typeface="Arial" pitchFamily="34" charset="0"/>
              </a:rPr>
            </a:br>
            <a:r>
              <a:rPr lang="fr-FR" b="0" dirty="0" smtClean="0">
                <a:solidFill>
                  <a:schemeClr val="accent2"/>
                </a:solidFill>
                <a:latin typeface="Calibri" pitchFamily="34" charset="0"/>
                <a:ea typeface="ＭＳ Ｐゴシック" pitchFamily="34" charset="-128"/>
                <a:cs typeface="Arial" pitchFamily="34" charset="0"/>
              </a:rPr>
              <a:t/>
            </a:r>
            <a:br>
              <a:rPr lang="fr-FR" b="0" dirty="0" smtClean="0">
                <a:solidFill>
                  <a:schemeClr val="accent2"/>
                </a:solidFill>
                <a:latin typeface="Calibri" pitchFamily="34" charset="0"/>
                <a:ea typeface="ＭＳ Ｐゴシック" pitchFamily="34" charset="-128"/>
                <a:cs typeface="Arial" pitchFamily="34" charset="0"/>
              </a:rPr>
            </a:br>
            <a:r>
              <a:rPr lang="fr-FR" sz="2400" b="0" i="1" dirty="0" smtClean="0">
                <a:solidFill>
                  <a:schemeClr val="accent2"/>
                </a:solidFill>
                <a:latin typeface="Calibri" pitchFamily="34" charset="0"/>
                <a:ea typeface="ＭＳ Ｐゴシック" pitchFamily="34" charset="-128"/>
                <a:cs typeface="Arial" pitchFamily="34" charset="0"/>
              </a:rPr>
              <a:t>IRC Lorraine TGV – Meuse TGV</a:t>
            </a:r>
            <a:r>
              <a:rPr lang="fr-FR" sz="2400" b="0" i="1" dirty="0" smtClean="0">
                <a:solidFill>
                  <a:schemeClr val="accent2"/>
                </a:solidFill>
                <a:latin typeface="Arial "/>
                <a:ea typeface="ＭＳ Ｐゴシック" pitchFamily="34" charset="-128"/>
                <a:cs typeface="Arial" pitchFamily="34" charset="0"/>
              </a:rPr>
              <a:t/>
            </a:r>
            <a:br>
              <a:rPr lang="fr-FR" sz="2400" b="0" i="1" dirty="0" smtClean="0">
                <a:solidFill>
                  <a:schemeClr val="accent2"/>
                </a:solidFill>
                <a:latin typeface="Arial "/>
                <a:ea typeface="ＭＳ Ｐゴシック" pitchFamily="34" charset="-128"/>
                <a:cs typeface="Arial" pitchFamily="34" charset="0"/>
              </a:rPr>
            </a:br>
            <a:r>
              <a:rPr lang="fr-FR" sz="2400" b="0" i="1" dirty="0" smtClean="0">
                <a:solidFill>
                  <a:schemeClr val="accent2"/>
                </a:solidFill>
                <a:latin typeface="Calibri" pitchFamily="34" charset="0"/>
                <a:ea typeface="ＭＳ Ｐゴシック" pitchFamily="34" charset="-128"/>
                <a:cs typeface="Arial" pitchFamily="34" charset="0"/>
              </a:rPr>
              <a:t>IRC Metz</a:t>
            </a:r>
            <a:br>
              <a:rPr lang="fr-FR" sz="2400" b="0" i="1" dirty="0" smtClean="0">
                <a:solidFill>
                  <a:schemeClr val="accent2"/>
                </a:solidFill>
                <a:latin typeface="Calibri" pitchFamily="34" charset="0"/>
                <a:ea typeface="ＭＳ Ｐゴシック" pitchFamily="34" charset="-128"/>
                <a:cs typeface="Arial" pitchFamily="34" charset="0"/>
              </a:rPr>
            </a:br>
            <a:r>
              <a:rPr lang="fr-FR" sz="2400" b="0" i="1" dirty="0" smtClean="0">
                <a:solidFill>
                  <a:schemeClr val="accent2"/>
                </a:solidFill>
                <a:latin typeface="Calibri" pitchFamily="34" charset="0"/>
                <a:ea typeface="ＭＳ Ｐゴシック" pitchFamily="34" charset="-128"/>
                <a:cs typeface="Arial" pitchFamily="34" charset="0"/>
              </a:rPr>
              <a:t>IRC Nancy </a:t>
            </a:r>
            <a:br>
              <a:rPr lang="fr-FR" sz="2400" b="0" i="1" dirty="0" smtClean="0">
                <a:solidFill>
                  <a:schemeClr val="accent2"/>
                </a:solidFill>
                <a:latin typeface="Calibri" pitchFamily="34" charset="0"/>
                <a:ea typeface="ＭＳ Ｐゴシック" pitchFamily="34" charset="-128"/>
                <a:cs typeface="Arial" pitchFamily="34" charset="0"/>
              </a:rPr>
            </a:br>
            <a:r>
              <a:rPr lang="fr-FR" sz="2400" b="0" i="1" dirty="0" smtClean="0">
                <a:solidFill>
                  <a:schemeClr val="accent2"/>
                </a:solidFill>
                <a:latin typeface="Calibri" pitchFamily="34" charset="0"/>
                <a:ea typeface="ＭＳ Ｐゴシック" pitchFamily="34" charset="-128"/>
                <a:cs typeface="Arial" pitchFamily="34" charset="0"/>
              </a:rPr>
              <a:t>IRC Thionville</a:t>
            </a:r>
            <a:br>
              <a:rPr lang="fr-FR" sz="2400" b="0" i="1" dirty="0" smtClean="0">
                <a:solidFill>
                  <a:schemeClr val="accent2"/>
                </a:solidFill>
                <a:latin typeface="Calibri" pitchFamily="34" charset="0"/>
                <a:ea typeface="ＭＳ Ｐゴシック" pitchFamily="34" charset="-128"/>
                <a:cs typeface="Arial" pitchFamily="34" charset="0"/>
              </a:rPr>
            </a:br>
            <a:endParaRPr lang="fr-FR" b="0" i="1" dirty="0" smtClean="0">
              <a:solidFill>
                <a:schemeClr val="accent2"/>
              </a:solidFill>
              <a:latin typeface="Arial "/>
              <a:ea typeface="ＭＳ Ｐゴシック" pitchFamily="34" charset="-128"/>
              <a:cs typeface="Arial" pitchFamily="34" charset="0"/>
            </a:endParaRPr>
          </a:p>
        </p:txBody>
      </p:sp>
      <p:sp>
        <p:nvSpPr>
          <p:cNvPr id="3" name="Espace réservé du texte 2"/>
          <p:cNvSpPr>
            <a:spLocks noGrp="1"/>
          </p:cNvSpPr>
          <p:nvPr>
            <p:ph type="body" sz="quarter" idx="10"/>
          </p:nvPr>
        </p:nvSpPr>
        <p:spPr>
          <a:xfrm>
            <a:off x="4214810" y="5363190"/>
            <a:ext cx="4429128" cy="615553"/>
          </a:xfrm>
        </p:spPr>
        <p:txBody>
          <a:bodyPr/>
          <a:lstStyle/>
          <a:p>
            <a:pPr eaLnBrk="1" fontAlgn="auto" hangingPunct="1">
              <a:spcAft>
                <a:spcPts val="0"/>
              </a:spcAft>
              <a:defRPr/>
            </a:pPr>
            <a:r>
              <a:rPr lang="fr-FR" dirty="0" smtClean="0">
                <a:solidFill>
                  <a:srgbClr val="675C53"/>
                </a:solidFill>
                <a:latin typeface="Arial "/>
                <a:cs typeface="Arial "/>
              </a:rPr>
              <a:t>2014</a:t>
            </a:r>
          </a:p>
          <a:p>
            <a:pPr eaLnBrk="1" fontAlgn="auto" hangingPunct="1">
              <a:spcAft>
                <a:spcPts val="0"/>
              </a:spcAft>
              <a:defRPr/>
            </a:pPr>
            <a:r>
              <a:rPr lang="fr-FR" dirty="0" smtClean="0">
                <a:solidFill>
                  <a:srgbClr val="675C53"/>
                </a:solidFill>
                <a:latin typeface="Arial "/>
                <a:cs typeface="Arial "/>
              </a:rPr>
              <a:t>Metz Direction Régionale SNCF</a:t>
            </a: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ChangeArrowheads="1"/>
          </p:cNvSpPr>
          <p:nvPr/>
        </p:nvSpPr>
        <p:spPr bwMode="auto">
          <a:xfrm>
            <a:off x="179388" y="1000108"/>
            <a:ext cx="8964612" cy="561975"/>
          </a:xfrm>
          <a:prstGeom prst="rect">
            <a:avLst/>
          </a:prstGeom>
          <a:solidFill>
            <a:srgbClr val="6E267B"/>
          </a:solidFill>
          <a:ln w="9525">
            <a:noFill/>
            <a:miter lim="800000"/>
            <a:headEnd/>
            <a:tailEnd/>
          </a:ln>
        </p:spPr>
        <p:txBody>
          <a:bodyPr/>
          <a:lstStyle/>
          <a:p>
            <a:pPr eaLnBrk="0" hangingPunct="0"/>
            <a:r>
              <a:rPr lang="fr-FR" sz="2800" dirty="0" smtClean="0">
                <a:solidFill>
                  <a:schemeClr val="bg1"/>
                </a:solidFill>
                <a:latin typeface="Arial" pitchFamily="34" charset="0"/>
              </a:rPr>
              <a:t>Les faits marquants depuis les dernières IRC</a:t>
            </a:r>
            <a:endParaRPr lang="fr-FR" sz="2800" dirty="0">
              <a:solidFill>
                <a:schemeClr val="bg1"/>
              </a:solidFill>
              <a:latin typeface="Arial" pitchFamily="34" charset="0"/>
            </a:endParaRPr>
          </a:p>
        </p:txBody>
      </p:sp>
      <p:sp>
        <p:nvSpPr>
          <p:cNvPr id="16388" name="ZoneTexte 1"/>
          <p:cNvSpPr txBox="1">
            <a:spLocks noChangeArrowheads="1"/>
          </p:cNvSpPr>
          <p:nvPr/>
        </p:nvSpPr>
        <p:spPr bwMode="auto">
          <a:xfrm>
            <a:off x="6227763" y="6381750"/>
            <a:ext cx="360362" cy="276225"/>
          </a:xfrm>
          <a:prstGeom prst="rect">
            <a:avLst/>
          </a:prstGeom>
          <a:noFill/>
          <a:ln w="9525">
            <a:noFill/>
            <a:miter lim="800000"/>
            <a:headEnd/>
            <a:tailEnd/>
          </a:ln>
        </p:spPr>
        <p:txBody>
          <a:bodyPr>
            <a:spAutoFit/>
          </a:bodyPr>
          <a:lstStyle/>
          <a:p>
            <a:r>
              <a:rPr lang="fr-FR" sz="1200"/>
              <a:t>5</a:t>
            </a:r>
          </a:p>
        </p:txBody>
      </p:sp>
      <p:pic>
        <p:nvPicPr>
          <p:cNvPr id="6" name="Picture 2"/>
          <p:cNvPicPr>
            <a:picLocks noChangeAspect="1" noChangeArrowheads="1"/>
          </p:cNvPicPr>
          <p:nvPr/>
        </p:nvPicPr>
        <p:blipFill>
          <a:blip r:embed="rId3"/>
          <a:srcRect/>
          <a:stretch>
            <a:fillRect/>
          </a:stretch>
        </p:blipFill>
        <p:spPr bwMode="auto">
          <a:xfrm>
            <a:off x="3000364" y="1656940"/>
            <a:ext cx="2857520" cy="427239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1071538" y="866776"/>
            <a:ext cx="6731025" cy="5276868"/>
            <a:chOff x="2051050" y="1412875"/>
            <a:chExt cx="5751513" cy="4432612"/>
          </a:xfrm>
        </p:grpSpPr>
        <p:pic>
          <p:nvPicPr>
            <p:cNvPr id="14339" name="Picture 3"/>
            <p:cNvPicPr>
              <a:picLocks noChangeAspect="1" noChangeArrowheads="1"/>
            </p:cNvPicPr>
            <p:nvPr/>
          </p:nvPicPr>
          <p:blipFill>
            <a:blip r:embed="rId3"/>
            <a:srcRect b="7512"/>
            <a:stretch>
              <a:fillRect/>
            </a:stretch>
          </p:blipFill>
          <p:spPr bwMode="auto">
            <a:xfrm>
              <a:off x="2051050" y="1412875"/>
              <a:ext cx="5751513" cy="4432612"/>
            </a:xfrm>
            <a:prstGeom prst="rect">
              <a:avLst/>
            </a:prstGeom>
            <a:noFill/>
            <a:ln w="9525">
              <a:noFill/>
              <a:miter lim="800000"/>
              <a:headEnd/>
              <a:tailEnd/>
            </a:ln>
          </p:spPr>
        </p:pic>
        <p:sp>
          <p:nvSpPr>
            <p:cNvPr id="5" name="Rectangle 4"/>
            <p:cNvSpPr/>
            <p:nvPr/>
          </p:nvSpPr>
          <p:spPr>
            <a:xfrm rot="535728">
              <a:off x="3130720" y="3043607"/>
              <a:ext cx="3442594" cy="158585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Picture 2" descr="10189">
              <a:hlinkClick r:id="rId4"/>
            </p:cNvPr>
            <p:cNvPicPr>
              <a:picLocks noChangeAspect="1" noChangeArrowheads="1"/>
            </p:cNvPicPr>
            <p:nvPr/>
          </p:nvPicPr>
          <p:blipFill>
            <a:blip r:embed="rId5" cstate="email"/>
            <a:srcRect b="10924"/>
            <a:stretch>
              <a:fillRect/>
            </a:stretch>
          </p:blipFill>
          <p:spPr bwMode="auto">
            <a:xfrm rot="530312">
              <a:off x="3798251" y="3085953"/>
              <a:ext cx="2243474" cy="1499906"/>
            </a:xfrm>
            <a:prstGeom prst="rect">
              <a:avLst/>
            </a:prstGeom>
            <a:ln>
              <a:noFill/>
            </a:ln>
            <a:effectLst>
              <a:softEdge rad="112500"/>
            </a:effectLst>
          </p:spPr>
        </p:pic>
      </p:grpSp>
      <p:sp>
        <p:nvSpPr>
          <p:cNvPr id="12290" name="Rectangle 8"/>
          <p:cNvSpPr>
            <a:spLocks/>
          </p:cNvSpPr>
          <p:nvPr/>
        </p:nvSpPr>
        <p:spPr bwMode="auto">
          <a:xfrm>
            <a:off x="4357686" y="833426"/>
            <a:ext cx="4786313" cy="1095376"/>
          </a:xfrm>
          <a:prstGeom prst="rect">
            <a:avLst/>
          </a:prstGeom>
          <a:solidFill>
            <a:srgbClr val="6E267B"/>
          </a:solidFill>
          <a:ln w="9525">
            <a:noFill/>
            <a:miter lim="800000"/>
            <a:headEnd/>
            <a:tailEnd/>
          </a:ln>
        </p:spPr>
        <p:txBody>
          <a:bodyPr/>
          <a:lstStyle/>
          <a:p>
            <a:pPr defTabSz="457200" eaLnBrk="0" hangingPunct="0">
              <a:defRPr/>
            </a:pPr>
            <a:r>
              <a:rPr lang="fr-FR" sz="2800" dirty="0" smtClean="0">
                <a:solidFill>
                  <a:schemeClr val="bg1"/>
                </a:solidFill>
                <a:latin typeface="Arial" pitchFamily="34" charset="0"/>
                <a:ea typeface="+mj-ea"/>
              </a:rPr>
              <a:t>Présentation </a:t>
            </a:r>
            <a:r>
              <a:rPr lang="fr-FR" sz="2800" dirty="0">
                <a:solidFill>
                  <a:schemeClr val="bg1"/>
                </a:solidFill>
                <a:latin typeface="Arial" pitchFamily="34" charset="0"/>
                <a:ea typeface="+mj-ea"/>
              </a:rPr>
              <a:t>de la </a:t>
            </a:r>
            <a:r>
              <a:rPr lang="fr-FR" sz="2800" dirty="0" smtClean="0">
                <a:solidFill>
                  <a:schemeClr val="bg1"/>
                </a:solidFill>
                <a:latin typeface="Arial" pitchFamily="34" charset="0"/>
                <a:ea typeface="+mj-ea"/>
              </a:rPr>
              <a:t>gare de MEUSE TGV Voie sacrée</a:t>
            </a:r>
            <a:endParaRPr lang="fr-FR" sz="2800" dirty="0">
              <a:solidFill>
                <a:schemeClr val="bg1"/>
              </a:solidFill>
              <a:latin typeface="Arial" pitchFamily="34" charset="0"/>
              <a:ea typeface="+mj-ea"/>
            </a:endParaRPr>
          </a:p>
        </p:txBody>
      </p:sp>
    </p:spTree>
  </p:cSld>
  <p:clrMapOvr>
    <a:masterClrMapping/>
  </p:clrMapOvr>
  <p:transition spd="med">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l="10130" t="12281" r="20087" b="26316"/>
          <a:stretch>
            <a:fillRect/>
          </a:stretch>
        </p:blipFill>
        <p:spPr bwMode="auto">
          <a:xfrm>
            <a:off x="285720" y="2143116"/>
            <a:ext cx="6327366" cy="3571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 name="Picture 9"/>
          <p:cNvPicPr>
            <a:picLocks noChangeAspect="1" noChangeArrowheads="1"/>
          </p:cNvPicPr>
          <p:nvPr/>
        </p:nvPicPr>
        <p:blipFill>
          <a:blip r:embed="rId4">
            <a:clrChange>
              <a:clrFrom>
                <a:srgbClr val="FFFFFF"/>
              </a:clrFrom>
              <a:clrTo>
                <a:srgbClr val="FFFFFF">
                  <a:alpha val="0"/>
                </a:srgbClr>
              </a:clrTo>
            </a:clrChange>
          </a:blip>
          <a:srcRect r="65550"/>
          <a:stretch>
            <a:fillRect/>
          </a:stretch>
        </p:blipFill>
        <p:spPr bwMode="auto">
          <a:xfrm>
            <a:off x="3428992" y="3500438"/>
            <a:ext cx="357190" cy="336798"/>
          </a:xfrm>
          <a:prstGeom prst="rect">
            <a:avLst/>
          </a:prstGeom>
          <a:noFill/>
          <a:ln w="9525">
            <a:noFill/>
            <a:miter lim="800000"/>
            <a:headEnd/>
            <a:tailEnd/>
          </a:ln>
        </p:spPr>
      </p:pic>
      <p:sp>
        <p:nvSpPr>
          <p:cNvPr id="143365" name="Text Box 5"/>
          <p:cNvSpPr txBox="1">
            <a:spLocks noChangeArrowheads="1"/>
          </p:cNvSpPr>
          <p:nvPr/>
        </p:nvSpPr>
        <p:spPr bwMode="auto">
          <a:xfrm>
            <a:off x="3500430" y="5827731"/>
            <a:ext cx="4465638" cy="2444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fr-FR" sz="1000" dirty="0"/>
              <a:t>RFF                 SNCF </a:t>
            </a:r>
            <a:r>
              <a:rPr lang="fr-FR" sz="1000" dirty="0" smtClean="0"/>
              <a:t>G&amp;C</a:t>
            </a:r>
            <a:endParaRPr lang="fr-FR" sz="900" dirty="0"/>
          </a:p>
        </p:txBody>
      </p:sp>
      <p:sp>
        <p:nvSpPr>
          <p:cNvPr id="143366" name="Rectangle 6"/>
          <p:cNvSpPr>
            <a:spLocks noChangeArrowheads="1"/>
          </p:cNvSpPr>
          <p:nvPr/>
        </p:nvSpPr>
        <p:spPr bwMode="auto">
          <a:xfrm>
            <a:off x="3860793" y="5900756"/>
            <a:ext cx="142875" cy="142875"/>
          </a:xfrm>
          <a:prstGeom prst="rect">
            <a:avLst/>
          </a:prstGeom>
          <a:solidFill>
            <a:srgbClr val="FFFF00"/>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defRPr/>
            </a:pPr>
            <a:endParaRPr lang="fr-FR"/>
          </a:p>
        </p:txBody>
      </p:sp>
      <p:sp>
        <p:nvSpPr>
          <p:cNvPr id="143367" name="Rectangle 7"/>
          <p:cNvSpPr>
            <a:spLocks noChangeArrowheads="1"/>
          </p:cNvSpPr>
          <p:nvPr/>
        </p:nvSpPr>
        <p:spPr bwMode="auto">
          <a:xfrm>
            <a:off x="4941880" y="5900756"/>
            <a:ext cx="142875" cy="142875"/>
          </a:xfrm>
          <a:prstGeom prst="rect">
            <a:avLst/>
          </a:prstGeom>
          <a:solidFill>
            <a:srgbClr val="FF00FF"/>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defRPr/>
            </a:pPr>
            <a:endParaRPr lang="fr-FR"/>
          </a:p>
        </p:txBody>
      </p:sp>
      <p:sp>
        <p:nvSpPr>
          <p:cNvPr id="9" name="Titre 1"/>
          <p:cNvSpPr txBox="1">
            <a:spLocks/>
          </p:cNvSpPr>
          <p:nvPr/>
        </p:nvSpPr>
        <p:spPr bwMode="auto">
          <a:xfrm>
            <a:off x="214282" y="155574"/>
            <a:ext cx="8929718" cy="558781"/>
          </a:xfrm>
          <a:prstGeom prst="rect">
            <a:avLst/>
          </a:prstGeom>
          <a:solidFill>
            <a:srgbClr val="6E267B"/>
          </a:solidFill>
          <a:ln w="9525">
            <a:noFill/>
            <a:miter lim="800000"/>
            <a:headEnd/>
            <a:tailEnd/>
          </a:ln>
        </p:spPr>
        <p:txBody>
          <a:bodyPr/>
          <a:lstStyle/>
          <a:p>
            <a:pPr marL="0" marR="0" lvl="0" indent="0" algn="l" defTabSz="457200" rtl="0" eaLnBrk="0" fontAlgn="base" latinLnBrk="0" hangingPunct="0">
              <a:lnSpc>
                <a:spcPts val="3800"/>
              </a:lnSpc>
              <a:spcBef>
                <a:spcPct val="0"/>
              </a:spcBef>
              <a:spcAft>
                <a:spcPct val="0"/>
              </a:spcAft>
              <a:buClrTx/>
              <a:buSzTx/>
              <a:buFontTx/>
              <a:buNone/>
              <a:tabLst/>
              <a:defRPr/>
            </a:pPr>
            <a:r>
              <a:rPr kumimoji="0" lang="fr-FR" sz="2800" b="0" i="0" u="none" strike="noStrike" kern="1200" cap="none" spc="0" normalizeH="0" baseline="0" noProof="0" dirty="0" smtClean="0">
                <a:ln>
                  <a:noFill/>
                </a:ln>
                <a:solidFill>
                  <a:schemeClr val="bg1"/>
                </a:solidFill>
                <a:effectLst/>
                <a:uLnTx/>
                <a:uFillTx/>
                <a:latin typeface="Arial" pitchFamily="34" charset="0"/>
                <a:ea typeface="+mj-ea"/>
                <a:cs typeface="+mn-cs"/>
              </a:rPr>
              <a:t>Meuse TGV Voie sacrée </a:t>
            </a:r>
          </a:p>
        </p:txBody>
      </p:sp>
      <p:sp>
        <p:nvSpPr>
          <p:cNvPr id="10" name="Rectangle 9"/>
          <p:cNvSpPr/>
          <p:nvPr/>
        </p:nvSpPr>
        <p:spPr>
          <a:xfrm>
            <a:off x="500062" y="862596"/>
            <a:ext cx="8643937" cy="923330"/>
          </a:xfrm>
          <a:prstGeom prst="rect">
            <a:avLst/>
          </a:prstGeom>
        </p:spPr>
        <p:txBody>
          <a:bodyPr wrap="square">
            <a:spAutoFit/>
          </a:bodyPr>
          <a:lstStyle/>
          <a:p>
            <a:r>
              <a:rPr lang="fr-FR" sz="1800" dirty="0" smtClean="0">
                <a:solidFill>
                  <a:schemeClr val="tx2"/>
                </a:solidFill>
                <a:latin typeface="Arial" charset="0"/>
                <a:cs typeface="Arial" charset="0"/>
              </a:rPr>
              <a:t>136 000 Clients en 2013 (+10%)</a:t>
            </a:r>
            <a:endParaRPr lang="fr-FR" sz="1800" dirty="0">
              <a:solidFill>
                <a:schemeClr val="tx2"/>
              </a:solidFill>
              <a:latin typeface="Arial" charset="0"/>
              <a:cs typeface="Arial" charset="0"/>
            </a:endParaRPr>
          </a:p>
          <a:p>
            <a:r>
              <a:rPr lang="fr-FR" sz="1800" dirty="0" smtClean="0">
                <a:solidFill>
                  <a:schemeClr val="tx2"/>
                </a:solidFill>
                <a:latin typeface="Arial" charset="0"/>
                <a:cs typeface="Arial" charset="0"/>
              </a:rPr>
              <a:t>610ème </a:t>
            </a:r>
            <a:r>
              <a:rPr lang="fr-FR" sz="1800" dirty="0">
                <a:solidFill>
                  <a:schemeClr val="tx2"/>
                </a:solidFill>
                <a:latin typeface="Arial" charset="0"/>
                <a:cs typeface="Arial" charset="0"/>
              </a:rPr>
              <a:t>gare de France en volume de clients (hors IDF</a:t>
            </a:r>
            <a:r>
              <a:rPr lang="fr-FR" sz="1800" dirty="0" smtClean="0">
                <a:solidFill>
                  <a:schemeClr val="tx2"/>
                </a:solidFill>
                <a:latin typeface="Arial" charset="0"/>
                <a:cs typeface="Arial" charset="0"/>
              </a:rPr>
              <a:t>) (gagne 40 places) </a:t>
            </a:r>
            <a:endParaRPr lang="fr-FR" sz="1800" dirty="0">
              <a:solidFill>
                <a:schemeClr val="tx2"/>
              </a:solidFill>
              <a:latin typeface="Arial" charset="0"/>
              <a:cs typeface="Arial" charset="0"/>
            </a:endParaRPr>
          </a:p>
          <a:p>
            <a:r>
              <a:rPr lang="fr-FR" sz="1800" dirty="0" smtClean="0">
                <a:solidFill>
                  <a:schemeClr val="tx2"/>
                </a:solidFill>
                <a:latin typeface="Arial" charset="0"/>
                <a:cs typeface="Arial" charset="0"/>
              </a:rPr>
              <a:t>3226 dessertes </a:t>
            </a:r>
            <a:r>
              <a:rPr lang="fr-FR" sz="1800" dirty="0">
                <a:solidFill>
                  <a:schemeClr val="tx2"/>
                </a:solidFill>
                <a:latin typeface="Arial" charset="0"/>
                <a:cs typeface="Arial" charset="0"/>
              </a:rPr>
              <a:t>commandées en </a:t>
            </a:r>
            <a:r>
              <a:rPr lang="fr-FR" sz="1800" dirty="0" smtClean="0">
                <a:solidFill>
                  <a:schemeClr val="tx2"/>
                </a:solidFill>
                <a:latin typeface="Arial" charset="0"/>
                <a:cs typeface="Arial" charset="0"/>
              </a:rPr>
              <a:t>2016 (stable) </a:t>
            </a:r>
            <a:endParaRPr lang="fr-FR" sz="1800" dirty="0">
              <a:solidFill>
                <a:schemeClr val="tx2"/>
              </a:solidFill>
              <a:latin typeface="Arial" charset="0"/>
              <a:cs typeface="Arial" charset="0"/>
            </a:endParaRPr>
          </a:p>
        </p:txBody>
      </p:sp>
      <p:pic>
        <p:nvPicPr>
          <p:cNvPr id="11" name="Picture 5"/>
          <p:cNvPicPr>
            <a:picLocks noChangeAspect="1" noChangeArrowheads="1"/>
          </p:cNvPicPr>
          <p:nvPr/>
        </p:nvPicPr>
        <p:blipFill>
          <a:blip r:embed="rId5"/>
          <a:srcRect/>
          <a:stretch>
            <a:fillRect/>
          </a:stretch>
        </p:blipFill>
        <p:spPr bwMode="auto">
          <a:xfrm>
            <a:off x="6829028" y="3634681"/>
            <a:ext cx="1245658" cy="578500"/>
          </a:xfrm>
          <a:prstGeom prst="rect">
            <a:avLst/>
          </a:prstGeom>
          <a:noFill/>
          <a:ln w="9525">
            <a:noFill/>
            <a:miter lim="800000"/>
            <a:headEnd/>
            <a:tailEnd/>
          </a:ln>
        </p:spPr>
      </p:pic>
      <p:pic>
        <p:nvPicPr>
          <p:cNvPr id="12" name="Picture 9"/>
          <p:cNvPicPr>
            <a:picLocks noChangeAspect="1" noChangeArrowheads="1"/>
          </p:cNvPicPr>
          <p:nvPr/>
        </p:nvPicPr>
        <p:blipFill>
          <a:blip r:embed="rId4"/>
          <a:srcRect/>
          <a:stretch>
            <a:fillRect/>
          </a:stretch>
        </p:blipFill>
        <p:spPr bwMode="auto">
          <a:xfrm>
            <a:off x="6842153" y="4645068"/>
            <a:ext cx="1658937" cy="538877"/>
          </a:xfrm>
          <a:prstGeom prst="rect">
            <a:avLst/>
          </a:prstGeom>
          <a:noFill/>
          <a:ln w="9525">
            <a:noFill/>
            <a:miter lim="800000"/>
            <a:headEnd/>
            <a:tailEnd/>
          </a:ln>
        </p:spPr>
      </p:pic>
      <p:pic>
        <p:nvPicPr>
          <p:cNvPr id="13" name="Picture 2"/>
          <p:cNvPicPr>
            <a:picLocks noChangeAspect="1" noChangeArrowheads="1"/>
          </p:cNvPicPr>
          <p:nvPr/>
        </p:nvPicPr>
        <p:blipFill>
          <a:blip r:embed="rId6"/>
          <a:srcRect/>
          <a:stretch>
            <a:fillRect/>
          </a:stretch>
        </p:blipFill>
        <p:spPr bwMode="auto">
          <a:xfrm>
            <a:off x="6826118" y="4157702"/>
            <a:ext cx="1543976" cy="546801"/>
          </a:xfrm>
          <a:prstGeom prst="rect">
            <a:avLst/>
          </a:prstGeom>
          <a:noFill/>
          <a:ln w="9525">
            <a:noFill/>
            <a:miter lim="800000"/>
            <a:headEnd/>
            <a:tailEnd/>
          </a:ln>
        </p:spPr>
      </p:pic>
      <p:pic>
        <p:nvPicPr>
          <p:cNvPr id="14" name="Picture 6"/>
          <p:cNvPicPr>
            <a:picLocks noChangeAspect="1" noChangeArrowheads="1"/>
          </p:cNvPicPr>
          <p:nvPr/>
        </p:nvPicPr>
        <p:blipFill>
          <a:blip r:embed="rId7"/>
          <a:srcRect/>
          <a:stretch>
            <a:fillRect/>
          </a:stretch>
        </p:blipFill>
        <p:spPr bwMode="auto">
          <a:xfrm>
            <a:off x="6829028" y="5120551"/>
            <a:ext cx="1081220" cy="523027"/>
          </a:xfrm>
          <a:prstGeom prst="rect">
            <a:avLst/>
          </a:prstGeom>
          <a:noFill/>
          <a:ln w="9525">
            <a:noFill/>
            <a:miter lim="800000"/>
            <a:headEnd/>
            <a:tailEnd/>
          </a:ln>
        </p:spPr>
      </p:pic>
      <p:pic>
        <p:nvPicPr>
          <p:cNvPr id="16" name="Picture 5"/>
          <p:cNvPicPr>
            <a:picLocks noChangeAspect="1" noChangeArrowheads="1"/>
          </p:cNvPicPr>
          <p:nvPr/>
        </p:nvPicPr>
        <p:blipFill>
          <a:blip r:embed="rId5">
            <a:clrChange>
              <a:clrFrom>
                <a:srgbClr val="FFFFFF"/>
              </a:clrFrom>
              <a:clrTo>
                <a:srgbClr val="FFFFFF">
                  <a:alpha val="0"/>
                </a:srgbClr>
              </a:clrTo>
            </a:clrChange>
          </a:blip>
          <a:srcRect r="52687"/>
          <a:stretch>
            <a:fillRect/>
          </a:stretch>
        </p:blipFill>
        <p:spPr bwMode="auto">
          <a:xfrm>
            <a:off x="3714744" y="3907750"/>
            <a:ext cx="458394" cy="449944"/>
          </a:xfrm>
          <a:prstGeom prst="rect">
            <a:avLst/>
          </a:prstGeom>
          <a:noFill/>
          <a:ln w="9525">
            <a:noFill/>
            <a:miter lim="800000"/>
            <a:headEnd/>
            <a:tailEnd/>
          </a:ln>
        </p:spPr>
      </p:pic>
      <p:cxnSp>
        <p:nvCxnSpPr>
          <p:cNvPr id="17" name="Connecteur droit avec flèche 16"/>
          <p:cNvCxnSpPr/>
          <p:nvPr/>
        </p:nvCxnSpPr>
        <p:spPr>
          <a:xfrm rot="16200000" flipV="1">
            <a:off x="3334979" y="3594450"/>
            <a:ext cx="199932" cy="154783"/>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18" name="Picture 6"/>
          <p:cNvPicPr>
            <a:picLocks noChangeAspect="1" noChangeArrowheads="1"/>
          </p:cNvPicPr>
          <p:nvPr/>
        </p:nvPicPr>
        <p:blipFill>
          <a:blip r:embed="rId7">
            <a:clrChange>
              <a:clrFrom>
                <a:srgbClr val="FFFFFF"/>
              </a:clrFrom>
              <a:clrTo>
                <a:srgbClr val="FFFFFF">
                  <a:alpha val="0"/>
                </a:srgbClr>
              </a:clrTo>
            </a:clrChange>
          </a:blip>
          <a:srcRect r="45491"/>
          <a:stretch>
            <a:fillRect/>
          </a:stretch>
        </p:blipFill>
        <p:spPr bwMode="auto">
          <a:xfrm>
            <a:off x="4000496" y="3643314"/>
            <a:ext cx="392909" cy="348686"/>
          </a:xfrm>
          <a:prstGeom prst="rect">
            <a:avLst/>
          </a:prstGeom>
          <a:noFill/>
          <a:ln w="9525">
            <a:noFill/>
            <a:miter lim="800000"/>
            <a:headEnd/>
            <a:tailEnd/>
          </a:ln>
        </p:spPr>
      </p:pic>
      <p:pic>
        <p:nvPicPr>
          <p:cNvPr id="15" name="Picture 2"/>
          <p:cNvPicPr>
            <a:picLocks noChangeAspect="1" noChangeArrowheads="1"/>
          </p:cNvPicPr>
          <p:nvPr/>
        </p:nvPicPr>
        <p:blipFill>
          <a:blip r:embed="rId6">
            <a:clrChange>
              <a:clrFrom>
                <a:srgbClr val="FFFFFF"/>
              </a:clrFrom>
              <a:clrTo>
                <a:srgbClr val="FFFFFF">
                  <a:alpha val="0"/>
                </a:srgbClr>
              </a:clrTo>
            </a:clrChange>
          </a:blip>
          <a:srcRect r="61828"/>
          <a:stretch>
            <a:fillRect/>
          </a:stretch>
        </p:blipFill>
        <p:spPr bwMode="auto">
          <a:xfrm>
            <a:off x="3714744" y="3567172"/>
            <a:ext cx="390063" cy="36189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body" sz="half" idx="4294967295"/>
          </p:nvPr>
        </p:nvSpPr>
        <p:spPr bwMode="auto">
          <a:xfrm>
            <a:off x="500034" y="857232"/>
            <a:ext cx="7000924" cy="2305050"/>
          </a:xfrm>
          <a:prstGeom prst="rect">
            <a:avLst/>
          </a:prstGeom>
          <a:noFill/>
          <a:ln>
            <a:miter lim="800000"/>
            <a:headEnd/>
            <a:tailEnd/>
          </a:ln>
        </p:spPr>
        <p:txBody>
          <a:bodyPr/>
          <a:lstStyle/>
          <a:p>
            <a:pPr>
              <a:lnSpc>
                <a:spcPct val="90000"/>
              </a:lnSpc>
            </a:pPr>
            <a:r>
              <a:rPr lang="fr-FR" sz="1400" b="1" dirty="0" smtClean="0">
                <a:solidFill>
                  <a:schemeClr val="tx2"/>
                </a:solidFill>
                <a:cs typeface="Arial" charset="0"/>
              </a:rPr>
              <a:t>Année de construction : 2007</a:t>
            </a:r>
          </a:p>
          <a:p>
            <a:pPr lvl="1">
              <a:lnSpc>
                <a:spcPct val="90000"/>
              </a:lnSpc>
              <a:buFontTx/>
              <a:buNone/>
            </a:pPr>
            <a:endParaRPr lang="fr-FR" sz="1400" b="1" dirty="0" smtClean="0">
              <a:solidFill>
                <a:schemeClr val="tx2"/>
              </a:solidFill>
              <a:cs typeface="Arial" charset="0"/>
            </a:endParaRPr>
          </a:p>
          <a:p>
            <a:pPr>
              <a:lnSpc>
                <a:spcPct val="90000"/>
              </a:lnSpc>
            </a:pPr>
            <a:r>
              <a:rPr lang="fr-FR" sz="1400" b="1" dirty="0" smtClean="0">
                <a:solidFill>
                  <a:schemeClr val="tx2"/>
                </a:solidFill>
                <a:cs typeface="Arial" charset="0"/>
              </a:rPr>
              <a:t>Périmètre physique </a:t>
            </a:r>
          </a:p>
          <a:p>
            <a:pPr lvl="1">
              <a:lnSpc>
                <a:spcPct val="90000"/>
              </a:lnSpc>
            </a:pPr>
            <a:r>
              <a:rPr lang="fr-FR" sz="1400" dirty="0" smtClean="0">
                <a:solidFill>
                  <a:schemeClr val="tx2"/>
                </a:solidFill>
                <a:cs typeface="Arial" charset="0"/>
              </a:rPr>
              <a:t>1 Bâtiment Voyageur </a:t>
            </a:r>
          </a:p>
          <a:p>
            <a:pPr lvl="1">
              <a:lnSpc>
                <a:spcPct val="90000"/>
              </a:lnSpc>
            </a:pPr>
            <a:r>
              <a:rPr lang="fr-FR" sz="1400" dirty="0" smtClean="0">
                <a:solidFill>
                  <a:schemeClr val="tx2"/>
                </a:solidFill>
                <a:cs typeface="Arial" charset="0"/>
              </a:rPr>
              <a:t>313 m2 (surface totale de la gare)</a:t>
            </a:r>
          </a:p>
          <a:p>
            <a:pPr lvl="1">
              <a:lnSpc>
                <a:spcPct val="90000"/>
              </a:lnSpc>
            </a:pPr>
            <a:endParaRPr lang="fr-FR" sz="1400" b="1" dirty="0" smtClean="0">
              <a:solidFill>
                <a:schemeClr val="tx2"/>
              </a:solidFill>
              <a:cs typeface="Arial" charset="0"/>
            </a:endParaRPr>
          </a:p>
          <a:p>
            <a:pPr>
              <a:lnSpc>
                <a:spcPct val="90000"/>
              </a:lnSpc>
            </a:pPr>
            <a:r>
              <a:rPr lang="fr-FR" sz="1400" b="1" dirty="0" smtClean="0">
                <a:solidFill>
                  <a:schemeClr val="tx2"/>
                </a:solidFill>
                <a:cs typeface="Arial" charset="0"/>
              </a:rPr>
              <a:t>Evolution du nombre de clients (en millier, année 2007 à 2013) et typologie :</a:t>
            </a:r>
          </a:p>
          <a:p>
            <a:pPr lvl="1">
              <a:lnSpc>
                <a:spcPct val="90000"/>
              </a:lnSpc>
              <a:buFont typeface="Arial" charset="0"/>
              <a:buNone/>
            </a:pPr>
            <a:endParaRPr lang="fr-FR" sz="1400" b="1" dirty="0" smtClean="0">
              <a:solidFill>
                <a:schemeClr val="tx2"/>
              </a:solidFill>
              <a:cs typeface="Arial" charset="0"/>
            </a:endParaRPr>
          </a:p>
          <a:p>
            <a:pPr lvl="1">
              <a:lnSpc>
                <a:spcPct val="90000"/>
              </a:lnSpc>
            </a:pPr>
            <a:endParaRPr lang="fr-FR" sz="1400" b="1" dirty="0" smtClean="0">
              <a:solidFill>
                <a:schemeClr val="tx2"/>
              </a:solidFill>
              <a:cs typeface="Arial" charset="0"/>
            </a:endParaRPr>
          </a:p>
          <a:p>
            <a:pPr>
              <a:lnSpc>
                <a:spcPct val="90000"/>
              </a:lnSpc>
              <a:buFont typeface="Wingdings" pitchFamily="2" charset="2"/>
              <a:buNone/>
            </a:pPr>
            <a:endParaRPr lang="fr-FR" sz="1400" b="1" dirty="0" smtClean="0">
              <a:solidFill>
                <a:schemeClr val="tx2"/>
              </a:solidFill>
              <a:cs typeface="Arial" charset="0"/>
            </a:endParaRPr>
          </a:p>
          <a:p>
            <a:pPr>
              <a:lnSpc>
                <a:spcPct val="90000"/>
              </a:lnSpc>
              <a:buFont typeface="Wingdings" pitchFamily="2" charset="2"/>
              <a:buNone/>
            </a:pPr>
            <a:endParaRPr lang="fr-FR" sz="1400" b="1" dirty="0" smtClean="0">
              <a:solidFill>
                <a:schemeClr val="tx2"/>
              </a:solidFill>
              <a:cs typeface="Arial" charset="0"/>
            </a:endParaRPr>
          </a:p>
        </p:txBody>
      </p:sp>
      <p:graphicFrame>
        <p:nvGraphicFramePr>
          <p:cNvPr id="22" name="Graphique 21"/>
          <p:cNvGraphicFramePr/>
          <p:nvPr/>
        </p:nvGraphicFramePr>
        <p:xfrm>
          <a:off x="71406" y="3429000"/>
          <a:ext cx="4143404" cy="250033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4143345" y="3493433"/>
            <a:ext cx="285752" cy="202432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rot="20368722">
            <a:off x="4098255" y="5543203"/>
            <a:ext cx="444352" cy="246221"/>
          </a:xfrm>
          <a:prstGeom prst="rect">
            <a:avLst/>
          </a:prstGeom>
          <a:noFill/>
        </p:spPr>
        <p:txBody>
          <a:bodyPr wrap="none" rtlCol="0">
            <a:spAutoFit/>
          </a:bodyPr>
          <a:lstStyle/>
          <a:p>
            <a:r>
              <a:rPr lang="fr-FR" sz="1000" dirty="0" smtClean="0"/>
              <a:t>2 012</a:t>
            </a:r>
            <a:endParaRPr lang="fr-FR" sz="1000" dirty="0"/>
          </a:p>
        </p:txBody>
      </p:sp>
      <p:sp>
        <p:nvSpPr>
          <p:cNvPr id="7" name="Rectangle 6"/>
          <p:cNvSpPr/>
          <p:nvPr/>
        </p:nvSpPr>
        <p:spPr>
          <a:xfrm>
            <a:off x="4643438" y="3357562"/>
            <a:ext cx="285752" cy="21672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rot="20368722">
            <a:off x="4500247" y="5504043"/>
            <a:ext cx="603050" cy="338554"/>
          </a:xfrm>
          <a:prstGeom prst="rect">
            <a:avLst/>
          </a:prstGeom>
          <a:noFill/>
        </p:spPr>
        <p:txBody>
          <a:bodyPr wrap="none" rtlCol="0">
            <a:spAutoFit/>
          </a:bodyPr>
          <a:lstStyle/>
          <a:p>
            <a:r>
              <a:rPr lang="fr-FR" sz="1600" dirty="0" smtClean="0">
                <a:solidFill>
                  <a:srgbClr val="C00000"/>
                </a:solidFill>
              </a:rPr>
              <a:t>2 013</a:t>
            </a:r>
            <a:endParaRPr lang="fr-FR" sz="1600" dirty="0">
              <a:solidFill>
                <a:srgbClr val="C00000"/>
              </a:solidFill>
            </a:endParaRPr>
          </a:p>
        </p:txBody>
      </p:sp>
      <p:pic>
        <p:nvPicPr>
          <p:cNvPr id="278529" name="Picture 1"/>
          <p:cNvPicPr>
            <a:picLocks noChangeAspect="1" noChangeArrowheads="1"/>
          </p:cNvPicPr>
          <p:nvPr/>
        </p:nvPicPr>
        <p:blipFill>
          <a:blip r:embed="rId4"/>
          <a:srcRect/>
          <a:stretch>
            <a:fillRect/>
          </a:stretch>
        </p:blipFill>
        <p:spPr bwMode="auto">
          <a:xfrm>
            <a:off x="5461825" y="3500438"/>
            <a:ext cx="3682175" cy="2214578"/>
          </a:xfrm>
          <a:prstGeom prst="rect">
            <a:avLst/>
          </a:prstGeom>
          <a:noFill/>
          <a:ln w="9525">
            <a:noFill/>
            <a:miter lim="800000"/>
            <a:headEnd/>
            <a:tailEnd/>
          </a:ln>
          <a:effectLst/>
        </p:spPr>
      </p:pic>
      <p:sp>
        <p:nvSpPr>
          <p:cNvPr id="11" name="Titre 1"/>
          <p:cNvSpPr txBox="1">
            <a:spLocks/>
          </p:cNvSpPr>
          <p:nvPr/>
        </p:nvSpPr>
        <p:spPr bwMode="auto">
          <a:xfrm>
            <a:off x="214282" y="155574"/>
            <a:ext cx="8929718" cy="487343"/>
          </a:xfrm>
          <a:prstGeom prst="rect">
            <a:avLst/>
          </a:prstGeom>
          <a:solidFill>
            <a:srgbClr val="6E267B"/>
          </a:solidFill>
          <a:ln w="9525">
            <a:noFill/>
            <a:miter lim="800000"/>
            <a:headEnd/>
            <a:tailEnd/>
          </a:ln>
        </p:spPr>
        <p:txBody>
          <a:bodyPr/>
          <a:lstStyle/>
          <a:p>
            <a:pPr marL="0" marR="0" lvl="0" indent="0" algn="l" defTabSz="457200" rtl="0" eaLnBrk="0" fontAlgn="base" latinLnBrk="0" hangingPunct="0">
              <a:lnSpc>
                <a:spcPts val="3800"/>
              </a:lnSpc>
              <a:spcBef>
                <a:spcPct val="0"/>
              </a:spcBef>
              <a:spcAft>
                <a:spcPct val="0"/>
              </a:spcAft>
              <a:buClrTx/>
              <a:buSzTx/>
              <a:buFontTx/>
              <a:buNone/>
              <a:tabLst/>
              <a:defRPr/>
            </a:pPr>
            <a:r>
              <a:rPr kumimoji="0" lang="fr-FR" sz="2800" b="0" i="0" u="none" strike="noStrike" kern="1200" cap="none" spc="0" normalizeH="0" baseline="0" noProof="0" dirty="0" smtClean="0">
                <a:ln>
                  <a:noFill/>
                </a:ln>
                <a:solidFill>
                  <a:schemeClr val="bg1"/>
                </a:solidFill>
                <a:effectLst/>
                <a:uLnTx/>
                <a:uFillTx/>
                <a:latin typeface="Arial" pitchFamily="34" charset="0"/>
                <a:ea typeface="+mj-ea"/>
                <a:cs typeface="+mn-cs"/>
              </a:rPr>
              <a:t>Meuse TGV voie sacrée </a:t>
            </a:r>
          </a:p>
        </p:txBody>
      </p:sp>
      <p:sp>
        <p:nvSpPr>
          <p:cNvPr id="10" name="Sourire 9"/>
          <p:cNvSpPr/>
          <p:nvPr/>
        </p:nvSpPr>
        <p:spPr>
          <a:xfrm>
            <a:off x="857224" y="3500438"/>
            <a:ext cx="571504" cy="428628"/>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00"/>
              </a:solidFill>
            </a:endParaRPr>
          </a:p>
        </p:txBody>
      </p:sp>
    </p:spTree>
  </p:cSld>
  <p:clrMapOvr>
    <a:masterClrMapping/>
  </p:clrMapOvr>
  <p:transition spd="med">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re 1"/>
          <p:cNvSpPr>
            <a:spLocks noGrp="1"/>
          </p:cNvSpPr>
          <p:nvPr>
            <p:ph type="ctrTitle" idx="4294967295"/>
          </p:nvPr>
        </p:nvSpPr>
        <p:spPr bwMode="auto">
          <a:xfrm>
            <a:off x="142875" y="142853"/>
            <a:ext cx="9001125" cy="500066"/>
          </a:xfrm>
          <a:prstGeom prst="rect">
            <a:avLst/>
          </a:prstGeom>
          <a:solidFill>
            <a:srgbClr val="6E267B"/>
          </a:solidFill>
          <a:ln w="9525">
            <a:noFill/>
            <a:miter lim="800000"/>
            <a:headEnd/>
            <a:tailEnd/>
          </a:ln>
        </p:spPr>
        <p:txBody>
          <a:bodyPr/>
          <a:lstStyle/>
          <a:p>
            <a:pPr algn="l" defTabSz="457200">
              <a:lnSpc>
                <a:spcPts val="3800"/>
              </a:lnSpc>
              <a:defRPr/>
            </a:pPr>
            <a:r>
              <a:rPr lang="fr-FR" sz="2800" dirty="0" smtClean="0">
                <a:solidFill>
                  <a:schemeClr val="bg1"/>
                </a:solidFill>
                <a:latin typeface="Arial" pitchFamily="34" charset="0"/>
                <a:cs typeface="+mn-cs"/>
              </a:rPr>
              <a:t>Meuse TGV voie sacrée - Exploitation Patrimoine </a:t>
            </a:r>
            <a:br>
              <a:rPr lang="fr-FR" sz="2800" dirty="0" smtClean="0">
                <a:solidFill>
                  <a:schemeClr val="bg1"/>
                </a:solidFill>
                <a:latin typeface="Arial" pitchFamily="34" charset="0"/>
                <a:cs typeface="+mn-cs"/>
              </a:rPr>
            </a:br>
            <a:endParaRPr lang="fr-FR" sz="2800" dirty="0" smtClean="0">
              <a:solidFill>
                <a:schemeClr val="bg1"/>
              </a:solidFill>
              <a:latin typeface="Arial" pitchFamily="34" charset="0"/>
              <a:cs typeface="+mn-cs"/>
            </a:endParaRPr>
          </a:p>
        </p:txBody>
      </p:sp>
      <p:sp>
        <p:nvSpPr>
          <p:cNvPr id="33" name="Légende encadrée avec une bordure 1 32"/>
          <p:cNvSpPr/>
          <p:nvPr/>
        </p:nvSpPr>
        <p:spPr>
          <a:xfrm>
            <a:off x="4643438" y="785812"/>
            <a:ext cx="4357718" cy="642923"/>
          </a:xfrm>
          <a:prstGeom prst="accentBorderCallout1">
            <a:avLst>
              <a:gd name="adj1" fmla="val 51678"/>
              <a:gd name="adj2" fmla="val -4978"/>
              <a:gd name="adj3" fmla="val 93531"/>
              <a:gd name="adj4" fmla="val -42074"/>
            </a:avLst>
          </a:prstGeom>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ü"/>
              <a:defRPr/>
            </a:pPr>
            <a:r>
              <a:rPr lang="fr-FR" sz="1400" dirty="0">
                <a:solidFill>
                  <a:srgbClr val="3E3D40"/>
                </a:solidFill>
                <a:ea typeface="ＭＳ Ｐゴシック"/>
                <a:cs typeface="ＭＳ Ｐゴシック"/>
              </a:rPr>
              <a:t>10 écrans vidéo </a:t>
            </a:r>
          </a:p>
          <a:p>
            <a:pPr>
              <a:buFont typeface="Wingdings" pitchFamily="2" charset="2"/>
              <a:buChar char="ü"/>
              <a:defRPr/>
            </a:pPr>
            <a:r>
              <a:rPr lang="fr-FR" sz="1400" dirty="0" smtClean="0">
                <a:solidFill>
                  <a:srgbClr val="3E3D40"/>
                </a:solidFill>
                <a:ea typeface="ＭＳ Ｐゴシック"/>
                <a:cs typeface="ＭＳ Ｐゴシック"/>
              </a:rPr>
              <a:t>116 </a:t>
            </a:r>
            <a:r>
              <a:rPr lang="fr-FR" sz="1400" dirty="0">
                <a:solidFill>
                  <a:srgbClr val="3E3D40"/>
                </a:solidFill>
                <a:ea typeface="ＭＳ Ｐゴシック"/>
                <a:cs typeface="ＭＳ Ｐゴシック"/>
              </a:rPr>
              <a:t>hauts parleur pour  l’information </a:t>
            </a:r>
            <a:r>
              <a:rPr lang="fr-FR" sz="1400" dirty="0" smtClean="0">
                <a:solidFill>
                  <a:srgbClr val="3E3D40"/>
                </a:solidFill>
                <a:ea typeface="ＭＳ Ｐゴシック"/>
                <a:cs typeface="ＭＳ Ｐゴシック"/>
              </a:rPr>
              <a:t>voyageurs</a:t>
            </a:r>
          </a:p>
          <a:p>
            <a:pPr>
              <a:buFont typeface="Wingdings" pitchFamily="2" charset="2"/>
              <a:buChar char="ü"/>
              <a:defRPr/>
            </a:pPr>
            <a:r>
              <a:rPr lang="fr-FR" sz="1400" dirty="0" smtClean="0">
                <a:solidFill>
                  <a:srgbClr val="3E3D40"/>
                </a:solidFill>
                <a:ea typeface="ＭＳ Ｐゴシック"/>
                <a:cs typeface="ＭＳ Ｐゴシック"/>
              </a:rPr>
              <a:t>9 horloges</a:t>
            </a:r>
            <a:endParaRPr lang="fr-FR" sz="1400" dirty="0">
              <a:solidFill>
                <a:srgbClr val="3E3D40"/>
              </a:solidFill>
              <a:ea typeface="ＭＳ Ｐゴシック"/>
              <a:cs typeface="ＭＳ Ｐゴシック"/>
            </a:endParaRPr>
          </a:p>
        </p:txBody>
      </p:sp>
      <p:sp>
        <p:nvSpPr>
          <p:cNvPr id="35" name="Légende encadrée avec une bordure 1 34"/>
          <p:cNvSpPr/>
          <p:nvPr/>
        </p:nvSpPr>
        <p:spPr>
          <a:xfrm>
            <a:off x="5000625" y="4786325"/>
            <a:ext cx="2786085" cy="428625"/>
          </a:xfrm>
          <a:prstGeom prst="accentBorderCallout1">
            <a:avLst>
              <a:gd name="adj1" fmla="val 40478"/>
              <a:gd name="adj2" fmla="val -8333"/>
              <a:gd name="adj3" fmla="val -341741"/>
              <a:gd name="adj4" fmla="val -109094"/>
            </a:avLst>
          </a:prstGeom>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ü"/>
              <a:defRPr/>
            </a:pPr>
            <a:r>
              <a:rPr lang="fr-FR" sz="1400" dirty="0">
                <a:solidFill>
                  <a:srgbClr val="3E3D40"/>
                </a:solidFill>
                <a:ea typeface="ＭＳ Ｐゴシック"/>
                <a:cs typeface="ＭＳ Ｐゴシック"/>
              </a:rPr>
              <a:t>1 portail d’entrée électrique</a:t>
            </a:r>
          </a:p>
        </p:txBody>
      </p:sp>
      <p:sp>
        <p:nvSpPr>
          <p:cNvPr id="36" name="Légende encadrée avec une bordure 1 35"/>
          <p:cNvSpPr/>
          <p:nvPr/>
        </p:nvSpPr>
        <p:spPr>
          <a:xfrm>
            <a:off x="5143500" y="4143383"/>
            <a:ext cx="3571904" cy="428625"/>
          </a:xfrm>
          <a:prstGeom prst="accentBorderCallout1">
            <a:avLst>
              <a:gd name="adj1" fmla="val 33496"/>
              <a:gd name="adj2" fmla="val -5489"/>
              <a:gd name="adj3" fmla="val -202085"/>
              <a:gd name="adj4" fmla="val -70581"/>
            </a:avLst>
          </a:prstGeom>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ü"/>
              <a:defRPr/>
            </a:pPr>
            <a:r>
              <a:rPr lang="fr-FR" sz="1400" dirty="0">
                <a:solidFill>
                  <a:srgbClr val="3E3D40"/>
                </a:solidFill>
                <a:ea typeface="ＭＳ Ｐゴシック"/>
                <a:cs typeface="ＭＳ Ｐゴシック"/>
              </a:rPr>
              <a:t>2 </a:t>
            </a:r>
            <a:r>
              <a:rPr lang="fr-FR" sz="1400" dirty="0" smtClean="0">
                <a:solidFill>
                  <a:srgbClr val="3E3D40"/>
                </a:solidFill>
                <a:ea typeface="ＭＳ Ｐゴシック"/>
                <a:cs typeface="ＭＳ Ｐゴシック"/>
              </a:rPr>
              <a:t>ascenseurs disponible à 92.81%</a:t>
            </a:r>
            <a:endParaRPr lang="fr-FR" sz="1400" dirty="0">
              <a:solidFill>
                <a:srgbClr val="3E3D40"/>
              </a:solidFill>
              <a:ea typeface="ＭＳ Ｐゴシック"/>
              <a:cs typeface="ＭＳ Ｐゴシック"/>
            </a:endParaRPr>
          </a:p>
        </p:txBody>
      </p:sp>
      <p:sp>
        <p:nvSpPr>
          <p:cNvPr id="38" name="Légende encadrée avec une bordure 1 37"/>
          <p:cNvSpPr/>
          <p:nvPr/>
        </p:nvSpPr>
        <p:spPr>
          <a:xfrm>
            <a:off x="4286250" y="6143647"/>
            <a:ext cx="1928813" cy="428625"/>
          </a:xfrm>
          <a:prstGeom prst="accentBorderCallout1">
            <a:avLst>
              <a:gd name="adj1" fmla="val 33496"/>
              <a:gd name="adj2" fmla="val -8333"/>
              <a:gd name="adj3" fmla="val -586134"/>
              <a:gd name="adj4" fmla="val -134229"/>
            </a:avLst>
          </a:prstGeom>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ü"/>
              <a:defRPr/>
            </a:pPr>
            <a:r>
              <a:rPr lang="fr-FR" sz="1400" dirty="0"/>
              <a:t>Accueil général</a:t>
            </a:r>
          </a:p>
        </p:txBody>
      </p:sp>
      <p:sp>
        <p:nvSpPr>
          <p:cNvPr id="39" name="Légende encadrée avec une bordure 1 38"/>
          <p:cNvSpPr/>
          <p:nvPr/>
        </p:nvSpPr>
        <p:spPr>
          <a:xfrm>
            <a:off x="5214942" y="2857503"/>
            <a:ext cx="3857625" cy="1071563"/>
          </a:xfrm>
          <a:prstGeom prst="accentBorderCallout1">
            <a:avLst>
              <a:gd name="adj1" fmla="val 36340"/>
              <a:gd name="adj2" fmla="val -5436"/>
              <a:gd name="adj3" fmla="val 6521"/>
              <a:gd name="adj4" fmla="val -69741"/>
            </a:avLst>
          </a:prstGeom>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ü"/>
              <a:defRPr/>
            </a:pPr>
            <a:r>
              <a:rPr lang="fr-FR" sz="1400" dirty="0">
                <a:solidFill>
                  <a:srgbClr val="3E3D40"/>
                </a:solidFill>
                <a:ea typeface="ＭＳ Ｐゴシック"/>
                <a:cs typeface="ＭＳ Ｐゴシック"/>
              </a:rPr>
              <a:t>2 élévateurs pour embarquement des personnes handicapées</a:t>
            </a:r>
          </a:p>
          <a:p>
            <a:pPr>
              <a:buFont typeface="Wingdings" pitchFamily="2" charset="2"/>
              <a:buChar char="ü"/>
              <a:defRPr/>
            </a:pPr>
            <a:r>
              <a:rPr lang="fr-FR" sz="1400" dirty="0">
                <a:solidFill>
                  <a:srgbClr val="3E3D40"/>
                </a:solidFill>
                <a:ea typeface="ＭＳ Ｐゴシック"/>
                <a:cs typeface="ＭＳ Ｐゴシック"/>
              </a:rPr>
              <a:t>Nombre de personnes </a:t>
            </a:r>
            <a:r>
              <a:rPr lang="fr-FR" sz="1400" dirty="0" smtClean="0">
                <a:solidFill>
                  <a:srgbClr val="3E3D40"/>
                </a:solidFill>
                <a:ea typeface="ＭＳ Ｐゴシック"/>
                <a:cs typeface="ＭＳ Ｐゴシック"/>
              </a:rPr>
              <a:t>handicapées </a:t>
            </a:r>
            <a:r>
              <a:rPr lang="fr-FR" sz="1400" dirty="0">
                <a:solidFill>
                  <a:srgbClr val="3E3D40"/>
                </a:solidFill>
                <a:ea typeface="ＭＳ Ｐゴシック"/>
                <a:cs typeface="ＭＳ Ｐゴシック"/>
              </a:rPr>
              <a:t>prises en charges : </a:t>
            </a:r>
            <a:r>
              <a:rPr lang="fr-FR" sz="1400" dirty="0" smtClean="0">
                <a:solidFill>
                  <a:srgbClr val="3E3D40"/>
                </a:solidFill>
                <a:ea typeface="ＭＳ Ｐゴシック"/>
                <a:cs typeface="ＭＳ Ｐゴシック"/>
              </a:rPr>
              <a:t>277</a:t>
            </a:r>
            <a:endParaRPr lang="fr-FR" sz="1400" dirty="0">
              <a:solidFill>
                <a:srgbClr val="3E3D40"/>
              </a:solidFill>
              <a:ea typeface="ＭＳ Ｐゴシック"/>
              <a:cs typeface="ＭＳ Ｐゴシック"/>
            </a:endParaRPr>
          </a:p>
        </p:txBody>
      </p:sp>
      <p:sp>
        <p:nvSpPr>
          <p:cNvPr id="45" name="Légende encadrée avec une bordure 1 44"/>
          <p:cNvSpPr/>
          <p:nvPr/>
        </p:nvSpPr>
        <p:spPr>
          <a:xfrm>
            <a:off x="4857750" y="1571615"/>
            <a:ext cx="3857625" cy="428625"/>
          </a:xfrm>
          <a:prstGeom prst="accentBorderCallout1">
            <a:avLst>
              <a:gd name="adj1" fmla="val 47323"/>
              <a:gd name="adj2" fmla="val -5436"/>
              <a:gd name="adj3" fmla="val 101780"/>
              <a:gd name="adj4" fmla="val -58206"/>
            </a:avLst>
          </a:prstGeom>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ü"/>
              <a:defRPr/>
            </a:pPr>
            <a:r>
              <a:rPr lang="fr-FR" sz="1400" dirty="0">
                <a:solidFill>
                  <a:srgbClr val="3E3D40"/>
                </a:solidFill>
                <a:ea typeface="ＭＳ Ｐゴシック"/>
                <a:cs typeface="ＭＳ Ｐゴシック"/>
              </a:rPr>
              <a:t>16 caméras de Vidéo surveillance</a:t>
            </a:r>
          </a:p>
        </p:txBody>
      </p:sp>
      <p:sp>
        <p:nvSpPr>
          <p:cNvPr id="46" name="Légende encadrée avec une bordure 1 45"/>
          <p:cNvSpPr/>
          <p:nvPr/>
        </p:nvSpPr>
        <p:spPr>
          <a:xfrm>
            <a:off x="4786313" y="5429268"/>
            <a:ext cx="3571901" cy="571500"/>
          </a:xfrm>
          <a:prstGeom prst="accentBorderCallout1">
            <a:avLst>
              <a:gd name="adj1" fmla="val 33496"/>
              <a:gd name="adj2" fmla="val -8333"/>
              <a:gd name="adj3" fmla="val -316986"/>
              <a:gd name="adj4" fmla="val -77074"/>
            </a:avLst>
          </a:prstGeom>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ü"/>
              <a:defRPr/>
            </a:pPr>
            <a:r>
              <a:rPr lang="fr-FR" sz="1400" dirty="0">
                <a:solidFill>
                  <a:srgbClr val="3E3D40"/>
                </a:solidFill>
                <a:ea typeface="ＭＳ Ｐゴシック"/>
                <a:cs typeface="ＭＳ Ｐゴシック"/>
              </a:rPr>
              <a:t>Sécurité Incendie = </a:t>
            </a:r>
            <a:r>
              <a:rPr lang="fr-FR" sz="1400" dirty="0" smtClean="0">
                <a:solidFill>
                  <a:srgbClr val="3E3D40"/>
                </a:solidFill>
                <a:ea typeface="ＭＳ Ｐゴシック"/>
                <a:cs typeface="ＭＳ Ｐゴシック"/>
              </a:rPr>
              <a:t>avis favorable</a:t>
            </a:r>
            <a:endParaRPr lang="fr-FR" sz="1400" dirty="0">
              <a:solidFill>
                <a:srgbClr val="3E3D40"/>
              </a:solidFill>
              <a:ea typeface="ＭＳ Ｐゴシック"/>
              <a:cs typeface="ＭＳ Ｐゴシック"/>
            </a:endParaRPr>
          </a:p>
        </p:txBody>
      </p:sp>
      <p:sp>
        <p:nvSpPr>
          <p:cNvPr id="44" name="Légende encadrée avec une bordure 1 43"/>
          <p:cNvSpPr/>
          <p:nvPr/>
        </p:nvSpPr>
        <p:spPr>
          <a:xfrm>
            <a:off x="5214938" y="2143120"/>
            <a:ext cx="2428875" cy="571500"/>
          </a:xfrm>
          <a:prstGeom prst="accentBorderCallout1">
            <a:avLst>
              <a:gd name="adj1" fmla="val 33496"/>
              <a:gd name="adj2" fmla="val -8333"/>
              <a:gd name="adj3" fmla="val 40052"/>
              <a:gd name="adj4" fmla="val -96363"/>
            </a:avLst>
          </a:prstGeom>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ü"/>
              <a:defRPr/>
            </a:pPr>
            <a:r>
              <a:rPr lang="fr-FR" sz="1400" dirty="0">
                <a:solidFill>
                  <a:srgbClr val="3E3D40"/>
                </a:solidFill>
                <a:ea typeface="ＭＳ Ｐゴシック"/>
                <a:cs typeface="ＭＳ Ｐゴシック"/>
              </a:rPr>
              <a:t>2 quais </a:t>
            </a:r>
          </a:p>
          <a:p>
            <a:pPr>
              <a:buFont typeface="Wingdings" pitchFamily="2" charset="2"/>
              <a:buChar char="ü"/>
              <a:defRPr/>
            </a:pPr>
            <a:r>
              <a:rPr lang="fr-FR" sz="1400" dirty="0">
                <a:solidFill>
                  <a:srgbClr val="3E3D40"/>
                </a:solidFill>
                <a:ea typeface="ＭＳ Ｐゴシック"/>
                <a:cs typeface="ＭＳ Ｐゴシック"/>
              </a:rPr>
              <a:t>1 passages souterrain</a:t>
            </a:r>
          </a:p>
        </p:txBody>
      </p:sp>
      <p:sp>
        <p:nvSpPr>
          <p:cNvPr id="12" name="Bulle ronde 11"/>
          <p:cNvSpPr/>
          <p:nvPr/>
        </p:nvSpPr>
        <p:spPr>
          <a:xfrm>
            <a:off x="357158" y="4500570"/>
            <a:ext cx="1928826" cy="1143008"/>
          </a:xfrm>
          <a:prstGeom prst="wedgeEllipseCallout">
            <a:avLst>
              <a:gd name="adj1" fmla="val 3440"/>
              <a:gd name="adj2" fmla="val -1093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t>128 équipements contrôlés  chaque jour </a:t>
            </a:r>
            <a:endParaRPr lang="fr-FR" sz="1400" dirty="0"/>
          </a:p>
        </p:txBody>
      </p:sp>
      <p:pic>
        <p:nvPicPr>
          <p:cNvPr id="32" name="Picture 8" descr="10124">
            <a:hlinkClick r:id="rId3"/>
          </p:cNvPr>
          <p:cNvPicPr>
            <a:picLocks noChangeAspect="1" noChangeArrowheads="1"/>
          </p:cNvPicPr>
          <p:nvPr/>
        </p:nvPicPr>
        <p:blipFill>
          <a:blip r:embed="rId4" cstate="email"/>
          <a:srcRect/>
          <a:stretch>
            <a:fillRect/>
          </a:stretch>
        </p:blipFill>
        <p:spPr bwMode="auto">
          <a:xfrm>
            <a:off x="214282" y="1000108"/>
            <a:ext cx="2857520" cy="2857520"/>
          </a:xfrm>
          <a:prstGeom prst="rect">
            <a:avLst/>
          </a:prstGeom>
          <a:ln>
            <a:noFill/>
          </a:ln>
          <a:effectLst>
            <a:softEdge rad="112500"/>
          </a:effectLst>
        </p:spPr>
      </p:pic>
    </p:spTree>
  </p:cSld>
  <p:clrMapOvr>
    <a:masterClrMapping/>
  </p:clrMapOvr>
  <p:transition spd="med">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re 1"/>
          <p:cNvSpPr txBox="1">
            <a:spLocks/>
          </p:cNvSpPr>
          <p:nvPr/>
        </p:nvSpPr>
        <p:spPr>
          <a:xfrm>
            <a:off x="285750" y="142875"/>
            <a:ext cx="8643968" cy="500043"/>
          </a:xfrm>
          <a:prstGeom prst="rect">
            <a:avLst/>
          </a:prstGeom>
          <a:solidFill>
            <a:srgbClr val="6E267B"/>
          </a:solidFill>
          <a:ln w="9525">
            <a:noFill/>
            <a:miter lim="800000"/>
            <a:headEnd/>
            <a:tailEnd/>
          </a:ln>
        </p:spPr>
        <p:txBody>
          <a:bodyPr/>
          <a:lstStyle/>
          <a:p>
            <a:pPr defTabSz="457200" eaLnBrk="0" hangingPunct="0">
              <a:lnSpc>
                <a:spcPts val="3800"/>
              </a:lnSpc>
              <a:defRPr/>
            </a:pPr>
            <a:r>
              <a:rPr lang="fr-FR" sz="2800" dirty="0" smtClean="0">
                <a:solidFill>
                  <a:schemeClr val="bg1"/>
                </a:solidFill>
                <a:latin typeface="Arial" pitchFamily="34" charset="0"/>
                <a:ea typeface="+mj-ea"/>
              </a:rPr>
              <a:t>Meuse TGV voie sacrée – </a:t>
            </a:r>
            <a:r>
              <a:rPr lang="fr-FR" sz="2800" dirty="0">
                <a:solidFill>
                  <a:schemeClr val="bg1"/>
                </a:solidFill>
                <a:latin typeface="Arial" pitchFamily="34" charset="0"/>
                <a:ea typeface="+mj-ea"/>
              </a:rPr>
              <a:t>concessions, locations</a:t>
            </a:r>
          </a:p>
        </p:txBody>
      </p:sp>
      <p:sp>
        <p:nvSpPr>
          <p:cNvPr id="52227" name="Rectangle 3"/>
          <p:cNvSpPr txBox="1">
            <a:spLocks noChangeArrowheads="1"/>
          </p:cNvSpPr>
          <p:nvPr/>
        </p:nvSpPr>
        <p:spPr bwMode="auto">
          <a:xfrm>
            <a:off x="1928794" y="1785938"/>
            <a:ext cx="7000924" cy="2071687"/>
          </a:xfrm>
          <a:prstGeom prst="rect">
            <a:avLst/>
          </a:prstGeom>
          <a:noFill/>
          <a:ln w="9525">
            <a:noFill/>
            <a:miter lim="800000"/>
            <a:headEnd/>
            <a:tailEnd/>
          </a:ln>
        </p:spPr>
        <p:txBody>
          <a:bodyPr/>
          <a:lstStyle/>
          <a:p>
            <a:pPr marL="342900" indent="-342900" eaLnBrk="0" hangingPunct="0">
              <a:spcBef>
                <a:spcPct val="20000"/>
              </a:spcBef>
              <a:buClr>
                <a:schemeClr val="tx1"/>
              </a:buClr>
              <a:buFont typeface="Arial" charset="0"/>
              <a:buChar char="•"/>
            </a:pPr>
            <a:r>
              <a:rPr lang="fr-FR" sz="1400" b="1" dirty="0">
                <a:solidFill>
                  <a:schemeClr val="tx2"/>
                </a:solidFill>
                <a:latin typeface="Arial" charset="0"/>
                <a:cs typeface="Arial" charset="0"/>
              </a:rPr>
              <a:t>Taux d’occupation des surfaces </a:t>
            </a:r>
            <a:r>
              <a:rPr lang="fr-FR" sz="1400" b="1" dirty="0" smtClean="0">
                <a:solidFill>
                  <a:schemeClr val="tx2"/>
                </a:solidFill>
                <a:latin typeface="Arial" charset="0"/>
                <a:cs typeface="Arial" charset="0"/>
              </a:rPr>
              <a:t>concessionnaires : aucun concessionnaire</a:t>
            </a:r>
            <a:endParaRPr lang="fr-FR" sz="1400" b="1" dirty="0">
              <a:solidFill>
                <a:schemeClr val="tx2"/>
              </a:solidFill>
              <a:latin typeface="Arial" charset="0"/>
              <a:cs typeface="Arial" charset="0"/>
            </a:endParaRPr>
          </a:p>
          <a:p>
            <a:pPr marL="742950" lvl="1" indent="-285750" eaLnBrk="0" hangingPunct="0">
              <a:spcBef>
                <a:spcPct val="20000"/>
              </a:spcBef>
              <a:buClr>
                <a:schemeClr val="tx1"/>
              </a:buClr>
              <a:buFont typeface="Wingdings" pitchFamily="2" charset="2"/>
              <a:buNone/>
            </a:pPr>
            <a:endParaRPr lang="fr-FR" sz="1400" b="1" dirty="0">
              <a:solidFill>
                <a:schemeClr val="tx2"/>
              </a:solidFill>
              <a:latin typeface="Arial" charset="0"/>
              <a:cs typeface="Arial" charset="0"/>
            </a:endParaRPr>
          </a:p>
          <a:p>
            <a:pPr marL="342900" indent="-342900" eaLnBrk="0" hangingPunct="0">
              <a:spcBef>
                <a:spcPct val="20000"/>
              </a:spcBef>
              <a:buClr>
                <a:schemeClr val="tx1"/>
              </a:buClr>
              <a:buFont typeface="Arial" charset="0"/>
              <a:buChar char="•"/>
            </a:pPr>
            <a:r>
              <a:rPr lang="fr-FR" sz="1400" b="1" dirty="0">
                <a:solidFill>
                  <a:schemeClr val="tx2"/>
                </a:solidFill>
                <a:latin typeface="Arial" charset="0"/>
                <a:cs typeface="Arial" charset="0"/>
              </a:rPr>
              <a:t>Taux d’occupation des surfaces locataires : </a:t>
            </a:r>
            <a:r>
              <a:rPr lang="fr-FR" sz="1400" b="1" dirty="0" smtClean="0">
                <a:solidFill>
                  <a:schemeClr val="tx2"/>
                </a:solidFill>
                <a:latin typeface="Arial" charset="0"/>
                <a:cs typeface="Arial" charset="0"/>
              </a:rPr>
              <a:t>100%</a:t>
            </a:r>
            <a:endParaRPr lang="fr-FR" sz="1400" b="1" dirty="0">
              <a:solidFill>
                <a:schemeClr val="tx2"/>
              </a:solidFill>
              <a:latin typeface="Arial" charset="0"/>
              <a:cs typeface="Arial" charset="0"/>
            </a:endParaRPr>
          </a:p>
          <a:p>
            <a:pPr marL="342900" indent="-342900" eaLnBrk="0" hangingPunct="0">
              <a:spcBef>
                <a:spcPct val="20000"/>
              </a:spcBef>
              <a:buClr>
                <a:schemeClr val="tx1"/>
              </a:buClr>
            </a:pPr>
            <a:endParaRPr lang="fr-FR" sz="1400" b="1" dirty="0">
              <a:solidFill>
                <a:schemeClr val="tx2"/>
              </a:solidFill>
              <a:latin typeface="Arial" charset="0"/>
              <a:cs typeface="Arial" charset="0"/>
            </a:endParaRPr>
          </a:p>
          <a:p>
            <a:pPr marL="342900" indent="-342900" eaLnBrk="0" hangingPunct="0">
              <a:spcBef>
                <a:spcPct val="20000"/>
              </a:spcBef>
              <a:buClr>
                <a:schemeClr val="tx1"/>
              </a:buClr>
              <a:buFont typeface="Arial" charset="0"/>
              <a:buChar char="•"/>
            </a:pPr>
            <a:endParaRPr lang="fr-FR" sz="1400" b="1" dirty="0">
              <a:solidFill>
                <a:schemeClr val="tx2"/>
              </a:solidFill>
              <a:latin typeface="Arial" charset="0"/>
              <a:cs typeface="Arial" charset="0"/>
            </a:endParaRPr>
          </a:p>
        </p:txBody>
      </p:sp>
      <p:pic>
        <p:nvPicPr>
          <p:cNvPr id="52228" name="Picture 3"/>
          <p:cNvPicPr>
            <a:picLocks noChangeAspect="1" noChangeArrowheads="1"/>
          </p:cNvPicPr>
          <p:nvPr/>
        </p:nvPicPr>
        <p:blipFill>
          <a:blip r:embed="rId3"/>
          <a:srcRect r="12189"/>
          <a:stretch>
            <a:fillRect/>
          </a:stretch>
        </p:blipFill>
        <p:spPr bwMode="auto">
          <a:xfrm>
            <a:off x="0" y="1643063"/>
            <a:ext cx="1285875" cy="1908175"/>
          </a:xfrm>
          <a:prstGeom prst="rect">
            <a:avLst/>
          </a:prstGeom>
          <a:noFill/>
          <a:ln w="9525">
            <a:noFill/>
            <a:miter lim="800000"/>
            <a:headEnd/>
            <a:tailEnd/>
          </a:ln>
        </p:spPr>
      </p:pic>
      <p:grpSp>
        <p:nvGrpSpPr>
          <p:cNvPr id="2" name="Groupe 5"/>
          <p:cNvGrpSpPr>
            <a:grpSpLocks/>
          </p:cNvGrpSpPr>
          <p:nvPr/>
        </p:nvGrpSpPr>
        <p:grpSpPr bwMode="auto">
          <a:xfrm>
            <a:off x="7500958" y="3714752"/>
            <a:ext cx="1785938" cy="1571625"/>
            <a:chOff x="7215206" y="2428868"/>
            <a:chExt cx="1928794" cy="1857388"/>
          </a:xfrm>
        </p:grpSpPr>
        <p:pic>
          <p:nvPicPr>
            <p:cNvPr id="52230" name="Picture 48"/>
            <p:cNvPicPr>
              <a:picLocks noChangeAspect="1" noChangeArrowheads="1"/>
            </p:cNvPicPr>
            <p:nvPr/>
          </p:nvPicPr>
          <p:blipFill>
            <a:blip r:embed="rId4"/>
            <a:srcRect/>
            <a:stretch>
              <a:fillRect/>
            </a:stretch>
          </p:blipFill>
          <p:spPr bwMode="auto">
            <a:xfrm>
              <a:off x="7305675" y="2428868"/>
              <a:ext cx="1838325" cy="1685925"/>
            </a:xfrm>
            <a:prstGeom prst="rect">
              <a:avLst/>
            </a:prstGeom>
            <a:noFill/>
            <a:ln w="9525">
              <a:noFill/>
              <a:miter lim="800000"/>
              <a:headEnd/>
              <a:tailEnd/>
            </a:ln>
          </p:spPr>
        </p:pic>
        <p:sp>
          <p:nvSpPr>
            <p:cNvPr id="52231" name="Rectangle 7"/>
            <p:cNvSpPr>
              <a:spLocks noChangeArrowheads="1"/>
            </p:cNvSpPr>
            <p:nvPr/>
          </p:nvSpPr>
          <p:spPr bwMode="auto">
            <a:xfrm>
              <a:off x="7215206" y="3429000"/>
              <a:ext cx="642942" cy="857256"/>
            </a:xfrm>
            <a:prstGeom prst="rect">
              <a:avLst/>
            </a:prstGeom>
            <a:solidFill>
              <a:schemeClr val="bg1"/>
            </a:solidFill>
            <a:ln w="9525" algn="ctr">
              <a:noFill/>
              <a:round/>
              <a:headEnd/>
              <a:tailEnd/>
            </a:ln>
          </p:spPr>
          <p:txBody>
            <a:bodyPr/>
            <a:lstStyle/>
            <a:p>
              <a:pPr eaLnBrk="0" hangingPunct="0"/>
              <a:endParaRPr lang="fr-FR"/>
            </a:p>
          </p:txBody>
        </p:sp>
      </p:grpSp>
      <p:pic>
        <p:nvPicPr>
          <p:cNvPr id="466946" name="Picture 2"/>
          <p:cNvPicPr>
            <a:picLocks noChangeAspect="1" noChangeArrowheads="1"/>
          </p:cNvPicPr>
          <p:nvPr/>
        </p:nvPicPr>
        <p:blipFill>
          <a:blip r:embed="rId5"/>
          <a:srcRect/>
          <a:stretch>
            <a:fillRect/>
          </a:stretch>
        </p:blipFill>
        <p:spPr bwMode="auto">
          <a:xfrm>
            <a:off x="1357290" y="3214686"/>
            <a:ext cx="3886200" cy="2600325"/>
          </a:xfrm>
          <a:prstGeom prst="rect">
            <a:avLst/>
          </a:prstGeom>
          <a:noFill/>
          <a:ln w="9525">
            <a:solidFill>
              <a:schemeClr val="tx1"/>
            </a:solidFill>
            <a:miter lim="800000"/>
            <a:headEnd/>
            <a:tailEnd/>
          </a:ln>
          <a:effectLst/>
        </p:spPr>
      </p:pic>
      <p:sp>
        <p:nvSpPr>
          <p:cNvPr id="9" name="Rectangle 3"/>
          <p:cNvSpPr txBox="1">
            <a:spLocks noChangeArrowheads="1"/>
          </p:cNvSpPr>
          <p:nvPr/>
        </p:nvSpPr>
        <p:spPr bwMode="auto">
          <a:xfrm>
            <a:off x="2847231" y="5526976"/>
            <a:ext cx="2510587" cy="402354"/>
          </a:xfrm>
          <a:prstGeom prst="rect">
            <a:avLst/>
          </a:prstGeom>
          <a:noFill/>
          <a:ln w="9525">
            <a:noFill/>
            <a:miter lim="800000"/>
            <a:headEnd/>
            <a:tailEnd/>
          </a:ln>
        </p:spPr>
        <p:txBody>
          <a:bodyPr/>
          <a:lstStyle/>
          <a:p>
            <a:pPr marL="342900" indent="-342900" eaLnBrk="0" hangingPunct="0">
              <a:spcBef>
                <a:spcPct val="20000"/>
              </a:spcBef>
              <a:buClr>
                <a:schemeClr val="tx1"/>
              </a:buClr>
            </a:pPr>
            <a:r>
              <a:rPr lang="fr-FR" sz="1600" i="1" dirty="0" smtClean="0">
                <a:solidFill>
                  <a:schemeClr val="tx1">
                    <a:lumMod val="50000"/>
                  </a:schemeClr>
                </a:solidFill>
                <a:latin typeface="Arial" charset="0"/>
                <a:cs typeface="Arial" charset="0"/>
              </a:rPr>
              <a:t>Répartition des surfaces</a:t>
            </a:r>
            <a:endParaRPr lang="fr-FR" sz="1600" i="1" dirty="0">
              <a:solidFill>
                <a:schemeClr val="tx1">
                  <a:lumMod val="50000"/>
                </a:schemeClr>
              </a:solidFill>
              <a:latin typeface="Arial" charset="0"/>
              <a:cs typeface="Arial" charset="0"/>
            </a:endParaRPr>
          </a:p>
        </p:txBody>
      </p:sp>
    </p:spTree>
  </p:cSld>
  <p:clrMapOvr>
    <a:masterClrMapping/>
  </p:clrMapOvr>
  <p:transition spd="med">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7" descr="pictogrammes-plan-evacuation"/>
          <p:cNvPicPr>
            <a:picLocks noChangeAspect="1" noChangeArrowheads="1"/>
          </p:cNvPicPr>
          <p:nvPr/>
        </p:nvPicPr>
        <p:blipFill>
          <a:blip r:embed="rId3" cstate="email"/>
          <a:srcRect/>
          <a:stretch>
            <a:fillRect/>
          </a:stretch>
        </p:blipFill>
        <p:spPr bwMode="auto">
          <a:xfrm>
            <a:off x="6929454" y="4000504"/>
            <a:ext cx="1457325" cy="1735137"/>
          </a:xfrm>
          <a:prstGeom prst="rect">
            <a:avLst/>
          </a:prstGeom>
          <a:noFill/>
          <a:ln w="9525">
            <a:noFill/>
            <a:miter lim="800000"/>
            <a:headEnd/>
            <a:tailEnd/>
          </a:ln>
        </p:spPr>
      </p:pic>
      <p:sp>
        <p:nvSpPr>
          <p:cNvPr id="11" name="Titre 1"/>
          <p:cNvSpPr txBox="1">
            <a:spLocks/>
          </p:cNvSpPr>
          <p:nvPr/>
        </p:nvSpPr>
        <p:spPr>
          <a:xfrm>
            <a:off x="0" y="123825"/>
            <a:ext cx="9144000" cy="590531"/>
          </a:xfrm>
          <a:prstGeom prst="rect">
            <a:avLst/>
          </a:prstGeom>
          <a:solidFill>
            <a:srgbClr val="6E267B"/>
          </a:solidFill>
          <a:ln w="9525">
            <a:noFill/>
            <a:miter lim="800000"/>
            <a:headEnd/>
            <a:tailEnd/>
          </a:ln>
        </p:spPr>
        <p:txBody>
          <a:bodyPr/>
          <a:lstStyle/>
          <a:p>
            <a:pPr defTabSz="457200" eaLnBrk="0" hangingPunct="0">
              <a:lnSpc>
                <a:spcPts val="3800"/>
              </a:lnSpc>
              <a:defRPr/>
            </a:pPr>
            <a:r>
              <a:rPr lang="fr-FR" sz="2800" dirty="0" smtClean="0">
                <a:solidFill>
                  <a:schemeClr val="bg1"/>
                </a:solidFill>
                <a:latin typeface="Arial" pitchFamily="34" charset="0"/>
                <a:ea typeface="+mj-ea"/>
              </a:rPr>
              <a:t>Meuse TGV voie sacrée </a:t>
            </a:r>
            <a:r>
              <a:rPr lang="fr-FR" sz="2800" dirty="0">
                <a:solidFill>
                  <a:schemeClr val="bg1"/>
                </a:solidFill>
                <a:latin typeface="Arial" pitchFamily="34" charset="0"/>
                <a:ea typeface="+mj-ea"/>
              </a:rPr>
              <a:t>– les obligations règlementaires</a:t>
            </a:r>
          </a:p>
        </p:txBody>
      </p:sp>
      <p:sp>
        <p:nvSpPr>
          <p:cNvPr id="53252" name="Rectangle 3"/>
          <p:cNvSpPr txBox="1">
            <a:spLocks noChangeArrowheads="1"/>
          </p:cNvSpPr>
          <p:nvPr/>
        </p:nvSpPr>
        <p:spPr bwMode="auto">
          <a:xfrm>
            <a:off x="2357438" y="1357313"/>
            <a:ext cx="6786562" cy="4714875"/>
          </a:xfrm>
          <a:prstGeom prst="rect">
            <a:avLst/>
          </a:prstGeom>
          <a:noFill/>
          <a:ln w="9525">
            <a:noFill/>
            <a:miter lim="800000"/>
            <a:headEnd/>
            <a:tailEnd/>
          </a:ln>
        </p:spPr>
        <p:txBody>
          <a:bodyPr/>
          <a:lstStyle/>
          <a:p>
            <a:pPr marL="342900" indent="-342900" eaLnBrk="0" hangingPunct="0">
              <a:lnSpc>
                <a:spcPct val="90000"/>
              </a:lnSpc>
              <a:spcBef>
                <a:spcPct val="20000"/>
              </a:spcBef>
              <a:buFont typeface="Arial" charset="0"/>
              <a:buChar char="•"/>
            </a:pPr>
            <a:endParaRPr lang="fr-FR" sz="2000" dirty="0">
              <a:latin typeface="Arial" charset="0"/>
            </a:endParaRPr>
          </a:p>
          <a:p>
            <a:pPr marL="342900" indent="-342900" eaLnBrk="0" hangingPunct="0">
              <a:lnSpc>
                <a:spcPct val="90000"/>
              </a:lnSpc>
              <a:spcBef>
                <a:spcPct val="20000"/>
              </a:spcBef>
              <a:buFont typeface="Arial" charset="0"/>
              <a:buChar char="•"/>
            </a:pPr>
            <a:r>
              <a:rPr lang="fr-FR" sz="1400" b="1" dirty="0">
                <a:solidFill>
                  <a:schemeClr val="tx2"/>
                </a:solidFill>
                <a:latin typeface="Arial" charset="0"/>
                <a:cs typeface="Arial" charset="0"/>
              </a:rPr>
              <a:t>Mise en accessibilité</a:t>
            </a:r>
          </a:p>
          <a:p>
            <a:pPr marL="342900" indent="-342900" eaLnBrk="0" hangingPunct="0">
              <a:lnSpc>
                <a:spcPct val="90000"/>
              </a:lnSpc>
              <a:spcBef>
                <a:spcPct val="20000"/>
              </a:spcBef>
            </a:pPr>
            <a:r>
              <a:rPr lang="fr-FR" sz="1400" b="1" dirty="0">
                <a:solidFill>
                  <a:srgbClr val="FF0000"/>
                </a:solidFill>
                <a:latin typeface="Calibri" pitchFamily="34" charset="0"/>
              </a:rPr>
              <a:t>loi n°2005 – 102 du 11 février 2005 pour l’égalité des droits et des chances :</a:t>
            </a:r>
          </a:p>
          <a:p>
            <a:pPr marL="342900" indent="-342900" eaLnBrk="0" hangingPunct="0">
              <a:lnSpc>
                <a:spcPct val="90000"/>
              </a:lnSpc>
              <a:spcBef>
                <a:spcPct val="20000"/>
              </a:spcBef>
            </a:pPr>
            <a:r>
              <a:rPr lang="fr-FR" sz="1400" i="1" dirty="0">
                <a:solidFill>
                  <a:schemeClr val="tx2"/>
                </a:solidFill>
                <a:latin typeface="Arial" charset="0"/>
                <a:cs typeface="Arial" charset="0"/>
              </a:rPr>
              <a:t>Gare du schéma directeur national accessibilité. Gare aux normes.</a:t>
            </a:r>
          </a:p>
          <a:p>
            <a:pPr marL="342900" indent="-342900" eaLnBrk="0" hangingPunct="0">
              <a:lnSpc>
                <a:spcPct val="90000"/>
              </a:lnSpc>
              <a:spcBef>
                <a:spcPct val="20000"/>
              </a:spcBef>
            </a:pPr>
            <a:endParaRPr lang="fr-FR" sz="1400" dirty="0">
              <a:solidFill>
                <a:schemeClr val="tx2"/>
              </a:solidFill>
              <a:latin typeface="Arial" charset="0"/>
              <a:cs typeface="Arial" charset="0"/>
            </a:endParaRPr>
          </a:p>
          <a:p>
            <a:pPr marL="342900" indent="-342900" eaLnBrk="0" hangingPunct="0">
              <a:lnSpc>
                <a:spcPct val="90000"/>
              </a:lnSpc>
              <a:spcBef>
                <a:spcPct val="20000"/>
              </a:spcBef>
            </a:pPr>
            <a:endParaRPr lang="fr-FR" sz="1400" b="1" dirty="0">
              <a:solidFill>
                <a:schemeClr val="tx2"/>
              </a:solidFill>
              <a:latin typeface="Arial" charset="0"/>
              <a:cs typeface="Arial" charset="0"/>
            </a:endParaRPr>
          </a:p>
          <a:p>
            <a:pPr marL="342900" indent="-342900" eaLnBrk="0" hangingPunct="0">
              <a:lnSpc>
                <a:spcPct val="90000"/>
              </a:lnSpc>
              <a:spcBef>
                <a:spcPct val="20000"/>
              </a:spcBef>
              <a:buFont typeface="Arial" charset="0"/>
              <a:buChar char="•"/>
            </a:pPr>
            <a:r>
              <a:rPr lang="fr-FR" sz="1400" b="1" dirty="0">
                <a:solidFill>
                  <a:schemeClr val="tx2"/>
                </a:solidFill>
                <a:latin typeface="Arial" charset="0"/>
                <a:cs typeface="Arial" charset="0"/>
              </a:rPr>
              <a:t>Sécurité ERP et incendie </a:t>
            </a:r>
          </a:p>
          <a:p>
            <a:pPr marL="342900" indent="-342900" eaLnBrk="0" hangingPunct="0">
              <a:lnSpc>
                <a:spcPct val="90000"/>
              </a:lnSpc>
              <a:spcBef>
                <a:spcPct val="20000"/>
              </a:spcBef>
            </a:pPr>
            <a:r>
              <a:rPr lang="fr-FR" sz="1400" b="1" dirty="0">
                <a:solidFill>
                  <a:srgbClr val="FF0000"/>
                </a:solidFill>
                <a:latin typeface="Calibri" pitchFamily="34" charset="0"/>
              </a:rPr>
              <a:t>Code de la construction et de l'habitation (articles R 123-1 à R 123-55 et R 152-4 et 5).</a:t>
            </a:r>
          </a:p>
          <a:p>
            <a:pPr marL="342900" indent="-342900" eaLnBrk="0" hangingPunct="0">
              <a:lnSpc>
                <a:spcPct val="90000"/>
              </a:lnSpc>
              <a:spcBef>
                <a:spcPct val="20000"/>
              </a:spcBef>
            </a:pPr>
            <a:r>
              <a:rPr lang="fr-FR" sz="1400" i="1" dirty="0">
                <a:solidFill>
                  <a:schemeClr val="tx2"/>
                </a:solidFill>
                <a:latin typeface="Arial" charset="0"/>
                <a:cs typeface="Arial" charset="0"/>
              </a:rPr>
              <a:t>Gare </a:t>
            </a:r>
            <a:r>
              <a:rPr lang="fr-FR" sz="1400" i="1" dirty="0" smtClean="0">
                <a:solidFill>
                  <a:schemeClr val="tx2"/>
                </a:solidFill>
                <a:latin typeface="Arial" charset="0"/>
                <a:cs typeface="Arial" charset="0"/>
              </a:rPr>
              <a:t> aux normes.</a:t>
            </a:r>
            <a:endParaRPr lang="fr-FR" sz="1400" i="1" dirty="0">
              <a:solidFill>
                <a:schemeClr val="tx2"/>
              </a:solidFill>
              <a:latin typeface="Arial" charset="0"/>
              <a:cs typeface="Arial" charset="0"/>
            </a:endParaRPr>
          </a:p>
          <a:p>
            <a:pPr marL="342900" indent="-342900" eaLnBrk="0" hangingPunct="0">
              <a:lnSpc>
                <a:spcPct val="90000"/>
              </a:lnSpc>
              <a:spcBef>
                <a:spcPct val="20000"/>
              </a:spcBef>
            </a:pPr>
            <a:endParaRPr lang="fr-FR" sz="1400" i="1" dirty="0">
              <a:solidFill>
                <a:schemeClr val="tx2"/>
              </a:solidFill>
              <a:latin typeface="Arial" charset="0"/>
              <a:cs typeface="Arial" charset="0"/>
            </a:endParaRPr>
          </a:p>
          <a:p>
            <a:pPr marL="342900" indent="-342900" eaLnBrk="0" hangingPunct="0">
              <a:lnSpc>
                <a:spcPct val="90000"/>
              </a:lnSpc>
              <a:spcBef>
                <a:spcPct val="20000"/>
              </a:spcBef>
              <a:buFont typeface="Wingdings" pitchFamily="2" charset="2"/>
              <a:buNone/>
            </a:pPr>
            <a:endParaRPr lang="fr-FR" sz="1400" dirty="0">
              <a:solidFill>
                <a:schemeClr val="tx2"/>
              </a:solidFill>
              <a:latin typeface="Arial" charset="0"/>
              <a:cs typeface="Arial" charset="0"/>
            </a:endParaRPr>
          </a:p>
        </p:txBody>
      </p:sp>
      <p:pic>
        <p:nvPicPr>
          <p:cNvPr id="31" name="Picture 11"/>
          <p:cNvPicPr>
            <a:picLocks noChangeAspect="1" noChangeArrowheads="1"/>
          </p:cNvPicPr>
          <p:nvPr/>
        </p:nvPicPr>
        <p:blipFill>
          <a:blip r:embed="rId4" cstate="email"/>
          <a:srcRect/>
          <a:stretch>
            <a:fillRect/>
          </a:stretch>
        </p:blipFill>
        <p:spPr bwMode="auto">
          <a:xfrm>
            <a:off x="2286000" y="1500188"/>
            <a:ext cx="411163" cy="419100"/>
          </a:xfrm>
          <a:prstGeom prst="rect">
            <a:avLst/>
          </a:prstGeom>
          <a:noFill/>
          <a:ln w="9525">
            <a:noFill/>
            <a:miter lim="800000"/>
            <a:headEnd/>
            <a:tailEnd/>
          </a:ln>
        </p:spPr>
      </p:pic>
      <p:pic>
        <p:nvPicPr>
          <p:cNvPr id="33" name="Picture 11"/>
          <p:cNvPicPr>
            <a:picLocks noChangeAspect="1" noChangeArrowheads="1"/>
          </p:cNvPicPr>
          <p:nvPr/>
        </p:nvPicPr>
        <p:blipFill>
          <a:blip r:embed="rId4" cstate="email"/>
          <a:srcRect/>
          <a:stretch>
            <a:fillRect/>
          </a:stretch>
        </p:blipFill>
        <p:spPr bwMode="auto">
          <a:xfrm>
            <a:off x="2303463" y="2652710"/>
            <a:ext cx="411162" cy="4191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0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a:srcRect/>
          <a:stretch>
            <a:fillRect/>
          </a:stretch>
        </p:blipFill>
        <p:spPr bwMode="auto">
          <a:xfrm>
            <a:off x="2051050" y="1412875"/>
            <a:ext cx="5751513" cy="4792663"/>
          </a:xfrm>
          <a:prstGeom prst="rect">
            <a:avLst/>
          </a:prstGeom>
          <a:noFill/>
          <a:ln w="9525">
            <a:noFill/>
            <a:miter lim="800000"/>
            <a:headEnd/>
            <a:tailEnd/>
          </a:ln>
        </p:spPr>
      </p:pic>
      <p:sp>
        <p:nvSpPr>
          <p:cNvPr id="8" name="Rectangle 7"/>
          <p:cNvSpPr/>
          <p:nvPr/>
        </p:nvSpPr>
        <p:spPr>
          <a:xfrm rot="535728">
            <a:off x="3130720" y="3043607"/>
            <a:ext cx="3442594" cy="158585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Picture 2" descr="10189">
            <a:hlinkClick r:id="rId4"/>
          </p:cNvPr>
          <p:cNvPicPr>
            <a:picLocks noChangeAspect="1" noChangeArrowheads="1"/>
          </p:cNvPicPr>
          <p:nvPr/>
        </p:nvPicPr>
        <p:blipFill>
          <a:blip r:embed="rId5" cstate="email"/>
          <a:srcRect b="10924"/>
          <a:stretch>
            <a:fillRect/>
          </a:stretch>
        </p:blipFill>
        <p:spPr bwMode="auto">
          <a:xfrm rot="530312">
            <a:off x="3798251" y="3085953"/>
            <a:ext cx="2243474" cy="1499906"/>
          </a:xfrm>
          <a:prstGeom prst="rect">
            <a:avLst/>
          </a:prstGeom>
          <a:ln>
            <a:noFill/>
          </a:ln>
          <a:effectLst>
            <a:softEdge rad="112500"/>
          </a:effectLst>
        </p:spPr>
      </p:pic>
      <p:sp>
        <p:nvSpPr>
          <p:cNvPr id="12290" name="Rectangle 8"/>
          <p:cNvSpPr>
            <a:spLocks/>
          </p:cNvSpPr>
          <p:nvPr/>
        </p:nvSpPr>
        <p:spPr bwMode="auto">
          <a:xfrm>
            <a:off x="250825" y="1071546"/>
            <a:ext cx="8893176" cy="571504"/>
          </a:xfrm>
          <a:prstGeom prst="rect">
            <a:avLst/>
          </a:prstGeom>
          <a:solidFill>
            <a:srgbClr val="6E267B"/>
          </a:solidFill>
          <a:ln w="9525">
            <a:noFill/>
            <a:miter lim="800000"/>
            <a:headEnd/>
            <a:tailEnd/>
          </a:ln>
        </p:spPr>
        <p:txBody>
          <a:bodyPr/>
          <a:lstStyle/>
          <a:p>
            <a:pPr eaLnBrk="0" hangingPunct="0">
              <a:defRPr/>
            </a:pPr>
            <a:r>
              <a:rPr lang="fr-FR" sz="2800" dirty="0" smtClean="0">
                <a:solidFill>
                  <a:schemeClr val="bg1"/>
                </a:solidFill>
                <a:latin typeface="Arial" pitchFamily="34" charset="0"/>
                <a:ea typeface="+mj-ea"/>
              </a:rPr>
              <a:t>Meuse TGV voie sacrée – la qualité du service</a:t>
            </a:r>
            <a:endParaRPr lang="fr-FR" sz="2800" dirty="0">
              <a:solidFill>
                <a:schemeClr val="bg1"/>
              </a:solidFill>
              <a:latin typeface="Arial" pitchFamily="34" charset="0"/>
              <a:ea typeface="+mj-ea"/>
            </a:endParaRPr>
          </a:p>
        </p:txBody>
      </p:sp>
    </p:spTree>
  </p:cSld>
  <p:clrMapOvr>
    <a:masterClrMapping/>
  </p:clrMapOvr>
  <p:transition spd="med">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1" descr="http://www.sncf.com/fr/sites/default/files/imagecache/sncfcom_media_image_33_percent/images/t0-packshot-1440-1080_10.jpg"/>
          <p:cNvPicPr>
            <a:picLocks noChangeAspect="1" noChangeArrowheads="1"/>
          </p:cNvPicPr>
          <p:nvPr/>
        </p:nvPicPr>
        <p:blipFill>
          <a:blip r:embed="rId2"/>
          <a:srcRect/>
          <a:stretch>
            <a:fillRect/>
          </a:stretch>
        </p:blipFill>
        <p:spPr bwMode="auto">
          <a:xfrm>
            <a:off x="1713830" y="3286124"/>
            <a:ext cx="1715130" cy="1285373"/>
          </a:xfrm>
          <a:prstGeom prst="rect">
            <a:avLst/>
          </a:prstGeom>
          <a:noFill/>
          <a:ln w="9525">
            <a:noFill/>
            <a:miter lim="800000"/>
            <a:headEnd/>
            <a:tailEnd/>
          </a:ln>
        </p:spPr>
      </p:pic>
      <p:grpSp>
        <p:nvGrpSpPr>
          <p:cNvPr id="2" name="Groupe 9"/>
          <p:cNvGrpSpPr/>
          <p:nvPr/>
        </p:nvGrpSpPr>
        <p:grpSpPr>
          <a:xfrm>
            <a:off x="5286380" y="3929066"/>
            <a:ext cx="3816000" cy="2988000"/>
            <a:chOff x="5786446" y="4704464"/>
            <a:chExt cx="2464612" cy="2153536"/>
          </a:xfrm>
        </p:grpSpPr>
        <p:pic>
          <p:nvPicPr>
            <p:cNvPr id="6" name="Picture 3" descr="C:\Documents and Settings\9107224G\Bureau\Projets SNCF\Présentation AGEE Séminaire\Images\icones_technologie_0125.png"/>
            <p:cNvPicPr>
              <a:picLocks noChangeAspect="1" noChangeArrowheads="1"/>
            </p:cNvPicPr>
            <p:nvPr/>
          </p:nvPicPr>
          <p:blipFill>
            <a:blip r:embed="rId3"/>
            <a:srcRect/>
            <a:stretch>
              <a:fillRect/>
            </a:stretch>
          </p:blipFill>
          <p:spPr bwMode="auto">
            <a:xfrm>
              <a:off x="5786446" y="4704464"/>
              <a:ext cx="2464612" cy="2153536"/>
            </a:xfrm>
            <a:prstGeom prst="rect">
              <a:avLst/>
            </a:prstGeom>
            <a:noFill/>
          </p:spPr>
        </p:pic>
        <p:sp>
          <p:nvSpPr>
            <p:cNvPr id="7" name="Rectangle 6"/>
            <p:cNvSpPr/>
            <p:nvPr/>
          </p:nvSpPr>
          <p:spPr>
            <a:xfrm>
              <a:off x="5907234" y="4858926"/>
              <a:ext cx="2232000" cy="124541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fr-FR" sz="1800" b="1" dirty="0" smtClean="0"/>
                <a:t>Points à améliorer :</a:t>
              </a:r>
            </a:p>
            <a:p>
              <a:pPr marL="0" lvl="1" algn="ctr"/>
              <a:endParaRPr lang="fr-FR" sz="1800" b="1" dirty="0" smtClean="0"/>
            </a:p>
            <a:p>
              <a:pPr marL="450850" lvl="1" indent="-450850"/>
              <a:r>
                <a:rPr lang="fr-FR" sz="1800" b="1" dirty="0" smtClean="0"/>
                <a:t>P7 : Le confort d’attente</a:t>
              </a:r>
              <a:endParaRPr lang="fr-FR" sz="1800" dirty="0" smtClean="0"/>
            </a:p>
            <a:p>
              <a:pPr marL="0" lvl="1" algn="ctr"/>
              <a:endParaRPr lang="fr-FR" sz="1800" dirty="0" smtClean="0"/>
            </a:p>
          </p:txBody>
        </p:sp>
      </p:grpSp>
      <p:grpSp>
        <p:nvGrpSpPr>
          <p:cNvPr id="3" name="Groupe 9"/>
          <p:cNvGrpSpPr/>
          <p:nvPr/>
        </p:nvGrpSpPr>
        <p:grpSpPr>
          <a:xfrm>
            <a:off x="5256594" y="928670"/>
            <a:ext cx="3816000" cy="2988000"/>
            <a:chOff x="5786446" y="4704464"/>
            <a:chExt cx="2464612" cy="2153536"/>
          </a:xfrm>
        </p:grpSpPr>
        <p:pic>
          <p:nvPicPr>
            <p:cNvPr id="10" name="Picture 3" descr="C:\Documents and Settings\9107224G\Bureau\Projets SNCF\Présentation AGEE Séminaire\Images\icones_technologie_0125.png"/>
            <p:cNvPicPr>
              <a:picLocks noChangeAspect="1" noChangeArrowheads="1"/>
            </p:cNvPicPr>
            <p:nvPr/>
          </p:nvPicPr>
          <p:blipFill>
            <a:blip r:embed="rId3"/>
            <a:srcRect/>
            <a:stretch>
              <a:fillRect/>
            </a:stretch>
          </p:blipFill>
          <p:spPr bwMode="auto">
            <a:xfrm>
              <a:off x="5786446" y="4704464"/>
              <a:ext cx="2464612" cy="2153536"/>
            </a:xfrm>
            <a:prstGeom prst="rect">
              <a:avLst/>
            </a:prstGeom>
            <a:noFill/>
          </p:spPr>
        </p:pic>
        <p:sp>
          <p:nvSpPr>
            <p:cNvPr id="11" name="Rectangle 10"/>
            <p:cNvSpPr/>
            <p:nvPr/>
          </p:nvSpPr>
          <p:spPr>
            <a:xfrm>
              <a:off x="5891220" y="4846064"/>
              <a:ext cx="2232000" cy="124541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fr-FR" sz="1800" b="1" dirty="0" smtClean="0"/>
                <a:t>Points positifs :</a:t>
              </a:r>
            </a:p>
            <a:p>
              <a:pPr marL="0" lvl="1"/>
              <a:endParaRPr lang="fr-FR" sz="1800" b="1" dirty="0" smtClean="0"/>
            </a:p>
            <a:p>
              <a:pPr marL="0" lvl="1"/>
              <a:r>
                <a:rPr lang="fr-FR" sz="1800" b="1" dirty="0" smtClean="0"/>
                <a:t>P6 : Propreté de la gare</a:t>
              </a:r>
            </a:p>
            <a:p>
              <a:pPr marL="0" lvl="1"/>
              <a:r>
                <a:rPr lang="fr-FR" sz="1800" b="1" dirty="0" smtClean="0"/>
                <a:t>P9 : Propreté des toilettes</a:t>
              </a:r>
            </a:p>
          </p:txBody>
        </p:sp>
      </p:grpSp>
      <p:sp>
        <p:nvSpPr>
          <p:cNvPr id="12" name="Rectangle à coins arrondis 11"/>
          <p:cNvSpPr/>
          <p:nvPr/>
        </p:nvSpPr>
        <p:spPr>
          <a:xfrm>
            <a:off x="214282" y="5572140"/>
            <a:ext cx="1980000" cy="612000"/>
          </a:xfrm>
          <a:prstGeom prst="roundRect">
            <a:avLst/>
          </a:prstGeom>
          <a:noFill/>
          <a:ln>
            <a:solidFill>
              <a:srgbClr val="FF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solidFill>
                  <a:schemeClr val="tx1"/>
                </a:solidFill>
              </a:rPr>
              <a:t>Gares segment 3 : 7,3</a:t>
            </a:r>
            <a:endParaRPr lang="fr-FR" sz="1600" dirty="0">
              <a:solidFill>
                <a:schemeClr val="tx1"/>
              </a:solidFill>
            </a:endParaRPr>
          </a:p>
        </p:txBody>
      </p:sp>
      <p:sp>
        <p:nvSpPr>
          <p:cNvPr id="13" name="Rectangle à coins arrondis 12"/>
          <p:cNvSpPr/>
          <p:nvPr/>
        </p:nvSpPr>
        <p:spPr>
          <a:xfrm>
            <a:off x="2428860" y="5572140"/>
            <a:ext cx="2664000" cy="61200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solidFill>
                  <a:schemeClr val="tx1"/>
                </a:solidFill>
              </a:rPr>
              <a:t>Gare de </a:t>
            </a:r>
          </a:p>
          <a:p>
            <a:pPr algn="ctr"/>
            <a:r>
              <a:rPr lang="fr-FR" sz="1600" dirty="0" smtClean="0">
                <a:solidFill>
                  <a:schemeClr val="tx1"/>
                </a:solidFill>
              </a:rPr>
              <a:t>Meuse TGV : 7,6</a:t>
            </a:r>
            <a:endParaRPr lang="fr-FR" sz="1600" dirty="0">
              <a:solidFill>
                <a:schemeClr val="tx1"/>
              </a:solidFill>
            </a:endParaRPr>
          </a:p>
        </p:txBody>
      </p:sp>
      <p:graphicFrame>
        <p:nvGraphicFramePr>
          <p:cNvPr id="14" name="Graphique 13"/>
          <p:cNvGraphicFramePr/>
          <p:nvPr/>
        </p:nvGraphicFramePr>
        <p:xfrm>
          <a:off x="214282" y="1285860"/>
          <a:ext cx="4857784" cy="4143404"/>
        </p:xfrm>
        <a:graphic>
          <a:graphicData uri="http://schemas.openxmlformats.org/drawingml/2006/chart">
            <c:chart xmlns:c="http://schemas.openxmlformats.org/drawingml/2006/chart" xmlns:r="http://schemas.openxmlformats.org/officeDocument/2006/relationships" r:id="rId4"/>
          </a:graphicData>
        </a:graphic>
      </p:graphicFrame>
      <p:sp>
        <p:nvSpPr>
          <p:cNvPr id="15" name="Rectangle 8"/>
          <p:cNvSpPr>
            <a:spLocks/>
          </p:cNvSpPr>
          <p:nvPr/>
        </p:nvSpPr>
        <p:spPr bwMode="auto">
          <a:xfrm>
            <a:off x="250824" y="142852"/>
            <a:ext cx="8893176" cy="571504"/>
          </a:xfrm>
          <a:prstGeom prst="rect">
            <a:avLst/>
          </a:prstGeom>
          <a:solidFill>
            <a:srgbClr val="6E267B"/>
          </a:solidFill>
          <a:ln w="9525">
            <a:noFill/>
            <a:miter lim="800000"/>
            <a:headEnd/>
            <a:tailEnd/>
          </a:ln>
        </p:spPr>
        <p:txBody>
          <a:bodyPr/>
          <a:lstStyle/>
          <a:p>
            <a:pPr eaLnBrk="0" hangingPunct="0">
              <a:defRPr/>
            </a:pPr>
            <a:r>
              <a:rPr lang="fr-FR" sz="2800" dirty="0" smtClean="0">
                <a:solidFill>
                  <a:schemeClr val="bg1"/>
                </a:solidFill>
                <a:latin typeface="Arial" pitchFamily="34" charset="0"/>
              </a:rPr>
              <a:t>Meuse TGV - </a:t>
            </a:r>
            <a:r>
              <a:rPr lang="fr-FR" sz="2800" dirty="0" smtClean="0">
                <a:solidFill>
                  <a:schemeClr val="bg1"/>
                </a:solidFill>
                <a:latin typeface="Arial" pitchFamily="34" charset="0"/>
                <a:ea typeface="+mj-ea"/>
              </a:rPr>
              <a:t>Résultats baromètre clients </a:t>
            </a:r>
            <a:endParaRPr lang="fr-FR" sz="2800" dirty="0">
              <a:solidFill>
                <a:schemeClr val="bg1"/>
              </a:solidFill>
              <a:latin typeface="Arial" pitchFamily="34" charset="0"/>
              <a:ea typeface="+mj-ea"/>
            </a:endParaRPr>
          </a:p>
        </p:txBody>
      </p:sp>
      <p:sp>
        <p:nvSpPr>
          <p:cNvPr id="17" name="Forme libre 16"/>
          <p:cNvSpPr/>
          <p:nvPr/>
        </p:nvSpPr>
        <p:spPr>
          <a:xfrm>
            <a:off x="1785918" y="2928934"/>
            <a:ext cx="1714511" cy="1714512"/>
          </a:xfrm>
          <a:custGeom>
            <a:avLst/>
            <a:gdLst>
              <a:gd name="connsiteX0" fmla="*/ 811659 w 1643866"/>
              <a:gd name="connsiteY0" fmla="*/ 0 h 1715785"/>
              <a:gd name="connsiteX1" fmla="*/ 1335641 w 1643866"/>
              <a:gd name="connsiteY1" fmla="*/ 164387 h 1715785"/>
              <a:gd name="connsiteX2" fmla="*/ 1643866 w 1643866"/>
              <a:gd name="connsiteY2" fmla="*/ 585627 h 1715785"/>
              <a:gd name="connsiteX3" fmla="*/ 1633591 w 1643866"/>
              <a:gd name="connsiteY3" fmla="*/ 1130158 h 1715785"/>
              <a:gd name="connsiteX4" fmla="*/ 1325367 w 1643866"/>
              <a:gd name="connsiteY4" fmla="*/ 1541124 h 1715785"/>
              <a:gd name="connsiteX5" fmla="*/ 821933 w 1643866"/>
              <a:gd name="connsiteY5" fmla="*/ 1715785 h 1715785"/>
              <a:gd name="connsiteX6" fmla="*/ 308225 w 1643866"/>
              <a:gd name="connsiteY6" fmla="*/ 1551398 h 1715785"/>
              <a:gd name="connsiteX7" fmla="*/ 0 w 1643866"/>
              <a:gd name="connsiteY7" fmla="*/ 1130158 h 1715785"/>
              <a:gd name="connsiteX8" fmla="*/ 0 w 1643866"/>
              <a:gd name="connsiteY8" fmla="*/ 575353 h 1715785"/>
              <a:gd name="connsiteX9" fmla="*/ 297951 w 1643866"/>
              <a:gd name="connsiteY9" fmla="*/ 143839 h 1715785"/>
              <a:gd name="connsiteX10" fmla="*/ 811659 w 1643866"/>
              <a:gd name="connsiteY10" fmla="*/ 0 h 1715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3866" h="1715785">
                <a:moveTo>
                  <a:pt x="811659" y="0"/>
                </a:moveTo>
                <a:lnTo>
                  <a:pt x="1335641" y="164387"/>
                </a:lnTo>
                <a:lnTo>
                  <a:pt x="1643866" y="585627"/>
                </a:lnTo>
                <a:lnTo>
                  <a:pt x="1633591" y="1130158"/>
                </a:lnTo>
                <a:lnTo>
                  <a:pt x="1325367" y="1541124"/>
                </a:lnTo>
                <a:lnTo>
                  <a:pt x="821933" y="1715785"/>
                </a:lnTo>
                <a:lnTo>
                  <a:pt x="308225" y="1551398"/>
                </a:lnTo>
                <a:lnTo>
                  <a:pt x="0" y="1130158"/>
                </a:lnTo>
                <a:lnTo>
                  <a:pt x="0" y="575353"/>
                </a:lnTo>
                <a:lnTo>
                  <a:pt x="297951" y="143839"/>
                </a:lnTo>
                <a:lnTo>
                  <a:pt x="811659" y="0"/>
                </a:lnTo>
                <a:close/>
              </a:path>
            </a:pathLst>
          </a:custGeom>
          <a:solidFill>
            <a:schemeClr val="bg1">
              <a:lumMod val="8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3"/>
          <p:cNvSpPr txBox="1">
            <a:spLocks noChangeArrowheads="1"/>
          </p:cNvSpPr>
          <p:nvPr/>
        </p:nvSpPr>
        <p:spPr bwMode="auto">
          <a:xfrm>
            <a:off x="-214346" y="928670"/>
            <a:ext cx="5072098" cy="1285884"/>
          </a:xfrm>
          <a:prstGeom prst="rect">
            <a:avLst/>
          </a:prstGeom>
          <a:noFill/>
          <a:ln w="9525">
            <a:noFill/>
            <a:miter lim="800000"/>
            <a:headEnd/>
            <a:tailEnd/>
          </a:ln>
        </p:spPr>
        <p:txBody>
          <a:bodyPr/>
          <a:lstStyle/>
          <a:p>
            <a:pPr marL="342900" indent="-342900" algn="just" eaLnBrk="0" hangingPunct="0">
              <a:spcBef>
                <a:spcPct val="20000"/>
              </a:spcBef>
              <a:buClr>
                <a:schemeClr val="tx1"/>
              </a:buClr>
            </a:pPr>
            <a:r>
              <a:rPr lang="fr-FR" sz="1600" i="1" smtClean="0">
                <a:solidFill>
                  <a:schemeClr val="tx2"/>
                </a:solidFill>
                <a:latin typeface="Arial" charset="0"/>
                <a:cs typeface="Arial" charset="0"/>
              </a:rPr>
              <a:t>	Ré</a:t>
            </a:r>
            <a:endParaRPr lang="fr-FR" sz="1400" i="1" dirty="0" smtClean="0">
              <a:solidFill>
                <a:schemeClr val="tx2"/>
              </a:solidFill>
              <a:latin typeface="Arial" charset="0"/>
              <a:cs typeface="Arial" charset="0"/>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srcRect/>
          <a:stretch>
            <a:fillRect/>
          </a:stretch>
        </p:blipFill>
        <p:spPr bwMode="auto">
          <a:xfrm>
            <a:off x="142844" y="976344"/>
            <a:ext cx="785786" cy="1166772"/>
          </a:xfrm>
          <a:prstGeom prst="rect">
            <a:avLst/>
          </a:prstGeom>
          <a:noFill/>
          <a:ln w="9525">
            <a:noFill/>
            <a:miter lim="800000"/>
            <a:headEnd/>
            <a:tailEnd/>
          </a:ln>
          <a:effectLst/>
        </p:spPr>
      </p:pic>
      <p:sp>
        <p:nvSpPr>
          <p:cNvPr id="4" name="Rectangle 8"/>
          <p:cNvSpPr>
            <a:spLocks/>
          </p:cNvSpPr>
          <p:nvPr/>
        </p:nvSpPr>
        <p:spPr bwMode="auto">
          <a:xfrm>
            <a:off x="250824" y="142852"/>
            <a:ext cx="8893176" cy="571504"/>
          </a:xfrm>
          <a:prstGeom prst="rect">
            <a:avLst/>
          </a:prstGeom>
          <a:solidFill>
            <a:srgbClr val="6E267B"/>
          </a:solidFill>
          <a:ln w="9525">
            <a:noFill/>
            <a:miter lim="800000"/>
            <a:headEnd/>
            <a:tailEnd/>
          </a:ln>
        </p:spPr>
        <p:txBody>
          <a:bodyPr/>
          <a:lstStyle/>
          <a:p>
            <a:pPr eaLnBrk="0" hangingPunct="0">
              <a:defRPr/>
            </a:pPr>
            <a:r>
              <a:rPr lang="fr-FR" sz="2800" dirty="0" smtClean="0">
                <a:solidFill>
                  <a:schemeClr val="bg1"/>
                </a:solidFill>
                <a:latin typeface="Arial" pitchFamily="34" charset="0"/>
              </a:rPr>
              <a:t>Meuse TGV - </a:t>
            </a:r>
            <a:r>
              <a:rPr lang="fr-FR" sz="2800" dirty="0" smtClean="0">
                <a:solidFill>
                  <a:schemeClr val="bg1"/>
                </a:solidFill>
                <a:latin typeface="Arial" pitchFamily="34" charset="0"/>
                <a:ea typeface="+mj-ea"/>
              </a:rPr>
              <a:t>Plan d’actions </a:t>
            </a:r>
            <a:endParaRPr lang="fr-FR" sz="2800" dirty="0">
              <a:solidFill>
                <a:schemeClr val="bg1"/>
              </a:solidFill>
              <a:latin typeface="Arial" pitchFamily="34" charset="0"/>
              <a:ea typeface="+mj-ea"/>
            </a:endParaRPr>
          </a:p>
        </p:txBody>
      </p:sp>
      <p:sp>
        <p:nvSpPr>
          <p:cNvPr id="5" name="Rectangle 3"/>
          <p:cNvSpPr txBox="1">
            <a:spLocks noChangeArrowheads="1"/>
          </p:cNvSpPr>
          <p:nvPr/>
        </p:nvSpPr>
        <p:spPr bwMode="auto">
          <a:xfrm>
            <a:off x="714348" y="1142984"/>
            <a:ext cx="7000924" cy="1143008"/>
          </a:xfrm>
          <a:prstGeom prst="rect">
            <a:avLst/>
          </a:prstGeom>
          <a:noFill/>
          <a:ln w="9525">
            <a:noFill/>
            <a:miter lim="800000"/>
            <a:headEnd/>
            <a:tailEnd/>
          </a:ln>
        </p:spPr>
        <p:txBody>
          <a:bodyPr/>
          <a:lstStyle/>
          <a:p>
            <a:pPr marL="342900" indent="-342900" eaLnBrk="0" hangingPunct="0">
              <a:spcBef>
                <a:spcPct val="20000"/>
              </a:spcBef>
              <a:buClr>
                <a:schemeClr val="tx1"/>
              </a:buClr>
            </a:pPr>
            <a:r>
              <a:rPr lang="fr-FR" sz="1600" b="1" dirty="0" smtClean="0">
                <a:solidFill>
                  <a:schemeClr val="tx2"/>
                </a:solidFill>
                <a:latin typeface="Arial" charset="0"/>
                <a:cs typeface="Arial" charset="0"/>
              </a:rPr>
              <a:t>Confort de l’attente :</a:t>
            </a:r>
          </a:p>
          <a:p>
            <a:pPr marL="342900" indent="-342900" eaLnBrk="0" hangingPunct="0">
              <a:spcBef>
                <a:spcPct val="20000"/>
              </a:spcBef>
              <a:buClr>
                <a:schemeClr val="tx1"/>
              </a:buClr>
              <a:buFont typeface="Wingdings" pitchFamily="2" charset="2"/>
              <a:buChar char="ü"/>
            </a:pPr>
            <a:endParaRPr lang="fr-FR" sz="1400" i="1" dirty="0" smtClean="0">
              <a:solidFill>
                <a:schemeClr val="tx2"/>
              </a:solidFill>
              <a:latin typeface="Arial" charset="0"/>
              <a:cs typeface="Arial" charset="0"/>
            </a:endParaRPr>
          </a:p>
          <a:p>
            <a:pPr marL="342900" indent="-342900" eaLnBrk="0" hangingPunct="0">
              <a:spcBef>
                <a:spcPct val="20000"/>
              </a:spcBef>
              <a:buClr>
                <a:schemeClr val="tx1"/>
              </a:buClr>
              <a:buFont typeface="Wingdings" pitchFamily="2" charset="2"/>
              <a:buChar char="ü"/>
            </a:pPr>
            <a:r>
              <a:rPr lang="fr-FR" sz="1400" i="1" dirty="0" smtClean="0">
                <a:solidFill>
                  <a:schemeClr val="tx2"/>
                </a:solidFill>
                <a:latin typeface="Arial" charset="0"/>
                <a:cs typeface="Arial" charset="0"/>
              </a:rPr>
              <a:t>Projet WIFI</a:t>
            </a:r>
          </a:p>
          <a:p>
            <a:pPr marL="342900" indent="-342900" eaLnBrk="0" hangingPunct="0">
              <a:spcBef>
                <a:spcPct val="20000"/>
              </a:spcBef>
              <a:buClr>
                <a:schemeClr val="tx1"/>
              </a:buClr>
              <a:buFont typeface="Wingdings" pitchFamily="2" charset="2"/>
              <a:buChar char="ü"/>
            </a:pPr>
            <a:r>
              <a:rPr lang="fr-FR" sz="1400" i="1" dirty="0" smtClean="0">
                <a:solidFill>
                  <a:schemeClr val="tx2"/>
                </a:solidFill>
                <a:latin typeface="Arial" charset="0"/>
                <a:cs typeface="Arial" charset="0"/>
              </a:rPr>
              <a:t>Agrandissement du hall de la gare réalisé en 2014</a:t>
            </a:r>
          </a:p>
          <a:p>
            <a:pPr marL="342900" indent="-342900" eaLnBrk="0" hangingPunct="0">
              <a:spcBef>
                <a:spcPct val="20000"/>
              </a:spcBef>
              <a:buClr>
                <a:schemeClr val="tx1"/>
              </a:buClr>
            </a:pPr>
            <a:endParaRPr lang="fr-FR" sz="1400" i="1" dirty="0" smtClean="0">
              <a:solidFill>
                <a:schemeClr val="tx2"/>
              </a:solidFill>
              <a:latin typeface="Arial" charset="0"/>
              <a:cs typeface="Arial" charset="0"/>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srcRect/>
          <a:stretch>
            <a:fillRect/>
          </a:stretch>
        </p:blipFill>
        <p:spPr bwMode="auto">
          <a:xfrm>
            <a:off x="2051050" y="1412875"/>
            <a:ext cx="5751513" cy="4792663"/>
          </a:xfrm>
          <a:prstGeom prst="rect">
            <a:avLst/>
          </a:prstGeom>
          <a:noFill/>
          <a:ln w="9525">
            <a:noFill/>
            <a:miter lim="800000"/>
            <a:headEnd/>
            <a:tailEnd/>
          </a:ln>
        </p:spPr>
      </p:pic>
      <p:sp>
        <p:nvSpPr>
          <p:cNvPr id="6" name="Rectangle 5"/>
          <p:cNvSpPr/>
          <p:nvPr/>
        </p:nvSpPr>
        <p:spPr>
          <a:xfrm rot="535728">
            <a:off x="3130720" y="3043607"/>
            <a:ext cx="3442594" cy="158585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2" descr="10189">
            <a:hlinkClick r:id="rId4"/>
          </p:cNvPr>
          <p:cNvPicPr>
            <a:picLocks noChangeAspect="1" noChangeArrowheads="1"/>
          </p:cNvPicPr>
          <p:nvPr/>
        </p:nvPicPr>
        <p:blipFill>
          <a:blip r:embed="rId5" cstate="email"/>
          <a:srcRect b="10924"/>
          <a:stretch>
            <a:fillRect/>
          </a:stretch>
        </p:blipFill>
        <p:spPr bwMode="auto">
          <a:xfrm rot="530312">
            <a:off x="3798251" y="3085953"/>
            <a:ext cx="2243474" cy="1499906"/>
          </a:xfrm>
          <a:prstGeom prst="rect">
            <a:avLst/>
          </a:prstGeom>
          <a:ln>
            <a:noFill/>
          </a:ln>
          <a:effectLst>
            <a:softEdge rad="112500"/>
          </a:effectLst>
        </p:spPr>
      </p:pic>
      <p:sp>
        <p:nvSpPr>
          <p:cNvPr id="12290" name="Rectangle 8"/>
          <p:cNvSpPr>
            <a:spLocks/>
          </p:cNvSpPr>
          <p:nvPr/>
        </p:nvSpPr>
        <p:spPr bwMode="auto">
          <a:xfrm>
            <a:off x="250825" y="1071546"/>
            <a:ext cx="8893176" cy="571504"/>
          </a:xfrm>
          <a:prstGeom prst="rect">
            <a:avLst/>
          </a:prstGeom>
          <a:solidFill>
            <a:srgbClr val="6E267B"/>
          </a:solidFill>
          <a:ln w="9525">
            <a:noFill/>
            <a:miter lim="800000"/>
            <a:headEnd/>
            <a:tailEnd/>
          </a:ln>
        </p:spPr>
        <p:txBody>
          <a:bodyPr/>
          <a:lstStyle/>
          <a:p>
            <a:pPr eaLnBrk="0" hangingPunct="0">
              <a:defRPr/>
            </a:pPr>
            <a:r>
              <a:rPr lang="fr-FR" sz="2800" dirty="0" smtClean="0">
                <a:solidFill>
                  <a:schemeClr val="bg1"/>
                </a:solidFill>
                <a:latin typeface="Arial" pitchFamily="34" charset="0"/>
                <a:ea typeface="+mj-ea"/>
              </a:rPr>
              <a:t>Meuse TGV voie sacrée – les investissements</a:t>
            </a:r>
            <a:endParaRPr lang="fr-FR" sz="2800" dirty="0">
              <a:solidFill>
                <a:schemeClr val="bg1"/>
              </a:solidFill>
              <a:latin typeface="Arial" pitchFamily="34" charset="0"/>
              <a:ea typeface="+mj-ea"/>
            </a:endParaRPr>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3" name="Picture 13" descr="http://ts4.mm.bing.net/th?id=HN.608035307703700735&amp;w=193&amp;h=137&amp;c=7&amp;rs=1&amp;pid=1.7"/>
          <p:cNvPicPr>
            <a:picLocks noChangeAspect="1" noChangeArrowheads="1"/>
          </p:cNvPicPr>
          <p:nvPr/>
        </p:nvPicPr>
        <p:blipFill>
          <a:blip r:embed="rId3">
            <a:grayscl/>
            <a:lum bright="40000" contrast="-40000"/>
          </a:blip>
          <a:srcRect/>
          <a:stretch>
            <a:fillRect/>
          </a:stretch>
        </p:blipFill>
        <p:spPr bwMode="auto">
          <a:xfrm>
            <a:off x="5290554" y="857232"/>
            <a:ext cx="3924916" cy="2786082"/>
          </a:xfrm>
          <a:prstGeom prst="rect">
            <a:avLst/>
          </a:prstGeom>
          <a:ln>
            <a:noFill/>
          </a:ln>
          <a:effectLst>
            <a:softEdge rad="112500"/>
          </a:effectLst>
        </p:spPr>
      </p:pic>
      <p:sp>
        <p:nvSpPr>
          <p:cNvPr id="8194" name="Rectangle 3"/>
          <p:cNvSpPr>
            <a:spLocks noChangeArrowheads="1"/>
          </p:cNvSpPr>
          <p:nvPr/>
        </p:nvSpPr>
        <p:spPr bwMode="auto">
          <a:xfrm>
            <a:off x="214282" y="209532"/>
            <a:ext cx="8929718" cy="504824"/>
          </a:xfrm>
          <a:prstGeom prst="rect">
            <a:avLst/>
          </a:prstGeom>
          <a:solidFill>
            <a:srgbClr val="6E267B"/>
          </a:solidFill>
          <a:ln w="9525">
            <a:noFill/>
            <a:miter lim="800000"/>
            <a:headEnd/>
            <a:tailEnd/>
          </a:ln>
        </p:spPr>
        <p:txBody>
          <a:bodyPr/>
          <a:lstStyle/>
          <a:p>
            <a:pPr eaLnBrk="0" hangingPunct="0"/>
            <a:r>
              <a:rPr lang="fr-FR" sz="2800" dirty="0">
                <a:solidFill>
                  <a:schemeClr val="bg1"/>
                </a:solidFill>
                <a:latin typeface="Arial" pitchFamily="34" charset="0"/>
              </a:rPr>
              <a:t>A l’écoute de vos remarques le DRG évolue* (1/2)</a:t>
            </a:r>
          </a:p>
        </p:txBody>
      </p:sp>
      <p:sp>
        <p:nvSpPr>
          <p:cNvPr id="8197" name="ZoneTexte 7"/>
          <p:cNvSpPr txBox="1">
            <a:spLocks noChangeArrowheads="1"/>
          </p:cNvSpPr>
          <p:nvPr/>
        </p:nvSpPr>
        <p:spPr bwMode="auto">
          <a:xfrm>
            <a:off x="250825" y="3444888"/>
            <a:ext cx="8013700" cy="177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Narrow" pitchFamily="34" charset="0"/>
                <a:ea typeface="ＭＳ Ｐゴシック" pitchFamily="34" charset="-128"/>
              </a:defRPr>
            </a:lvl1pPr>
            <a:lvl2pPr marL="742950" indent="-285750" eaLnBrk="0" hangingPunct="0">
              <a:defRPr>
                <a:solidFill>
                  <a:schemeClr val="tx1"/>
                </a:solidFill>
                <a:latin typeface="Arial Narrow" pitchFamily="34" charset="0"/>
                <a:ea typeface="ＭＳ Ｐゴシック" pitchFamily="34" charset="-128"/>
              </a:defRPr>
            </a:lvl2pPr>
            <a:lvl3pPr marL="1143000" indent="-228600" eaLnBrk="0" hangingPunct="0">
              <a:defRPr>
                <a:solidFill>
                  <a:schemeClr val="tx1"/>
                </a:solidFill>
                <a:latin typeface="Arial Narrow" pitchFamily="34" charset="0"/>
                <a:ea typeface="ＭＳ Ｐゴシック" pitchFamily="34" charset="-128"/>
              </a:defRPr>
            </a:lvl3pPr>
            <a:lvl4pPr marL="1600200" indent="-228600" eaLnBrk="0" hangingPunct="0">
              <a:defRPr>
                <a:solidFill>
                  <a:schemeClr val="tx1"/>
                </a:solidFill>
                <a:latin typeface="Arial Narrow" pitchFamily="34" charset="0"/>
                <a:ea typeface="ＭＳ Ｐゴシック" pitchFamily="34" charset="-128"/>
              </a:defRPr>
            </a:lvl4pPr>
            <a:lvl5pPr marL="2057400" indent="-228600" eaLnBrk="0" hangingPunct="0">
              <a:defRPr>
                <a:solidFill>
                  <a:schemeClr val="tx1"/>
                </a:solidFill>
                <a:latin typeface="Arial Narrow"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Narrow"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Narrow"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Narrow"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Narrow" pitchFamily="34" charset="0"/>
                <a:ea typeface="ＭＳ Ｐゴシック" pitchFamily="34" charset="-128"/>
              </a:defRPr>
            </a:lvl9pPr>
          </a:lstStyle>
          <a:p>
            <a:pPr marL="285750" indent="-285750" eaLnBrk="1" hangingPunct="1">
              <a:buFont typeface="Wingdings" panose="05000000000000000000" pitchFamily="2" charset="2"/>
              <a:buChar char="ü"/>
              <a:defRPr/>
            </a:pPr>
            <a:r>
              <a:rPr lang="fr-FR" sz="2000" dirty="0" smtClean="0"/>
              <a:t>Modification de tarifications des espaces en gare à l’avantage des transporteurs </a:t>
            </a:r>
          </a:p>
          <a:p>
            <a:pPr eaLnBrk="1" hangingPunct="1">
              <a:defRPr/>
            </a:pPr>
            <a:endParaRPr lang="fr-FR" sz="900" dirty="0" smtClean="0"/>
          </a:p>
          <a:p>
            <a:pPr marL="1028700" lvl="1" eaLnBrk="1" hangingPunct="1">
              <a:buFont typeface="Courier New" panose="02070309020205020404" pitchFamily="49" charset="0"/>
              <a:buChar char="o"/>
              <a:defRPr/>
            </a:pPr>
            <a:r>
              <a:rPr lang="fr-FR" sz="1600" dirty="0">
                <a:cs typeface="Arial" charset="0"/>
              </a:rPr>
              <a:t>Intégration de m² supplémentaires (réserves déportées) dans le calcul du produit moyen au m² des surfaces </a:t>
            </a:r>
            <a:r>
              <a:rPr lang="fr-FR" sz="1600" dirty="0" smtClean="0">
                <a:cs typeface="Arial" charset="0"/>
              </a:rPr>
              <a:t>commerciales</a:t>
            </a:r>
            <a:r>
              <a:rPr lang="fr-FR" sz="1600" dirty="0">
                <a:cs typeface="Arial" charset="0"/>
              </a:rPr>
              <a:t>,</a:t>
            </a:r>
            <a:endParaRPr lang="fr-FR" sz="1600" dirty="0" smtClean="0"/>
          </a:p>
          <a:p>
            <a:pPr marL="1028700" lvl="1" eaLnBrk="1" hangingPunct="1">
              <a:buFont typeface="Courier New" panose="02070309020205020404" pitchFamily="49" charset="0"/>
              <a:buChar char="o"/>
              <a:defRPr/>
            </a:pPr>
            <a:r>
              <a:rPr lang="fr-FR" sz="1600" dirty="0" smtClean="0"/>
              <a:t>Abaissement de la valeur plafond de 2000€ à 1500€ pour les 6 gares parisiennes et à 1000€ pour les gares de province,</a:t>
            </a:r>
          </a:p>
          <a:p>
            <a:pPr marL="1028700" lvl="1" eaLnBrk="1" hangingPunct="1">
              <a:buFont typeface="Courier New" panose="02070309020205020404" pitchFamily="49" charset="0"/>
              <a:buChar char="o"/>
              <a:defRPr/>
            </a:pPr>
            <a:r>
              <a:rPr lang="fr-FR" sz="1600" dirty="0" smtClean="0">
                <a:solidFill>
                  <a:srgbClr val="FF0000"/>
                </a:solidFill>
                <a:cs typeface="Arial" charset="0"/>
              </a:rPr>
              <a:t>Facturation des </a:t>
            </a:r>
            <a:r>
              <a:rPr lang="fr-FR" sz="1600" dirty="0">
                <a:solidFill>
                  <a:srgbClr val="FF0000"/>
                </a:solidFill>
                <a:cs typeface="Arial" charset="0"/>
              </a:rPr>
              <a:t>charges </a:t>
            </a:r>
            <a:r>
              <a:rPr lang="fr-FR" sz="1600" dirty="0" smtClean="0">
                <a:solidFill>
                  <a:srgbClr val="FF0000"/>
                </a:solidFill>
                <a:cs typeface="Arial" charset="0"/>
              </a:rPr>
              <a:t>modulée en </a:t>
            </a:r>
            <a:r>
              <a:rPr lang="fr-FR" sz="1600" dirty="0">
                <a:solidFill>
                  <a:srgbClr val="FF0000"/>
                </a:solidFill>
                <a:cs typeface="Arial" charset="0"/>
              </a:rPr>
              <a:t>fonction de l’emplacement en </a:t>
            </a:r>
            <a:r>
              <a:rPr lang="fr-FR" sz="1600" dirty="0" smtClean="0">
                <a:solidFill>
                  <a:srgbClr val="FF0000"/>
                </a:solidFill>
                <a:cs typeface="Arial" charset="0"/>
              </a:rPr>
              <a:t>gare</a:t>
            </a:r>
            <a:r>
              <a:rPr lang="fr-FR" sz="1600" dirty="0">
                <a:solidFill>
                  <a:srgbClr val="FF0000"/>
                </a:solidFill>
                <a:cs typeface="Arial" charset="0"/>
              </a:rPr>
              <a:t>.</a:t>
            </a:r>
          </a:p>
        </p:txBody>
      </p:sp>
      <p:sp>
        <p:nvSpPr>
          <p:cNvPr id="8198" name="ZoneTexte 8"/>
          <p:cNvSpPr txBox="1">
            <a:spLocks noChangeArrowheads="1"/>
          </p:cNvSpPr>
          <p:nvPr/>
        </p:nvSpPr>
        <p:spPr bwMode="auto">
          <a:xfrm>
            <a:off x="230188" y="1268413"/>
            <a:ext cx="8013700" cy="158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Narrow" pitchFamily="34" charset="0"/>
                <a:ea typeface="ＭＳ Ｐゴシック" pitchFamily="34" charset="-128"/>
              </a:defRPr>
            </a:lvl1pPr>
            <a:lvl2pPr marL="742950" indent="-285750" eaLnBrk="0" hangingPunct="0">
              <a:defRPr>
                <a:solidFill>
                  <a:schemeClr val="tx1"/>
                </a:solidFill>
                <a:latin typeface="Arial Narrow" pitchFamily="34" charset="0"/>
                <a:ea typeface="ＭＳ Ｐゴシック" pitchFamily="34" charset="-128"/>
              </a:defRPr>
            </a:lvl2pPr>
            <a:lvl3pPr marL="1143000" indent="-228600" eaLnBrk="0" hangingPunct="0">
              <a:defRPr>
                <a:solidFill>
                  <a:schemeClr val="tx1"/>
                </a:solidFill>
                <a:latin typeface="Arial Narrow" pitchFamily="34" charset="0"/>
                <a:ea typeface="ＭＳ Ｐゴシック" pitchFamily="34" charset="-128"/>
              </a:defRPr>
            </a:lvl3pPr>
            <a:lvl4pPr marL="1600200" indent="-228600" eaLnBrk="0" hangingPunct="0">
              <a:defRPr>
                <a:solidFill>
                  <a:schemeClr val="tx1"/>
                </a:solidFill>
                <a:latin typeface="Arial Narrow" pitchFamily="34" charset="0"/>
                <a:ea typeface="ＭＳ Ｐゴシック" pitchFamily="34" charset="-128"/>
              </a:defRPr>
            </a:lvl4pPr>
            <a:lvl5pPr marL="2057400" indent="-228600" eaLnBrk="0" hangingPunct="0">
              <a:defRPr>
                <a:solidFill>
                  <a:schemeClr val="tx1"/>
                </a:solidFill>
                <a:latin typeface="Arial Narrow"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Narrow"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Narrow"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Narrow"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Narrow" pitchFamily="34" charset="0"/>
                <a:ea typeface="ＭＳ Ｐゴシック" pitchFamily="34" charset="-128"/>
              </a:defRPr>
            </a:lvl9pPr>
          </a:lstStyle>
          <a:p>
            <a:pPr marL="285750" indent="-285750" eaLnBrk="1" hangingPunct="1">
              <a:buFont typeface="Wingdings" panose="05000000000000000000" pitchFamily="2" charset="2"/>
              <a:buChar char="ü"/>
              <a:defRPr/>
            </a:pPr>
            <a:r>
              <a:rPr lang="fr-FR" sz="2000" dirty="0" smtClean="0"/>
              <a:t>Les places assises offertes aux voyageurs comme critère de modulation de la redevance</a:t>
            </a:r>
          </a:p>
          <a:p>
            <a:pPr marL="285750" indent="-285750" eaLnBrk="1" hangingPunct="1">
              <a:buFont typeface="Wingdings" panose="05000000000000000000" pitchFamily="2" charset="2"/>
              <a:buChar char="ü"/>
              <a:defRPr/>
            </a:pPr>
            <a:endParaRPr lang="fr-FR" sz="900" dirty="0" smtClean="0"/>
          </a:p>
          <a:p>
            <a:pPr marL="1028700" lvl="1" eaLnBrk="1" hangingPunct="1">
              <a:buFont typeface="Courier New" panose="02070309020205020404" pitchFamily="49" charset="0"/>
              <a:buChar char="o"/>
              <a:defRPr/>
            </a:pPr>
            <a:r>
              <a:rPr lang="fr-FR" sz="1600" dirty="0" smtClean="0"/>
              <a:t>Le coefficient C1,  reflet de la capacité dans les charges pondérées,  s’exprime désormais</a:t>
            </a:r>
          </a:p>
          <a:p>
            <a:pPr eaLnBrk="1" hangingPunct="1">
              <a:defRPr/>
            </a:pPr>
            <a:r>
              <a:rPr lang="fr-FR" sz="1600" dirty="0" smtClean="0"/>
              <a:t> 	  en fonction du nombre de places assises offertes dans le train désigné (et non plus en</a:t>
            </a:r>
          </a:p>
          <a:p>
            <a:pPr eaLnBrk="1" hangingPunct="1">
              <a:defRPr/>
            </a:pPr>
            <a:r>
              <a:rPr lang="fr-FR" sz="1600" dirty="0"/>
              <a:t> </a:t>
            </a:r>
            <a:r>
              <a:rPr lang="fr-FR" sz="1600" dirty="0" smtClean="0"/>
              <a:t>                     fonction de la longueur du train).</a:t>
            </a:r>
          </a:p>
        </p:txBody>
      </p:sp>
      <p:sp>
        <p:nvSpPr>
          <p:cNvPr id="15" name="Rectangle 28"/>
          <p:cNvSpPr>
            <a:spLocks noChangeArrowheads="1"/>
          </p:cNvSpPr>
          <p:nvPr/>
        </p:nvSpPr>
        <p:spPr bwMode="auto">
          <a:xfrm>
            <a:off x="0" y="0"/>
            <a:ext cx="190500" cy="3270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defRPr/>
            </a:pPr>
            <a:endParaRPr lang="fr-FR">
              <a:ea typeface="ＭＳ Ｐゴシック" pitchFamily="34" charset="-128"/>
              <a:cs typeface="Arial" pitchFamily="34" charset="0"/>
            </a:endParaRPr>
          </a:p>
        </p:txBody>
      </p:sp>
      <p:sp>
        <p:nvSpPr>
          <p:cNvPr id="18" name="Rectangle 32"/>
          <p:cNvSpPr>
            <a:spLocks noChangeArrowheads="1"/>
          </p:cNvSpPr>
          <p:nvPr/>
        </p:nvSpPr>
        <p:spPr bwMode="auto">
          <a:xfrm>
            <a:off x="0" y="0"/>
            <a:ext cx="9144000" cy="15875"/>
          </a:xfrm>
          <a:prstGeom prst="rect">
            <a:avLst/>
          </a:prstGeom>
          <a:solidFill>
            <a:srgbClr val="000000"/>
          </a:solidFill>
          <a:ln w="9525">
            <a:solidFill>
              <a:schemeClr val="tx1"/>
            </a:solidFill>
            <a:prstDash val="solid"/>
            <a:miter lim="800000"/>
            <a:headEnd/>
            <a:tailEnd/>
          </a:ln>
          <a:effectLst>
            <a:prstShdw prst="shdw17" dist="17961" dir="2700000">
              <a:schemeClr val="tx1">
                <a:gamma/>
                <a:shade val="60000"/>
                <a:invGamma/>
              </a:schemeClr>
            </a:prstShdw>
          </a:effectLst>
        </p:spPr>
        <p:txBody>
          <a:bodyPr wrap="none" anchor="ctr">
            <a:spAutoFit/>
          </a:bodyPr>
          <a:lstStyle/>
          <a:p>
            <a:pPr>
              <a:defRPr/>
            </a:pPr>
            <a:endParaRPr lang="fr-FR">
              <a:ea typeface="ＭＳ Ｐゴシック" pitchFamily="34" charset="-128"/>
              <a:cs typeface="Arial" pitchFamily="34" charset="0"/>
            </a:endParaRPr>
          </a:p>
        </p:txBody>
      </p:sp>
      <p:sp>
        <p:nvSpPr>
          <p:cNvPr id="20" name="ZoneTexte 9"/>
          <p:cNvSpPr txBox="1">
            <a:spLocks noChangeArrowheads="1"/>
          </p:cNvSpPr>
          <p:nvPr/>
        </p:nvSpPr>
        <p:spPr bwMode="auto">
          <a:xfrm>
            <a:off x="-12676" y="5643578"/>
            <a:ext cx="8013700"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Narrow" pitchFamily="34" charset="0"/>
                <a:ea typeface="ＭＳ Ｐゴシック" pitchFamily="34" charset="-128"/>
              </a:defRPr>
            </a:lvl1pPr>
            <a:lvl2pPr marL="742950" indent="-285750" eaLnBrk="0" hangingPunct="0">
              <a:defRPr>
                <a:solidFill>
                  <a:schemeClr val="tx1"/>
                </a:solidFill>
                <a:latin typeface="Arial Narrow" pitchFamily="34" charset="0"/>
                <a:ea typeface="ＭＳ Ｐゴシック" pitchFamily="34" charset="-128"/>
              </a:defRPr>
            </a:lvl2pPr>
            <a:lvl3pPr marL="1143000" indent="-228600" eaLnBrk="0" hangingPunct="0">
              <a:defRPr>
                <a:solidFill>
                  <a:schemeClr val="tx1"/>
                </a:solidFill>
                <a:latin typeface="Arial Narrow" pitchFamily="34" charset="0"/>
                <a:ea typeface="ＭＳ Ｐゴシック" pitchFamily="34" charset="-128"/>
              </a:defRPr>
            </a:lvl3pPr>
            <a:lvl4pPr marL="1600200" indent="-228600" eaLnBrk="0" hangingPunct="0">
              <a:defRPr>
                <a:solidFill>
                  <a:schemeClr val="tx1"/>
                </a:solidFill>
                <a:latin typeface="Arial Narrow" pitchFamily="34" charset="0"/>
                <a:ea typeface="ＭＳ Ｐゴシック" pitchFamily="34" charset="-128"/>
              </a:defRPr>
            </a:lvl4pPr>
            <a:lvl5pPr marL="2057400" indent="-228600" eaLnBrk="0" hangingPunct="0">
              <a:defRPr>
                <a:solidFill>
                  <a:schemeClr val="tx1"/>
                </a:solidFill>
                <a:latin typeface="Arial Narrow"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Narrow"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Narrow"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Narrow"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Narrow" pitchFamily="34" charset="0"/>
                <a:ea typeface="ＭＳ Ｐゴシック" pitchFamily="34" charset="-128"/>
              </a:defRPr>
            </a:lvl9pPr>
          </a:lstStyle>
          <a:p>
            <a:pPr eaLnBrk="1" hangingPunct="1">
              <a:defRPr/>
            </a:pPr>
            <a:r>
              <a:rPr lang="fr-FR" sz="1050" i="1" dirty="0" smtClean="0"/>
              <a:t>* DRG 2015 révisé et DRG 2016. Les adaptations apportées répondent à des demandes exprimées par les Autorités Organisatrices de Transport, les retour de IRC et l’ARAF dans ses avis 2013-026 du 12 novembre 2013 (avis sur le DRG) et 2014-001 du 28 janvier 2014 (avis sur le DRR).</a:t>
            </a:r>
            <a:endParaRPr lang="fr-FR" sz="1400" dirty="0" smtClean="0"/>
          </a:p>
        </p:txBody>
      </p:sp>
      <p:sp>
        <p:nvSpPr>
          <p:cNvPr id="409602" name="AutoShape 2" descr="data:image/jpeg;base64,/9j/4AAQSkZJRgABAQEAYABgAAD/2wBDAAoHBwkHBgoJCAkLCwoMDxkQDw4ODx4WFxIZJCAmJSMgIyIoLTkwKCo2KyIjMkQyNjs9QEBAJjBGS0U+Sjk/QD3/2wBDAQsLCw8NDx0QEB09KSMpPT09PT09PT09PT09PT09PT09PT09PT09PT09PT09PT09PT09PT09PT09PT09PT09PT3/wAARCACUAOU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yWg0UZpgJijFOFGKAGYpadjNJtpAJSijFGKYBRRS4oASilxRikAUUUUxBRS8UYBoGIKWlwKMUgAUUUUAJSijFAFABSUpFGKAEopcUYpgJSGjNFAgooooAbQaKDQMAadTaB1pAPFO2mtTwpZ2+o+K9Js7yMS21xdJHJGSQGU9uK94X4Y+EV5/sOD8ZH/8AiqAPnPbRtzX0gPhz4TXpoNp+O4/1px8C+EoRltD05f8AejBz+dFx2PmzA9aaSo/iH519Kp4W8IKfl0bSwfe3GP1FXIvCvh0gGPRdLIPQi2Q/0pJp7A01ufL25P76/nQCD0IP0NfU6+HNGjPyaTp6/S2T/CvNfjRp9rbW+iG2t4INzzBvLjC54XGcCi4WPIwCeBUgtpSM+WxHsK6PTNDXYGkHJGSSOldHb6B56fJE2PUjFZSrpOyNY0W1c84aF0GWRx9RTR6d69Cu/DzxuTsJGCORXPapopT5lUK/86I1k9wlRaK1r4R8QXtrFdWui301vKoZJEiyGHqKk/4QvxL/ANC/qX/fg1714Cbd4C0M+log/LiuhzWtzKx8xHwd4kH/ADANU/8AAZqQ+EfEI66Dqn/gM1fTMtzFDw78+g5NRDUIif4x9VpcyQ1FvofNP/CK6/30PUx/26v/AIUn/CK6/wBtD1P/AMBX/wAK+n45lkAMbbh7HpTiSe9O4rHynfaZfaY6JqFncWjuu5VnjKEjOMgHtVSvUfjjF/xONJk7tbuufo2f615caYgopKKAEooopiCiiigBuaKKKQxQKAOaUUDrQBueCzt8caEf+n6L+dfT3bFfMHg/jxroZ9L6L/0Kvpm8mMETMv3idq/Wk3YaVyG6uyh8qEZk/ib+6P8AGqOwFixy7H+JjmnKm1ACSWPLE96XqcCsH72rOmMeXYaGx/CD7U+OTDZiJjYe3BpSu0ZxVG7udg6YxSfu6lJc2hsQXXmYSQBZPQdD9K4b4p2Yu10d3PyQyyswHUnC4FdMGFxbhsdRXOa8JrrVLKC4kLxJukGRzxgcnvTlN8pCpLmM/RtGIjEl0o3H5hH2WugjgCkcVSF8sWSscjqOrBeKv21zHcx7o857g9aySRuONujjDKCPcVg65okLoZFTGDyAK27jUILQqsrne3RVUsaje5hu49h3ASDA3LjP0oaTFc0/BMZg8I2MDcNErp+TtWlPdF22wkBccyY6/T/GsHRXcaatsXOyKRwccbuc8/nVu8n8mEMO7Ba19p7piqXvFnfgAIowO9IGPcDNQ2su9BxVll4zQtUU1Z2GqSGyhKSdiK0LS6FwMHCyL95f6is8NwRnntSKfKkScfeXhvcd6adiZRujz/45x8aJN/12X/0CvITXs3xwQNo2jyjkLO4z9VB/pXjJrc5hKTNBopgFFFFABRRRQAlBpcUYoAQe9OArT0Tw7f69dJHZwSeUWw1wyHy09ee59q7vS/hdZwOG1S6e6J6RqPLX8cHJ/OolNRLjBy2OJ8JH/istDODj7dDz/wACFfSWo5NxAM8Dc2PeuFXwnotjNBd2+l24lt3V45IicqwOQcZ9a6OPWvts0KOMuGKZAPJxnn0rKVVNWNo0ZJ3L0jbQMdTT4RgBj3qCQFpFHanzSEfKoqbmltLE7OmPmYD6ms++jtmiZpGxwcGpTAzLufPtWfeozlU5Ck9amctNUOEddGXbUBLRApyABisnU0WS9jY9VRl/Akf4VopNujAQZA71n3an75+lF7xsO1pGCr62L+RBaRtFn5WacKoHrgAmte2MkUq+ZtDsPmC9KmhIKDqTVWSWSK7ZvJZ0A5K9BRcOVj7t5smSC2WZh1G7afwNU7W51O7vgk2nPb2wHJeVX59iK0reWR2dvJZFzwGxyPUVadlCArigGmOsUVGfHBZsn61Lf+X5IMudisCcVXtmKuW/vVJdShl8txgMODSfw2BL3i7C0EUY28D3qYSo4BUgisu0VzGFYHA4q28Jj+ZSQD1FXGTtoS4q4+YAfMOhpc7o+e4puS8BHem8iE+wouFjk/i/H5ngPTJ/7l0o/NGH9K8UNe8fFW33fDVf+mUsLfrj+teDHrjvXRHY5JbsaaKKKokSlpKUUCCilooGJSjrSUZxQB7R4Ak87wZYjcAEVl2r7Ma3ZRcqmbWGMMvI8xuD+Vcp8OZDF4XhPGC79fqav391eXV40AnZIQBkIcbq4p7s7YLRGu08x2i6smiI5MkT7h/jVzTInlWSfzHby3B4QAEHjB9683u9cubbxVpen213MkT3ESTgN95WcDb9MV7elrFDbtBEm1ORjNXCm3qyZ1ktEZ5AJU460ko2tnGacgwCjfeXinYwMGnYLkLXA24PAFULqQMPlI5q9JErHhc+1YOpv5EhGCCDnFZzbtqa04pvQ14Exbp7DmqGqusKxBiB5jlQPfaT/Q1PpOofbrQHGHU7WB7GsL4hzyWfh6C7hIWSC+idSenRuPxq42aViJ3i9S0/mpAXh2lgMbXOAapxzau2T5VrHjsdxz+Pek0zWINUsYriMlQ652t1H+Na8E0QHJqUi1IorJrJUBY7Ns+u4Y/Gr5jZYiZCu8gZC9M0+S4hQZ3D86w9d8U2mkQh/wDWzNkRxg8Ej1PpQKUjZspBNLIqnJhlMbexAH+NXLuP/R/xya5v4cTS3nh24up2LzS30zOx7k4NbWuXxtLVVVcvKSAPYdaJJKLuKDcpKxPbzgAZ5qyZ9424OKydIzKBhCRjqelbCIE4og7oqolFiqMJTGAKBGYAOQMk4qXANVdQVjCT5TyIOu3OVPY8VbRmmU9W36jFJZXsCX9o5wUVsqcdDg46Vx+p/C/SrvcdOkuNPlxwrnzI8/TqPzrcF1bR7TPqU0YHzE7cfzFX7TULa5Ym3vROv94n/wCtWfNJO43CNjxXWvCOsaEXe8tGaBTjz4iGj9jkdPxrGzX0bcW0V9byW9xEksUo2uh6OPQ14T4ssrPT/FOo2unKy20MxRFJzt4GRn2Oa6ITctGc04cuqMalFFFamYtFFFACZpRyR9abTlRpGCJ95yFX6ngUgPU/BIeDwpafKfn3N+bHFL4i1iPSoXuQA0v3FXP3jit/T9OjsdGtrYDiGJU474HWvNfHU+dUjtlJ2opc/U//AFq5FHnmdjlyQMzTLqW78UafcTtuke9hZj/20WvqL+I/WvlXRyV1vTz6XUP/AKGK+qv4j9a6rHJcqXkG1/OUdvm/xqDG4ZrSwDwe/FZ8kRhk2jO08g1nJWdzWnK+hHjFQXFrDcjEsYPvVg01hmoZqm09CjY6XBYSy+RnbJgkE5rn/idCW8EOQBj7XFz+ddjbwF5OnyisD4oRhvBMowOJ4v51VOJFWbZxHhKNLjRjEPvRnIPcZraNnMPuyOK5vwfP9ivPJkOFlGPx7f1rvUVXAqKitIum7xMlbNgMu7H6muF8Z3HmagsSj5LdccDqTyfyGK9G1S5SwsZJ252DgepPQfnXl96j3MzOxJZmySfUmqpxu7k1ZWVj0X4VIT4QkfaQhu5Bk/8AAa6a7sILudGuBu8v7orJ+EsXl+EJ0Pa8fj6gV01zblJM9jTnAVObvoV4kSFdsahV9qeAKMYpO9SW9QPHA69q0II/KQD+L+IjvUFpEWYysuAPu5/nVutILqZVJdDl/EtmmkaLqGqWjMpt4jL5bYZSQRx7VgW3iGWWBJ5oI3DAEhO3511Hjz/kQta/69j/ADFeReE9Ya5h+wTH5o/mQ+q//WqKsLK6KpTbdmepWt1G6q8aEbscY968D1qUza5fyMcl7mQk/wDAjXtGn3AhKgngc4J9K8Onk824lkI5dy35k0qO7CuR0tFFdBzhRRRQAztW/wCCdM/tLxHBuUNHb/vWH06D8/5VgDmvTPhvpfk6W944w9w2R/ujgf1qJu0TSmryOzuH8uA+mK8e8XP5mvSHPOxf6165f8W7fSvH/FQK6/OD/dT/ANBrKl8RrW+EqaR/yGbD/r6i/wDQxX1aerfWvlrS9Puxd21z5IVI5Uk/eNt3BWB+vavaP+FmysCV0hPxuf8A7GumxzHeU2SNZFwwzzke1efv8Tbn+HSoc+9wf8Khb4oX4+7pdt+Mjf4UrDWh3T2sinKjcPakEMn/ADzauEHxO1R+RptoAOpJc0j/ABM1cAEWNjj6Of61Psy/aM9Igi8uPbnJPNcx8S0LeCbnH8MsR/8AHxXNj4k602P9F09RxyI39P8AeqlrHi3VNc0xrK6itVikKsTHGQcggjqatRIbuYNgpkZCnXjGK9Es4i1srHriuEsoGt2Rj0HP616FZSLJZo6j5SMisay1TN6L0aOS8Us8lzDDn93GDIR6tjA/rWB9nxFuxziug1wiW8cgjI4xWbJHhAozjp/IVrSVomdR+8dv8LVYeHrwMuP9OcgfgK7GWEyLjH04rxq11O/sbd47O7uIEZixWNyoz6/yobU9Vlcq2p3xOc/69v8AGm43ITsestZzj7qZpYtOkzmTj2Brx9572Rfnu7kj3mb/ABqBhK33pZT9XNR7NF87PcSEhXDFVA9WAqF721Th7q3X6yqP614dLbh0KuNykYIbnNcpqmlG0nLRxkwkZ3Yzj2q7EHu/j3U7F/AmsRR31o8jQYVFmUsTkds14T4fnMOu2hDYDtsOPfNZvHoPyq3o4/4m9oc9JlqWtAW57TplsCVdmyO+RXimo2j2Op3Ns4+aGVkP4E17dpzYhWvMfiHZG08UyyqAEukWUfXo36isKWjsdFbVXOWpDS0V0HMJRRmimA1uFJHWvcPDtqLPSLWADGyJQfrivEoBunjB7uo/UV7tYcRCsKvQ3ordjr0ZjIrzrWtLF14hnkzsYImwsMjgV6XMAUJJwMVw93IJNRebGeefZccflRRV5FVX7pBY2UUS/vBmTvuOavgoFwuM+gqNo8r8pww/I/hUHmyL1wB3ZRxXSc5ZZFIyarXTxx4XI3N2zTJJzGhck+3vWLLfqL6OPq53FifccCiwXOggCkZAyw7Z6irBiTy8gDbmqVo5YjaQDjOfStBeYt6jgjDD3piIAq8Yxj2py4+UY4JxSLjGKeRmMEeo/WgCZAdmP4l/lXTaPc7NGnYjHkZz3rl4nO4HB+YcjvV2CWZLSbywfJLASt9Og/MionHmVi4S5XcruR5hlcNvYnIzTAvy8nJHXFPncFVGSWz29ajXg7u3JqySNYtvJOT3NSJEWOVAz6ntTTIzBQAAGbrUw5TL/KmOnrQBF5QJOOQDyx4FMaEdqbf3YRQOEGOFz0+tVbPUlMjoefm2596QXLRt8jlj+HFVbmzQREhcuemeaubo5f4Wz6ijYpHyyn8RmgDz7V7FrS5LCLZEwGNo+UH+lGixl9cs1AOfNB/IE13E+mLP9+QkH0FULPTxB4kjO3KbSFyOnGTUS0Q4rU7rTmygHpXNfE6yEmk2t4q/NDKUY+it0/UV0tgu2qXjWET+ENQUjO1Fcfgwrli/eR1SV4s8bpKceKYa6jjCikNFAFiwi82+gXp+8DEn0Byf5V7PYXsRhVvMTBHUsBXjenSLHeKXwFYbST9a6tY/NlCLuVT/ABA0pU+c0hPlOu1nXoJbRrewcSvIfK3r90E8EA+3c1zSSB3kA+6+5AfbGBUd5J9kh7KgjMcQ68nqfy/nUXmwpaoRIuRyctiqhBRWgpTcnqXjdlY1O0ggdccGq0t2ZAcnaOpUcAVkyeKzFKypGsqDpjj8az7/AF+S7B2QrGSeSTmquiDQ1bUzBGFXh2HyjP3R61h2cv8Ap0bytklupquzs5LMSWPem446kUrgd1YydAT05rXic7GAPUVz9pIMIwPJUVs20m4r7cmqAmkQbRwevWpPl5UdARQyAr78fmaY5AYnvQBMmBJAo5JAyfT2qxKxCKuflLZI96pof3yjsGH6Cr2+M2Qj8pWlZ929jyo9BQBUkB88kHjeDj6ilTiPB/uAfrTGchz2+fNEb5THbYP50AK0Xzo2OB3pzttXPXb0H9aeGLDFVr2YrGQvBcD8qAOa8RXrJFnOWc7VPpjrWNp+pPFKEkY7WOcnsaseIXxcQxgcBS35n/61Y2am+oHbWt/8wLMWz3BrahYsBwSPcV5tFezRABGwB610ej6g11Af3jq4PQN2p3A6x3EcZJ4AHOO1YyTudYjnP3CxRFPYA8/zNSStLLGscbHOOSahuisSwhMf6OwO7uTnJ/Ohq472O6tgNqleh54qt4mIPhfUgf8An2aqul6pHGgilIAGCjdBtP8AnFS67LHPod7HvH72JkXnqT0ricWpWOtSTjc8aY0wmntnOMVHXUcYUUUUwADjH4VqxazdLHHGNmEG0HHP40UUAJe6tczsC5X5RgYFUJLmWYHzHLD07UUUARdqQ0UUgCj1oooA6zT+bSAnrsFbdn/SiitALhJx/wADqHedpzznNFFMCaEDzl4/iP8AKrJP7ocDPTNFFICqxxI7dwQKbESV/A/zoopiJ4TVa/8AuL/u0UUDOJ8R/wDIQj/65D+ZrJNFFZvcAqWC6ltJFeI4ORRRQI6ptWnF9HEEiCuMk4Of50+aRjM6nkEZooq0Bd02QvK0bAEKuRnt7fSkvj5FlOUAwVPB5AoooY0cG5JJJ6nrTO1FFQAlFFFID//Z"/>
          <p:cNvSpPr>
            <a:spLocks noChangeAspect="1" noChangeArrowheads="1"/>
          </p:cNvSpPr>
          <p:nvPr/>
        </p:nvSpPr>
        <p:spPr bwMode="auto">
          <a:xfrm>
            <a:off x="63500" y="-669925"/>
            <a:ext cx="2181225" cy="1409700"/>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09604" name="AutoShape 4" descr="data:image/jpeg;base64,/9j/4AAQSkZJRgABAQEAYABgAAD/2wBDAAoHBwkHBgoJCAkLCwoMDxkQDw4ODx4WFxIZJCAmJSMgIyIoLTkwKCo2KyIjMkQyNjs9QEBAJjBGS0U+Sjk/QD3/2wBDAQsLCw8NDx0QEB09KSMpPT09PT09PT09PT09PT09PT09PT09PT09PT09PT09PT09PT09PT09PT09PT09PT09PT3/wAARCACUAOU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yWg0UZpgJijFOFGKAGYpadjNJtpAJSijFGKYBRRS4oASilxRikAUUUUxBRS8UYBoGIKWlwKMUgAUUUUAJSijFAFABSUpFGKAEopcUYpgJSGjNFAgooooAbQaKDQMAadTaB1pAPFO2mtTwpZ2+o+K9Js7yMS21xdJHJGSQGU9uK94X4Y+EV5/sOD8ZH/8AiqAPnPbRtzX0gPhz4TXpoNp+O4/1px8C+EoRltD05f8AejBz+dFx2PmzA9aaSo/iH519Kp4W8IKfl0bSwfe3GP1FXIvCvh0gGPRdLIPQi2Q/0pJp7A01ufL25P76/nQCD0IP0NfU6+HNGjPyaTp6/S2T/CvNfjRp9rbW+iG2t4INzzBvLjC54XGcCi4WPIwCeBUgtpSM+WxHsK6PTNDXYGkHJGSSOldHb6B56fJE2PUjFZSrpOyNY0W1c84aF0GWRx9RTR6d69Cu/DzxuTsJGCORXPapopT5lUK/86I1k9wlRaK1r4R8QXtrFdWui301vKoZJEiyGHqKk/4QvxL/ANC/qX/fg1714Cbd4C0M+log/LiuhzWtzKx8xHwd4kH/ADANU/8AAZqQ+EfEI66Dqn/gM1fTMtzFDw78+g5NRDUIif4x9VpcyQ1FvofNP/CK6/30PUx/26v/AIUn/CK6/wBtD1P/AMBX/wAK+n45lkAMbbh7HpTiSe9O4rHynfaZfaY6JqFncWjuu5VnjKEjOMgHtVSvUfjjF/xONJk7tbuufo2f615caYgopKKAEooopiCiiigBuaKKKQxQKAOaUUDrQBueCzt8caEf+n6L+dfT3bFfMHg/jxroZ9L6L/0Kvpm8mMETMv3idq/Wk3YaVyG6uyh8qEZk/ib+6P8AGqOwFixy7H+JjmnKm1ACSWPLE96XqcCsH72rOmMeXYaGx/CD7U+OTDZiJjYe3BpSu0ZxVG7udg6YxSfu6lJc2hsQXXmYSQBZPQdD9K4b4p2Yu10d3PyQyyswHUnC4FdMGFxbhsdRXOa8JrrVLKC4kLxJukGRzxgcnvTlN8pCpLmM/RtGIjEl0o3H5hH2WugjgCkcVSF8sWSscjqOrBeKv21zHcx7o857g9aySRuONujjDKCPcVg65okLoZFTGDyAK27jUILQqsrne3RVUsaje5hu49h3ASDA3LjP0oaTFc0/BMZg8I2MDcNErp+TtWlPdF22wkBccyY6/T/GsHRXcaatsXOyKRwccbuc8/nVu8n8mEMO7Ba19p7piqXvFnfgAIowO9IGPcDNQ2su9BxVll4zQtUU1Z2GqSGyhKSdiK0LS6FwMHCyL95f6is8NwRnntSKfKkScfeXhvcd6adiZRujz/45x8aJN/12X/0CvITXs3xwQNo2jyjkLO4z9VB/pXjJrc5hKTNBopgFFFFABRRRQAlBpcUYoAQe9OArT0Tw7f69dJHZwSeUWw1wyHy09ee59q7vS/hdZwOG1S6e6J6RqPLX8cHJ/OolNRLjBy2OJ8JH/istDODj7dDz/wACFfSWo5NxAM8Dc2PeuFXwnotjNBd2+l24lt3V45IicqwOQcZ9a6OPWvts0KOMuGKZAPJxnn0rKVVNWNo0ZJ3L0jbQMdTT4RgBj3qCQFpFHanzSEfKoqbmltLE7OmPmYD6ms++jtmiZpGxwcGpTAzLufPtWfeozlU5Ck9amctNUOEddGXbUBLRApyABisnU0WS9jY9VRl/Akf4VopNujAQZA71n3an75+lF7xsO1pGCr62L+RBaRtFn5WacKoHrgAmte2MkUq+ZtDsPmC9KmhIKDqTVWSWSK7ZvJZ0A5K9BRcOVj7t5smSC2WZh1G7afwNU7W51O7vgk2nPb2wHJeVX59iK0reWR2dvJZFzwGxyPUVadlCArigGmOsUVGfHBZsn61Lf+X5IMudisCcVXtmKuW/vVJdShl8txgMODSfw2BL3i7C0EUY28D3qYSo4BUgisu0VzGFYHA4q28Jj+ZSQD1FXGTtoS4q4+YAfMOhpc7o+e4puS8BHem8iE+wouFjk/i/H5ngPTJ/7l0o/NGH9K8UNe8fFW33fDVf+mUsLfrj+teDHrjvXRHY5JbsaaKKKokSlpKUUCCilooGJSjrSUZxQB7R4Ak87wZYjcAEVl2r7Ma3ZRcqmbWGMMvI8xuD+Vcp8OZDF4XhPGC79fqav391eXV40AnZIQBkIcbq4p7s7YLRGu08x2i6smiI5MkT7h/jVzTInlWSfzHby3B4QAEHjB9683u9cubbxVpen213MkT3ESTgN95WcDb9MV7elrFDbtBEm1ORjNXCm3qyZ1ktEZ5AJU460ko2tnGacgwCjfeXinYwMGnYLkLXA24PAFULqQMPlI5q9JErHhc+1YOpv5EhGCCDnFZzbtqa04pvQ14Exbp7DmqGqusKxBiB5jlQPfaT/Q1PpOofbrQHGHU7WB7GsL4hzyWfh6C7hIWSC+idSenRuPxq42aViJ3i9S0/mpAXh2lgMbXOAapxzau2T5VrHjsdxz+Pek0zWINUsYriMlQ652t1H+Na8E0QHJqUi1IorJrJUBY7Ns+u4Y/Gr5jZYiZCu8gZC9M0+S4hQZ3D86w9d8U2mkQh/wDWzNkRxg8Ej1PpQKUjZspBNLIqnJhlMbexAH+NXLuP/R/xya5v4cTS3nh24up2LzS30zOx7k4NbWuXxtLVVVcvKSAPYdaJJKLuKDcpKxPbzgAZ5qyZ9424OKydIzKBhCRjqelbCIE4og7oqolFiqMJTGAKBGYAOQMk4qXANVdQVjCT5TyIOu3OVPY8VbRmmU9W36jFJZXsCX9o5wUVsqcdDg46Vx+p/C/SrvcdOkuNPlxwrnzI8/TqPzrcF1bR7TPqU0YHzE7cfzFX7TULa5Ym3vROv94n/wCtWfNJO43CNjxXWvCOsaEXe8tGaBTjz4iGj9jkdPxrGzX0bcW0V9byW9xEksUo2uh6OPQ14T4ssrPT/FOo2unKy20MxRFJzt4GRn2Oa6ITctGc04cuqMalFFFamYtFFFACZpRyR9abTlRpGCJ95yFX6ngUgPU/BIeDwpafKfn3N+bHFL4i1iPSoXuQA0v3FXP3jit/T9OjsdGtrYDiGJU474HWvNfHU+dUjtlJ2opc/U//AFq5FHnmdjlyQMzTLqW78UafcTtuke9hZj/20WvqL+I/WvlXRyV1vTz6XUP/AKGK+qv4j9a6rHJcqXkG1/OUdvm/xqDG4ZrSwDwe/FZ8kRhk2jO08g1nJWdzWnK+hHjFQXFrDcjEsYPvVg01hmoZqm09CjY6XBYSy+RnbJgkE5rn/idCW8EOQBj7XFz+ddjbwF5OnyisD4oRhvBMowOJ4v51VOJFWbZxHhKNLjRjEPvRnIPcZraNnMPuyOK5vwfP9ivPJkOFlGPx7f1rvUVXAqKitIum7xMlbNgMu7H6muF8Z3HmagsSj5LdccDqTyfyGK9G1S5SwsZJ252DgepPQfnXl96j3MzOxJZmySfUmqpxu7k1ZWVj0X4VIT4QkfaQhu5Bk/8AAa6a7sILudGuBu8v7orJ+EsXl+EJ0Pa8fj6gV01zblJM9jTnAVObvoV4kSFdsahV9qeAKMYpO9SW9QPHA69q0II/KQD+L+IjvUFpEWYysuAPu5/nVutILqZVJdDl/EtmmkaLqGqWjMpt4jL5bYZSQRx7VgW3iGWWBJ5oI3DAEhO3511Hjz/kQta/69j/ADFeReE9Ya5h+wTH5o/mQ+q//WqKsLK6KpTbdmepWt1G6q8aEbscY968D1qUza5fyMcl7mQk/wDAjXtGn3AhKgngc4J9K8Onk824lkI5dy35k0qO7CuR0tFFdBzhRRRQAztW/wCCdM/tLxHBuUNHb/vWH06D8/5VgDmvTPhvpfk6W944w9w2R/ujgf1qJu0TSmryOzuH8uA+mK8e8XP5mvSHPOxf6165f8W7fSvH/FQK6/OD/dT/ANBrKl8RrW+EqaR/yGbD/r6i/wDQxX1aerfWvlrS9Puxd21z5IVI5Uk/eNt3BWB+vavaP+FmysCV0hPxuf8A7GumxzHeU2SNZFwwzzke1efv8Tbn+HSoc+9wf8Khb4oX4+7pdt+Mjf4UrDWh3T2sinKjcPakEMn/ADzauEHxO1R+RptoAOpJc0j/ABM1cAEWNjj6Of61Psy/aM9Igi8uPbnJPNcx8S0LeCbnH8MsR/8AHxXNj4k602P9F09RxyI39P8AeqlrHi3VNc0xrK6itVikKsTHGQcggjqatRIbuYNgpkZCnXjGK9Es4i1srHriuEsoGt2Rj0HP616FZSLJZo6j5SMisay1TN6L0aOS8Us8lzDDn93GDIR6tjA/rWB9nxFuxziug1wiW8cgjI4xWbJHhAozjp/IVrSVomdR+8dv8LVYeHrwMuP9OcgfgK7GWEyLjH04rxq11O/sbd47O7uIEZixWNyoz6/yobU9Vlcq2p3xOc/69v8AGm43ITsestZzj7qZpYtOkzmTj2Brx9572Rfnu7kj3mb/ABqBhK33pZT9XNR7NF87PcSEhXDFVA9WAqF721Th7q3X6yqP614dLbh0KuNykYIbnNcpqmlG0nLRxkwkZ3Yzj2q7EHu/j3U7F/AmsRR31o8jQYVFmUsTkds14T4fnMOu2hDYDtsOPfNZvHoPyq3o4/4m9oc9JlqWtAW57TplsCVdmyO+RXimo2j2Op3Ns4+aGVkP4E17dpzYhWvMfiHZG08UyyqAEukWUfXo36isKWjsdFbVXOWpDS0V0HMJRRmimA1uFJHWvcPDtqLPSLWADGyJQfrivEoBunjB7uo/UV7tYcRCsKvQ3ordjr0ZjIrzrWtLF14hnkzsYImwsMjgV6XMAUJJwMVw93IJNRebGeefZccflRRV5FVX7pBY2UUS/vBmTvuOavgoFwuM+gqNo8r8pww/I/hUHmyL1wB3ZRxXSc5ZZFIyarXTxx4XI3N2zTJJzGhck+3vWLLfqL6OPq53FifccCiwXOggCkZAyw7Z6irBiTy8gDbmqVo5YjaQDjOfStBeYt6jgjDD3piIAq8Yxj2py4+UY4JxSLjGKeRmMEeo/WgCZAdmP4l/lXTaPc7NGnYjHkZz3rl4nO4HB+YcjvV2CWZLSbywfJLASt9Og/MionHmVi4S5XcruR5hlcNvYnIzTAvy8nJHXFPncFVGSWz29ajXg7u3JqySNYtvJOT3NSJEWOVAz6ntTTIzBQAAGbrUw5TL/KmOnrQBF5QJOOQDyx4FMaEdqbf3YRQOEGOFz0+tVbPUlMjoefm2596QXLRt8jlj+HFVbmzQREhcuemeaubo5f4Wz6ijYpHyyn8RmgDz7V7FrS5LCLZEwGNo+UH+lGixl9cs1AOfNB/IE13E+mLP9+QkH0FULPTxB4kjO3KbSFyOnGTUS0Q4rU7rTmygHpXNfE6yEmk2t4q/NDKUY+it0/UV0tgu2qXjWET+ENQUjO1Fcfgwrli/eR1SV4s8bpKceKYa6jjCikNFAFiwi82+gXp+8DEn0Byf5V7PYXsRhVvMTBHUsBXjenSLHeKXwFYbST9a6tY/NlCLuVT/ABA0pU+c0hPlOu1nXoJbRrewcSvIfK3r90E8EA+3c1zSSB3kA+6+5AfbGBUd5J9kh7KgjMcQ68nqfy/nUXmwpaoRIuRyctiqhBRWgpTcnqXjdlY1O0ggdccGq0t2ZAcnaOpUcAVkyeKzFKypGsqDpjj8az7/AF+S7B2QrGSeSTmquiDQ1bUzBGFXh2HyjP3R61h2cv8Ap0bytklupquzs5LMSWPem446kUrgd1YydAT05rXic7GAPUVz9pIMIwPJUVs20m4r7cmqAmkQbRwevWpPl5UdARQyAr78fmaY5AYnvQBMmBJAo5JAyfT2qxKxCKuflLZI96pof3yjsGH6Cr2+M2Qj8pWlZ929jyo9BQBUkB88kHjeDj6ilTiPB/uAfrTGchz2+fNEb5THbYP50AK0Xzo2OB3pzttXPXb0H9aeGLDFVr2YrGQvBcD8qAOa8RXrJFnOWc7VPpjrWNp+pPFKEkY7WOcnsaseIXxcQxgcBS35n/61Y2am+oHbWt/8wLMWz3BrahYsBwSPcV5tFezRABGwB610ej6g11Af3jq4PQN2p3A6x3EcZJ4AHOO1YyTudYjnP3CxRFPYA8/zNSStLLGscbHOOSahuisSwhMf6OwO7uTnJ/Ohq472O6tgNqleh54qt4mIPhfUgf8An2aqul6pHGgilIAGCjdBtP8AnFS67LHPod7HvH72JkXnqT0ricWpWOtSTjc8aY0wmntnOMVHXUcYUUUUwADjH4VqxazdLHHGNmEG0HHP40UUAJe6tczsC5X5RgYFUJLmWYHzHLD07UUUARdqQ0UUgCj1oooA6zT+bSAnrsFbdn/SiitALhJx/wADqHedpzznNFFMCaEDzl4/iP8AKrJP7ocDPTNFFICqxxI7dwQKbESV/A/zoopiJ4TVa/8AuL/u0UUDOJ8R/wDIQj/65D+ZrJNFFZvcAqWC6ltJFeI4ORRRQI6ptWnF9HEEiCuMk4Of50+aRjM6nkEZooq0Bd02QvK0bAEKuRnt7fSkvj5FlOUAwVPB5AoooY0cG5JJJ6nrTO1FFQAlFFFID//Z"/>
          <p:cNvSpPr>
            <a:spLocks noChangeAspect="1" noChangeArrowheads="1"/>
          </p:cNvSpPr>
          <p:nvPr/>
        </p:nvSpPr>
        <p:spPr bwMode="auto">
          <a:xfrm>
            <a:off x="63500" y="-669925"/>
            <a:ext cx="2181225" cy="1409700"/>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09606" name="AutoShape 6" descr="data:image/jpeg;base64,/9j/4AAQSkZJRgABAQEAYABgAAD/2wBDAAoHBwkHBgoJCAkLCwoMDxkQDw4ODx4WFxIZJCAmJSMgIyIoLTkwKCo2KyIjMkQyNjs9QEBAJjBGS0U+Sjk/QD3/2wBDAQsLCw8NDx0QEB09KSMpPT09PT09PT09PT09PT09PT09PT09PT09PT09PT09PT09PT09PT09PT09PT09PT09PT3/wAARCACUAOU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yWg0UZpgJijFOFGKAGYpadjNJtpAJSijFGKYBRRS4oASilxRikAUUUUxBRS8UYBoGIKWlwKMUgAUUUUAJSijFAFABSUpFGKAEopcUYpgJSGjNFAgooooAbQaKDQMAadTaB1pAPFO2mtTwpZ2+o+K9Js7yMS21xdJHJGSQGU9uK94X4Y+EV5/sOD8ZH/8AiqAPnPbRtzX0gPhz4TXpoNp+O4/1px8C+EoRltD05f8AejBz+dFx2PmzA9aaSo/iH519Kp4W8IKfl0bSwfe3GP1FXIvCvh0gGPRdLIPQi2Q/0pJp7A01ufL25P76/nQCD0IP0NfU6+HNGjPyaTp6/S2T/CvNfjRp9rbW+iG2t4INzzBvLjC54XGcCi4WPIwCeBUgtpSM+WxHsK6PTNDXYGkHJGSSOldHb6B56fJE2PUjFZSrpOyNY0W1c84aF0GWRx9RTR6d69Cu/DzxuTsJGCORXPapopT5lUK/86I1k9wlRaK1r4R8QXtrFdWui301vKoZJEiyGHqKk/4QvxL/ANC/qX/fg1714Cbd4C0M+log/LiuhzWtzKx8xHwd4kH/ADANU/8AAZqQ+EfEI66Dqn/gM1fTMtzFDw78+g5NRDUIif4x9VpcyQ1FvofNP/CK6/30PUx/26v/AIUn/CK6/wBtD1P/AMBX/wAK+n45lkAMbbh7HpTiSe9O4rHynfaZfaY6JqFncWjuu5VnjKEjOMgHtVSvUfjjF/xONJk7tbuufo2f615caYgopKKAEooopiCiiigBuaKKKQxQKAOaUUDrQBueCzt8caEf+n6L+dfT3bFfMHg/jxroZ9L6L/0Kvpm8mMETMv3idq/Wk3YaVyG6uyh8qEZk/ib+6P8AGqOwFixy7H+JjmnKm1ACSWPLE96XqcCsH72rOmMeXYaGx/CD7U+OTDZiJjYe3BpSu0ZxVG7udg6YxSfu6lJc2hsQXXmYSQBZPQdD9K4b4p2Yu10d3PyQyyswHUnC4FdMGFxbhsdRXOa8JrrVLKC4kLxJukGRzxgcnvTlN8pCpLmM/RtGIjEl0o3H5hH2WugjgCkcVSF8sWSscjqOrBeKv21zHcx7o857g9aySRuONujjDKCPcVg65okLoZFTGDyAK27jUILQqsrne3RVUsaje5hu49h3ASDA3LjP0oaTFc0/BMZg8I2MDcNErp+TtWlPdF22wkBccyY6/T/GsHRXcaatsXOyKRwccbuc8/nVu8n8mEMO7Ba19p7piqXvFnfgAIowO9IGPcDNQ2su9BxVll4zQtUU1Z2GqSGyhKSdiK0LS6FwMHCyL95f6is8NwRnntSKfKkScfeXhvcd6adiZRujz/45x8aJN/12X/0CvITXs3xwQNo2jyjkLO4z9VB/pXjJrc5hKTNBopgFFFFABRRRQAlBpcUYoAQe9OArT0Tw7f69dJHZwSeUWw1wyHy09ee59q7vS/hdZwOG1S6e6J6RqPLX8cHJ/OolNRLjBy2OJ8JH/istDODj7dDz/wACFfSWo5NxAM8Dc2PeuFXwnotjNBd2+l24lt3V45IicqwOQcZ9a6OPWvts0KOMuGKZAPJxnn0rKVVNWNo0ZJ3L0jbQMdTT4RgBj3qCQFpFHanzSEfKoqbmltLE7OmPmYD6ms++jtmiZpGxwcGpTAzLufPtWfeozlU5Ck9amctNUOEddGXbUBLRApyABisnU0WS9jY9VRl/Akf4VopNujAQZA71n3an75+lF7xsO1pGCr62L+RBaRtFn5WacKoHrgAmte2MkUq+ZtDsPmC9KmhIKDqTVWSWSK7ZvJZ0A5K9BRcOVj7t5smSC2WZh1G7afwNU7W51O7vgk2nPb2wHJeVX59iK0reWR2dvJZFzwGxyPUVadlCArigGmOsUVGfHBZsn61Lf+X5IMudisCcVXtmKuW/vVJdShl8txgMODSfw2BL3i7C0EUY28D3qYSo4BUgisu0VzGFYHA4q28Jj+ZSQD1FXGTtoS4q4+YAfMOhpc7o+e4puS8BHem8iE+wouFjk/i/H5ngPTJ/7l0o/NGH9K8UNe8fFW33fDVf+mUsLfrj+teDHrjvXRHY5JbsaaKKKokSlpKUUCCilooGJSjrSUZxQB7R4Ak87wZYjcAEVl2r7Ma3ZRcqmbWGMMvI8xuD+Vcp8OZDF4XhPGC79fqav391eXV40AnZIQBkIcbq4p7s7YLRGu08x2i6smiI5MkT7h/jVzTInlWSfzHby3B4QAEHjB9683u9cubbxVpen213MkT3ESTgN95WcDb9MV7elrFDbtBEm1ORjNXCm3qyZ1ktEZ5AJU460ko2tnGacgwCjfeXinYwMGnYLkLXA24PAFULqQMPlI5q9JErHhc+1YOpv5EhGCCDnFZzbtqa04pvQ14Exbp7DmqGqusKxBiB5jlQPfaT/Q1PpOofbrQHGHU7WB7GsL4hzyWfh6C7hIWSC+idSenRuPxq42aViJ3i9S0/mpAXh2lgMbXOAapxzau2T5VrHjsdxz+Pek0zWINUsYriMlQ652t1H+Na8E0QHJqUi1IorJrJUBY7Ns+u4Y/Gr5jZYiZCu8gZC9M0+S4hQZ3D86w9d8U2mkQh/wDWzNkRxg8Ej1PpQKUjZspBNLIqnJhlMbexAH+NXLuP/R/xya5v4cTS3nh24up2LzS30zOx7k4NbWuXxtLVVVcvKSAPYdaJJKLuKDcpKxPbzgAZ5qyZ9424OKydIzKBhCRjqelbCIE4og7oqolFiqMJTGAKBGYAOQMk4qXANVdQVjCT5TyIOu3OVPY8VbRmmU9W36jFJZXsCX9o5wUVsqcdDg46Vx+p/C/SrvcdOkuNPlxwrnzI8/TqPzrcF1bR7TPqU0YHzE7cfzFX7TULa5Ym3vROv94n/wCtWfNJO43CNjxXWvCOsaEXe8tGaBTjz4iGj9jkdPxrGzX0bcW0V9byW9xEksUo2uh6OPQ14T4ssrPT/FOo2unKy20MxRFJzt4GRn2Oa6ITctGc04cuqMalFFFamYtFFFACZpRyR9abTlRpGCJ95yFX6ngUgPU/BIeDwpafKfn3N+bHFL4i1iPSoXuQA0v3FXP3jit/T9OjsdGtrYDiGJU474HWvNfHU+dUjtlJ2opc/U//AFq5FHnmdjlyQMzTLqW78UafcTtuke9hZj/20WvqL+I/WvlXRyV1vTz6XUP/AKGK+qv4j9a6rHJcqXkG1/OUdvm/xqDG4ZrSwDwe/FZ8kRhk2jO08g1nJWdzWnK+hHjFQXFrDcjEsYPvVg01hmoZqm09CjY6XBYSy+RnbJgkE5rn/idCW8EOQBj7XFz+ddjbwF5OnyisD4oRhvBMowOJ4v51VOJFWbZxHhKNLjRjEPvRnIPcZraNnMPuyOK5vwfP9ivPJkOFlGPx7f1rvUVXAqKitIum7xMlbNgMu7H6muF8Z3HmagsSj5LdccDqTyfyGK9G1S5SwsZJ252DgepPQfnXl96j3MzOxJZmySfUmqpxu7k1ZWVj0X4VIT4QkfaQhu5Bk/8AAa6a7sILudGuBu8v7orJ+EsXl+EJ0Pa8fj6gV01zblJM9jTnAVObvoV4kSFdsahV9qeAKMYpO9SW9QPHA69q0II/KQD+L+IjvUFpEWYysuAPu5/nVutILqZVJdDl/EtmmkaLqGqWjMpt4jL5bYZSQRx7VgW3iGWWBJ5oI3DAEhO3511Hjz/kQta/69j/ADFeReE9Ya5h+wTH5o/mQ+q//WqKsLK6KpTbdmepWt1G6q8aEbscY968D1qUza5fyMcl7mQk/wDAjXtGn3AhKgngc4J9K8Onk824lkI5dy35k0qO7CuR0tFFdBzhRRRQAztW/wCCdM/tLxHBuUNHb/vWH06D8/5VgDmvTPhvpfk6W944w9w2R/ujgf1qJu0TSmryOzuH8uA+mK8e8XP5mvSHPOxf6165f8W7fSvH/FQK6/OD/dT/ANBrKl8RrW+EqaR/yGbD/r6i/wDQxX1aerfWvlrS9Puxd21z5IVI5Uk/eNt3BWB+vavaP+FmysCV0hPxuf8A7GumxzHeU2SNZFwwzzke1efv8Tbn+HSoc+9wf8Khb4oX4+7pdt+Mjf4UrDWh3T2sinKjcPakEMn/ADzauEHxO1R+RptoAOpJc0j/ABM1cAEWNjj6Of61Psy/aM9Igi8uPbnJPNcx8S0LeCbnH8MsR/8AHxXNj4k602P9F09RxyI39P8AeqlrHi3VNc0xrK6itVikKsTHGQcggjqatRIbuYNgpkZCnXjGK9Es4i1srHriuEsoGt2Rj0HP616FZSLJZo6j5SMisay1TN6L0aOS8Us8lzDDn93GDIR6tjA/rWB9nxFuxziug1wiW8cgjI4xWbJHhAozjp/IVrSVomdR+8dv8LVYeHrwMuP9OcgfgK7GWEyLjH04rxq11O/sbd47O7uIEZixWNyoz6/yobU9Vlcq2p3xOc/69v8AGm43ITsestZzj7qZpYtOkzmTj2Brx9572Rfnu7kj3mb/ABqBhK33pZT9XNR7NF87PcSEhXDFVA9WAqF721Th7q3X6yqP614dLbh0KuNykYIbnNcpqmlG0nLRxkwkZ3Yzj2q7EHu/j3U7F/AmsRR31o8jQYVFmUsTkds14T4fnMOu2hDYDtsOPfNZvHoPyq3o4/4m9oc9JlqWtAW57TplsCVdmyO+RXimo2j2Op3Ns4+aGVkP4E17dpzYhWvMfiHZG08UyyqAEukWUfXo36isKWjsdFbVXOWpDS0V0HMJRRmimA1uFJHWvcPDtqLPSLWADGyJQfrivEoBunjB7uo/UV7tYcRCsKvQ3ordjr0ZjIrzrWtLF14hnkzsYImwsMjgV6XMAUJJwMVw93IJNRebGeefZccflRRV5FVX7pBY2UUS/vBmTvuOavgoFwuM+gqNo8r8pww/I/hUHmyL1wB3ZRxXSc5ZZFIyarXTxx4XI3N2zTJJzGhck+3vWLLfqL6OPq53FifccCiwXOggCkZAyw7Z6irBiTy8gDbmqVo5YjaQDjOfStBeYt6jgjDD3piIAq8Yxj2py4+UY4JxSLjGKeRmMEeo/WgCZAdmP4l/lXTaPc7NGnYjHkZz3rl4nO4HB+YcjvV2CWZLSbywfJLASt9Og/MionHmVi4S5XcruR5hlcNvYnIzTAvy8nJHXFPncFVGSWz29ajXg7u3JqySNYtvJOT3NSJEWOVAz6ntTTIzBQAAGbrUw5TL/KmOnrQBF5QJOOQDyx4FMaEdqbf3YRQOEGOFz0+tVbPUlMjoefm2596QXLRt8jlj+HFVbmzQREhcuemeaubo5f4Wz6ijYpHyyn8RmgDz7V7FrS5LCLZEwGNo+UH+lGixl9cs1AOfNB/IE13E+mLP9+QkH0FULPTxB4kjO3KbSFyOnGTUS0Q4rU7rTmygHpXNfE6yEmk2t4q/NDKUY+it0/UV0tgu2qXjWET+ENQUjO1Fcfgwrli/eR1SV4s8bpKceKYa6jjCikNFAFiwi82+gXp+8DEn0Byf5V7PYXsRhVvMTBHUsBXjenSLHeKXwFYbST9a6tY/NlCLuVT/ABA0pU+c0hPlOu1nXoJbRrewcSvIfK3r90E8EA+3c1zSSB3kA+6+5AfbGBUd5J9kh7KgjMcQ68nqfy/nUXmwpaoRIuRyctiqhBRWgpTcnqXjdlY1O0ggdccGq0t2ZAcnaOpUcAVkyeKzFKypGsqDpjj8az7/AF+S7B2QrGSeSTmquiDQ1bUzBGFXh2HyjP3R61h2cv8Ap0bytklupquzs5LMSWPem446kUrgd1YydAT05rXic7GAPUVz9pIMIwPJUVs20m4r7cmqAmkQbRwevWpPl5UdARQyAr78fmaY5AYnvQBMmBJAo5JAyfT2qxKxCKuflLZI96pof3yjsGH6Cr2+M2Qj8pWlZ929jyo9BQBUkB88kHjeDj6ilTiPB/uAfrTGchz2+fNEb5THbYP50AK0Xzo2OB3pzttXPXb0H9aeGLDFVr2YrGQvBcD8qAOa8RXrJFnOWc7VPpjrWNp+pPFKEkY7WOcnsaseIXxcQxgcBS35n/61Y2am+oHbWt/8wLMWz3BrahYsBwSPcV5tFezRABGwB610ej6g11Af3jq4PQN2p3A6x3EcZJ4AHOO1YyTudYjnP3CxRFPYA8/zNSStLLGscbHOOSahuisSwhMf6OwO7uTnJ/Ohq472O6tgNqleh54qt4mIPhfUgf8An2aqul6pHGgilIAGCjdBtP8AnFS67LHPod7HvH72JkXnqT0ricWpWOtSTjc8aY0wmntnOMVHXUcYUUUUwADjH4VqxazdLHHGNmEG0HHP40UUAJe6tczsC5X5RgYFUJLmWYHzHLD07UUUARdqQ0UUgCj1oooA6zT+bSAnrsFbdn/SiitALhJx/wADqHedpzznNFFMCaEDzl4/iP8AKrJP7ocDPTNFFICqxxI7dwQKbESV/A/zoopiJ4TVa/8AuL/u0UUDOJ8R/wDIQj/65D+ZrJNFFZvcAqWC6ltJFeI4ORRRQI6ptWnF9HEEiCuMk4Of50+aRjM6nkEZooq0Bd02QvK0bAEKuRnt7fSkvj5FlOUAwVPB5AoooY0cG5JJJ6nrTO1FFQAlFFFID//Z"/>
          <p:cNvSpPr>
            <a:spLocks noChangeAspect="1" noChangeArrowheads="1"/>
          </p:cNvSpPr>
          <p:nvPr/>
        </p:nvSpPr>
        <p:spPr bwMode="auto">
          <a:xfrm>
            <a:off x="63500" y="-669925"/>
            <a:ext cx="2181225" cy="1409700"/>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09608" name="AutoShape 8" descr="data:image/jpeg;base64,/9j/4AAQSkZJRgABAQEAYABgAAD/2wBDAAoHBwkHBgoJCAkLCwoMDxkQDw4ODx4WFxIZJCAmJSMgIyIoLTkwKCo2KyIjMkQyNjs9QEBAJjBGS0U+Sjk/QD3/2wBDAQsLCw8NDx0QEB09KSMpPT09PT09PT09PT09PT09PT09PT09PT09PT09PT09PT09PT09PT09PT09PT09PT09PT3/wAARCACUAOU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yWg0UZpgJijFOFGKAGYpadjNJtpAJSijFGKYBRRS4oASilxRikAUUUUxBRS8UYBoGIKWlwKMUgAUUUUAJSijFAFABSUpFGKAEopcUYpgJSGjNFAgooooAbQaKDQMAadTaB1pAPFO2mtTwpZ2+o+K9Js7yMS21xdJHJGSQGU9uK94X4Y+EV5/sOD8ZH/8AiqAPnPbRtzX0gPhz4TXpoNp+O4/1px8C+EoRltD05f8AejBz+dFx2PmzA9aaSo/iH519Kp4W8IKfl0bSwfe3GP1FXIvCvh0gGPRdLIPQi2Q/0pJp7A01ufL25P76/nQCD0IP0NfU6+HNGjPyaTp6/S2T/CvNfjRp9rbW+iG2t4INzzBvLjC54XGcCi4WPIwCeBUgtpSM+WxHsK6PTNDXYGkHJGSSOldHb6B56fJE2PUjFZSrpOyNY0W1c84aF0GWRx9RTR6d69Cu/DzxuTsJGCORXPapopT5lUK/86I1k9wlRaK1r4R8QXtrFdWui301vKoZJEiyGHqKk/4QvxL/ANC/qX/fg1714Cbd4C0M+log/LiuhzWtzKx8xHwd4kH/ADANU/8AAZqQ+EfEI66Dqn/gM1fTMtzFDw78+g5NRDUIif4x9VpcyQ1FvofNP/CK6/30PUx/26v/AIUn/CK6/wBtD1P/AMBX/wAK+n45lkAMbbh7HpTiSe9O4rHynfaZfaY6JqFncWjuu5VnjKEjOMgHtVSvUfjjF/xONJk7tbuufo2f615caYgopKKAEooopiCiiigBuaKKKQxQKAOaUUDrQBueCzt8caEf+n6L+dfT3bFfMHg/jxroZ9L6L/0Kvpm8mMETMv3idq/Wk3YaVyG6uyh8qEZk/ib+6P8AGqOwFixy7H+JjmnKm1ACSWPLE96XqcCsH72rOmMeXYaGx/CD7U+OTDZiJjYe3BpSu0ZxVG7udg6YxSfu6lJc2hsQXXmYSQBZPQdD9K4b4p2Yu10d3PyQyyswHUnC4FdMGFxbhsdRXOa8JrrVLKC4kLxJukGRzxgcnvTlN8pCpLmM/RtGIjEl0o3H5hH2WugjgCkcVSF8sWSscjqOrBeKv21zHcx7o857g9aySRuONujjDKCPcVg65okLoZFTGDyAK27jUILQqsrne3RVUsaje5hu49h3ASDA3LjP0oaTFc0/BMZg8I2MDcNErp+TtWlPdF22wkBccyY6/T/GsHRXcaatsXOyKRwccbuc8/nVu8n8mEMO7Ba19p7piqXvFnfgAIowO9IGPcDNQ2su9BxVll4zQtUU1Z2GqSGyhKSdiK0LS6FwMHCyL95f6is8NwRnntSKfKkScfeXhvcd6adiZRujz/45x8aJN/12X/0CvITXs3xwQNo2jyjkLO4z9VB/pXjJrc5hKTNBopgFFFFABRRRQAlBpcUYoAQe9OArT0Tw7f69dJHZwSeUWw1wyHy09ee59q7vS/hdZwOG1S6e6J6RqPLX8cHJ/OolNRLjBy2OJ8JH/istDODj7dDz/wACFfSWo5NxAM8Dc2PeuFXwnotjNBd2+l24lt3V45IicqwOQcZ9a6OPWvts0KOMuGKZAPJxnn0rKVVNWNo0ZJ3L0jbQMdTT4RgBj3qCQFpFHanzSEfKoqbmltLE7OmPmYD6ms++jtmiZpGxwcGpTAzLufPtWfeozlU5Ck9amctNUOEddGXbUBLRApyABisnU0WS9jY9VRl/Akf4VopNujAQZA71n3an75+lF7xsO1pGCr62L+RBaRtFn5WacKoHrgAmte2MkUq+ZtDsPmC9KmhIKDqTVWSWSK7ZvJZ0A5K9BRcOVj7t5smSC2WZh1G7afwNU7W51O7vgk2nPb2wHJeVX59iK0reWR2dvJZFzwGxyPUVadlCArigGmOsUVGfHBZsn61Lf+X5IMudisCcVXtmKuW/vVJdShl8txgMODSfw2BL3i7C0EUY28D3qYSo4BUgisu0VzGFYHA4q28Jj+ZSQD1FXGTtoS4q4+YAfMOhpc7o+e4puS8BHem8iE+wouFjk/i/H5ngPTJ/7l0o/NGH9K8UNe8fFW33fDVf+mUsLfrj+teDHrjvXRHY5JbsaaKKKokSlpKUUCCilooGJSjrSUZxQB7R4Ak87wZYjcAEVl2r7Ma3ZRcqmbWGMMvI8xuD+Vcp8OZDF4XhPGC79fqav391eXV40AnZIQBkIcbq4p7s7YLRGu08x2i6smiI5MkT7h/jVzTInlWSfzHby3B4QAEHjB9683u9cubbxVpen213MkT3ESTgN95WcDb9MV7elrFDbtBEm1ORjNXCm3qyZ1ktEZ5AJU460ko2tnGacgwCjfeXinYwMGnYLkLXA24PAFULqQMPlI5q9JErHhc+1YOpv5EhGCCDnFZzbtqa04pvQ14Exbp7DmqGqusKxBiB5jlQPfaT/Q1PpOofbrQHGHU7WB7GsL4hzyWfh6C7hIWSC+idSenRuPxq42aViJ3i9S0/mpAXh2lgMbXOAapxzau2T5VrHjsdxz+Pek0zWINUsYriMlQ652t1H+Na8E0QHJqUi1IorJrJUBY7Ns+u4Y/Gr5jZYiZCu8gZC9M0+S4hQZ3D86w9d8U2mkQh/wDWzNkRxg8Ej1PpQKUjZspBNLIqnJhlMbexAH+NXLuP/R/xya5v4cTS3nh24up2LzS30zOx7k4NbWuXxtLVVVcvKSAPYdaJJKLuKDcpKxPbzgAZ5qyZ9424OKydIzKBhCRjqelbCIE4og7oqolFiqMJTGAKBGYAOQMk4qXANVdQVjCT5TyIOu3OVPY8VbRmmU9W36jFJZXsCX9o5wUVsqcdDg46Vx+p/C/SrvcdOkuNPlxwrnzI8/TqPzrcF1bR7TPqU0YHzE7cfzFX7TULa5Ym3vROv94n/wCtWfNJO43CNjxXWvCOsaEXe8tGaBTjz4iGj9jkdPxrGzX0bcW0V9byW9xEksUo2uh6OPQ14T4ssrPT/FOo2unKy20MxRFJzt4GRn2Oa6ITctGc04cuqMalFFFamYtFFFACZpRyR9abTlRpGCJ95yFX6ngUgPU/BIeDwpafKfn3N+bHFL4i1iPSoXuQA0v3FXP3jit/T9OjsdGtrYDiGJU474HWvNfHU+dUjtlJ2opc/U//AFq5FHnmdjlyQMzTLqW78UafcTtuke9hZj/20WvqL+I/WvlXRyV1vTz6XUP/AKGK+qv4j9a6rHJcqXkG1/OUdvm/xqDG4ZrSwDwe/FZ8kRhk2jO08g1nJWdzWnK+hHjFQXFrDcjEsYPvVg01hmoZqm09CjY6XBYSy+RnbJgkE5rn/idCW8EOQBj7XFz+ddjbwF5OnyisD4oRhvBMowOJ4v51VOJFWbZxHhKNLjRjEPvRnIPcZraNnMPuyOK5vwfP9ivPJkOFlGPx7f1rvUVXAqKitIum7xMlbNgMu7H6muF8Z3HmagsSj5LdccDqTyfyGK9G1S5SwsZJ252DgepPQfnXl96j3MzOxJZmySfUmqpxu7k1ZWVj0X4VIT4QkfaQhu5Bk/8AAa6a7sILudGuBu8v7orJ+EsXl+EJ0Pa8fj6gV01zblJM9jTnAVObvoV4kSFdsahV9qeAKMYpO9SW9QPHA69q0II/KQD+L+IjvUFpEWYysuAPu5/nVutILqZVJdDl/EtmmkaLqGqWjMpt4jL5bYZSQRx7VgW3iGWWBJ5oI3DAEhO3511Hjz/kQta/69j/ADFeReE9Ya5h+wTH5o/mQ+q//WqKsLK6KpTbdmepWt1G6q8aEbscY968D1qUza5fyMcl7mQk/wDAjXtGn3AhKgngc4J9K8Onk824lkI5dy35k0qO7CuR0tFFdBzhRRRQAztW/wCCdM/tLxHBuUNHb/vWH06D8/5VgDmvTPhvpfk6W944w9w2R/ujgf1qJu0TSmryOzuH8uA+mK8e8XP5mvSHPOxf6165f8W7fSvH/FQK6/OD/dT/ANBrKl8RrW+EqaR/yGbD/r6i/wDQxX1aerfWvlrS9Puxd21z5IVI5Uk/eNt3BWB+vavaP+FmysCV0hPxuf8A7GumxzHeU2SNZFwwzzke1efv8Tbn+HSoc+9wf8Khb4oX4+7pdt+Mjf4UrDWh3T2sinKjcPakEMn/ADzauEHxO1R+RptoAOpJc0j/ABM1cAEWNjj6Of61Psy/aM9Igi8uPbnJPNcx8S0LeCbnH8MsR/8AHxXNj4k602P9F09RxyI39P8AeqlrHi3VNc0xrK6itVikKsTHGQcggjqatRIbuYNgpkZCnXjGK9Es4i1srHriuEsoGt2Rj0HP616FZSLJZo6j5SMisay1TN6L0aOS8Us8lzDDn93GDIR6tjA/rWB9nxFuxziug1wiW8cgjI4xWbJHhAozjp/IVrSVomdR+8dv8LVYeHrwMuP9OcgfgK7GWEyLjH04rxq11O/sbd47O7uIEZixWNyoz6/yobU9Vlcq2p3xOc/69v8AGm43ITsestZzj7qZpYtOkzmTj2Brx9572Rfnu7kj3mb/ABqBhK33pZT9XNR7NF87PcSEhXDFVA9WAqF721Th7q3X6yqP614dLbh0KuNykYIbnNcpqmlG0nLRxkwkZ3Yzj2q7EHu/j3U7F/AmsRR31o8jQYVFmUsTkds14T4fnMOu2hDYDtsOPfNZvHoPyq3o4/4m9oc9JlqWtAW57TplsCVdmyO+RXimo2j2Op3Ns4+aGVkP4E17dpzYhWvMfiHZG08UyyqAEukWUfXo36isKWjsdFbVXOWpDS0V0HMJRRmimA1uFJHWvcPDtqLPSLWADGyJQfrivEoBunjB7uo/UV7tYcRCsKvQ3ordjr0ZjIrzrWtLF14hnkzsYImwsMjgV6XMAUJJwMVw93IJNRebGeefZccflRRV5FVX7pBY2UUS/vBmTvuOavgoFwuM+gqNo8r8pww/I/hUHmyL1wB3ZRxXSc5ZZFIyarXTxx4XI3N2zTJJzGhck+3vWLLfqL6OPq53FifccCiwXOggCkZAyw7Z6irBiTy8gDbmqVo5YjaQDjOfStBeYt6jgjDD3piIAq8Yxj2py4+UY4JxSLjGKeRmMEeo/WgCZAdmP4l/lXTaPc7NGnYjHkZz3rl4nO4HB+YcjvV2CWZLSbywfJLASt9Og/MionHmVi4S5XcruR5hlcNvYnIzTAvy8nJHXFPncFVGSWz29ajXg7u3JqySNYtvJOT3NSJEWOVAz6ntTTIzBQAAGbrUw5TL/KmOnrQBF5QJOOQDyx4FMaEdqbf3YRQOEGOFz0+tVbPUlMjoefm2596QXLRt8jlj+HFVbmzQREhcuemeaubo5f4Wz6ijYpHyyn8RmgDz7V7FrS5LCLZEwGNo+UH+lGixl9cs1AOfNB/IE13E+mLP9+QkH0FULPTxB4kjO3KbSFyOnGTUS0Q4rU7rTmygHpXNfE6yEmk2t4q/NDKUY+it0/UV0tgu2qXjWET+ENQUjO1Fcfgwrli/eR1SV4s8bpKceKYa6jjCikNFAFiwi82+gXp+8DEn0Byf5V7PYXsRhVvMTBHUsBXjenSLHeKXwFYbST9a6tY/NlCLuVT/ABA0pU+c0hPlOu1nXoJbRrewcSvIfK3r90E8EA+3c1zSSB3kA+6+5AfbGBUd5J9kh7KgjMcQ68nqfy/nUXmwpaoRIuRyctiqhBRWgpTcnqXjdlY1O0ggdccGq0t2ZAcnaOpUcAVkyeKzFKypGsqDpjj8az7/AF+S7B2QrGSeSTmquiDQ1bUzBGFXh2HyjP3R61h2cv8Ap0bytklupquzs5LMSWPem446kUrgd1YydAT05rXic7GAPUVz9pIMIwPJUVs20m4r7cmqAmkQbRwevWpPl5UdARQyAr78fmaY5AYnvQBMmBJAo5JAyfT2qxKxCKuflLZI96pof3yjsGH6Cr2+M2Qj8pWlZ929jyo9BQBUkB88kHjeDj6ilTiPB/uAfrTGchz2+fNEb5THbYP50AK0Xzo2OB3pzttXPXb0H9aeGLDFVr2YrGQvBcD8qAOa8RXrJFnOWc7VPpjrWNp+pPFKEkY7WOcnsaseIXxcQxgcBS35n/61Y2am+oHbWt/8wLMWz3BrahYsBwSPcV5tFezRABGwB610ej6g11Af3jq4PQN2p3A6x3EcZJ4AHOO1YyTudYjnP3CxRFPYA8/zNSStLLGscbHOOSahuisSwhMf6OwO7uTnJ/Ohq472O6tgNqleh54qt4mIPhfUgf8An2aqul6pHGgilIAGCjdBtP8AnFS67LHPod7HvH72JkXnqT0ricWpWOtSTjc8aY0wmntnOMVHXUcYUUUUwADjH4VqxazdLHHGNmEG0HHP40UUAJe6tczsC5X5RgYFUJLmWYHzHLD07UUUARdqQ0UUgCj1oooA6zT+bSAnrsFbdn/SiitALhJx/wADqHedpzznNFFMCaEDzl4/iP8AKrJP7ocDPTNFFICqxxI7dwQKbESV/A/zoopiJ4TVa/8AuL/u0UUDOJ8R/wDIQj/65D+ZrJNFFZvcAqWC6ltJFeI4ORRRQI6ptWnF9HEEiCuMk4Of50+aRjM6nkEZooq0Bd02QvK0bAEKuRnt7fSkvj5FlOUAwVPB5AoooY0cG5JJJ6nrTO1FFQAlFFFID//Z"/>
          <p:cNvSpPr>
            <a:spLocks noChangeAspect="1" noChangeArrowheads="1"/>
          </p:cNvSpPr>
          <p:nvPr/>
        </p:nvSpPr>
        <p:spPr bwMode="auto">
          <a:xfrm>
            <a:off x="4443413"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09610" name="AutoShape 10" descr="data:image/jpeg;base64,/9j/4AAQSkZJRgABAQEAYABgAAD/2wBDAAoHBwkHBgoJCAkLCwoMDxkQDw4ODx4WFxIZJCAmJSMgIyIoLTkwKCo2KyIjMkQyNjs9QEBAJjBGS0U+Sjk/QD3/2wBDAQsLCw8NDx0QEB09KSMpPT09PT09PT09PT09PT09PT09PT09PT09PT09PT09PT09PT09PT09PT09PT09PT09PT3/wAARCACUAOU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yWg0UZpgJijFOFGKAGYpadjNJtpAJSijFGKYBRRS4oASilxRikAUUUUxBRS8UYBoGIKWlwKMUgAUUUUAJSijFAFABSUpFGKAEopcUYpgJSGjNFAgooooAbQaKDQMAadTaB1pAPFO2mtTwpZ2+o+K9Js7yMS21xdJHJGSQGU9uK94X4Y+EV5/sOD8ZH/8AiqAPnPbRtzX0gPhz4TXpoNp+O4/1px8C+EoRltD05f8AejBz+dFx2PmzA9aaSo/iH519Kp4W8IKfl0bSwfe3GP1FXIvCvh0gGPRdLIPQi2Q/0pJp7A01ufL25P76/nQCD0IP0NfU6+HNGjPyaTp6/S2T/CvNfjRp9rbW+iG2t4INzzBvLjC54XGcCi4WPIwCeBUgtpSM+WxHsK6PTNDXYGkHJGSSOldHb6B56fJE2PUjFZSrpOyNY0W1c84aF0GWRx9RTR6d69Cu/DzxuTsJGCORXPapopT5lUK/86I1k9wlRaK1r4R8QXtrFdWui301vKoZJEiyGHqKk/4QvxL/ANC/qX/fg1714Cbd4C0M+log/LiuhzWtzKx8xHwd4kH/ADANU/8AAZqQ+EfEI66Dqn/gM1fTMtzFDw78+g5NRDUIif4x9VpcyQ1FvofNP/CK6/30PUx/26v/AIUn/CK6/wBtD1P/AMBX/wAK+n45lkAMbbh7HpTiSe9O4rHynfaZfaY6JqFncWjuu5VnjKEjOMgHtVSvUfjjF/xONJk7tbuufo2f615caYgopKKAEooopiCiiigBuaKKKQxQKAOaUUDrQBueCzt8caEf+n6L+dfT3bFfMHg/jxroZ9L6L/0Kvpm8mMETMv3idq/Wk3YaVyG6uyh8qEZk/ib+6P8AGqOwFixy7H+JjmnKm1ACSWPLE96XqcCsH72rOmMeXYaGx/CD7U+OTDZiJjYe3BpSu0ZxVG7udg6YxSfu6lJc2hsQXXmYSQBZPQdD9K4b4p2Yu10d3PyQyyswHUnC4FdMGFxbhsdRXOa8JrrVLKC4kLxJukGRzxgcnvTlN8pCpLmM/RtGIjEl0o3H5hH2WugjgCkcVSF8sWSscjqOrBeKv21zHcx7o857g9aySRuONujjDKCPcVg65okLoZFTGDyAK27jUILQqsrne3RVUsaje5hu49h3ASDA3LjP0oaTFc0/BMZg8I2MDcNErp+TtWlPdF22wkBccyY6/T/GsHRXcaatsXOyKRwccbuc8/nVu8n8mEMO7Ba19p7piqXvFnfgAIowO9IGPcDNQ2su9BxVll4zQtUU1Z2GqSGyhKSdiK0LS6FwMHCyL95f6is8NwRnntSKfKkScfeXhvcd6adiZRujz/45x8aJN/12X/0CvITXs3xwQNo2jyjkLO4z9VB/pXjJrc5hKTNBopgFFFFABRRRQAlBpcUYoAQe9OArT0Tw7f69dJHZwSeUWw1wyHy09ee59q7vS/hdZwOG1S6e6J6RqPLX8cHJ/OolNRLjBy2OJ8JH/istDODj7dDz/wACFfSWo5NxAM8Dc2PeuFXwnotjNBd2+l24lt3V45IicqwOQcZ9a6OPWvts0KOMuGKZAPJxnn0rKVVNWNo0ZJ3L0jbQMdTT4RgBj3qCQFpFHanzSEfKoqbmltLE7OmPmYD6ms++jtmiZpGxwcGpTAzLufPtWfeozlU5Ck9amctNUOEddGXbUBLRApyABisnU0WS9jY9VRl/Akf4VopNujAQZA71n3an75+lF7xsO1pGCr62L+RBaRtFn5WacKoHrgAmte2MkUq+ZtDsPmC9KmhIKDqTVWSWSK7ZvJZ0A5K9BRcOVj7t5smSC2WZh1G7afwNU7W51O7vgk2nPb2wHJeVX59iK0reWR2dvJZFzwGxyPUVadlCArigGmOsUVGfHBZsn61Lf+X5IMudisCcVXtmKuW/vVJdShl8txgMODSfw2BL3i7C0EUY28D3qYSo4BUgisu0VzGFYHA4q28Jj+ZSQD1FXGTtoS4q4+YAfMOhpc7o+e4puS8BHem8iE+wouFjk/i/H5ngPTJ/7l0o/NGH9K8UNe8fFW33fDVf+mUsLfrj+teDHrjvXRHY5JbsaaKKKokSlpKUUCCilooGJSjrSUZxQB7R4Ak87wZYjcAEVl2r7Ma3ZRcqmbWGMMvI8xuD+Vcp8OZDF4XhPGC79fqav391eXV40AnZIQBkIcbq4p7s7YLRGu08x2i6smiI5MkT7h/jVzTInlWSfzHby3B4QAEHjB9683u9cubbxVpen213MkT3ESTgN95WcDb9MV7elrFDbtBEm1ORjNXCm3qyZ1ktEZ5AJU460ko2tnGacgwCjfeXinYwMGnYLkLXA24PAFULqQMPlI5q9JErHhc+1YOpv5EhGCCDnFZzbtqa04pvQ14Exbp7DmqGqusKxBiB5jlQPfaT/Q1PpOofbrQHGHU7WB7GsL4hzyWfh6C7hIWSC+idSenRuPxq42aViJ3i9S0/mpAXh2lgMbXOAapxzau2T5VrHjsdxz+Pek0zWINUsYriMlQ652t1H+Na8E0QHJqUi1IorJrJUBY7Ns+u4Y/Gr5jZYiZCu8gZC9M0+S4hQZ3D86w9d8U2mkQh/wDWzNkRxg8Ej1PpQKUjZspBNLIqnJhlMbexAH+NXLuP/R/xya5v4cTS3nh24up2LzS30zOx7k4NbWuXxtLVVVcvKSAPYdaJJKLuKDcpKxPbzgAZ5qyZ9424OKydIzKBhCRjqelbCIE4og7oqolFiqMJTGAKBGYAOQMk4qXANVdQVjCT5TyIOu3OVPY8VbRmmU9W36jFJZXsCX9o5wUVsqcdDg46Vx+p/C/SrvcdOkuNPlxwrnzI8/TqPzrcF1bR7TPqU0YHzE7cfzFX7TULa5Ym3vROv94n/wCtWfNJO43CNjxXWvCOsaEXe8tGaBTjz4iGj9jkdPxrGzX0bcW0V9byW9xEksUo2uh6OPQ14T4ssrPT/FOo2unKy20MxRFJzt4GRn2Oa6ITctGc04cuqMalFFFamYtFFFACZpRyR9abTlRpGCJ95yFX6ngUgPU/BIeDwpafKfn3N+bHFL4i1iPSoXuQA0v3FXP3jit/T9OjsdGtrYDiGJU474HWvNfHU+dUjtlJ2opc/U//AFq5FHnmdjlyQMzTLqW78UafcTtuke9hZj/20WvqL+I/WvlXRyV1vTz6XUP/AKGK+qv4j9a6rHJcqXkG1/OUdvm/xqDG4ZrSwDwe/FZ8kRhk2jO08g1nJWdzWnK+hHjFQXFrDcjEsYPvVg01hmoZqm09CjY6XBYSy+RnbJgkE5rn/idCW8EOQBj7XFz+ddjbwF5OnyisD4oRhvBMowOJ4v51VOJFWbZxHhKNLjRjEPvRnIPcZraNnMPuyOK5vwfP9ivPJkOFlGPx7f1rvUVXAqKitIum7xMlbNgMu7H6muF8Z3HmagsSj5LdccDqTyfyGK9G1S5SwsZJ252DgepPQfnXl96j3MzOxJZmySfUmqpxu7k1ZWVj0X4VIT4QkfaQhu5Bk/8AAa6a7sILudGuBu8v7orJ+EsXl+EJ0Pa8fj6gV01zblJM9jTnAVObvoV4kSFdsahV9qeAKMYpO9SW9QPHA69q0II/KQD+L+IjvUFpEWYysuAPu5/nVutILqZVJdDl/EtmmkaLqGqWjMpt4jL5bYZSQRx7VgW3iGWWBJ5oI3DAEhO3511Hjz/kQta/69j/ADFeReE9Ya5h+wTH5o/mQ+q//WqKsLK6KpTbdmepWt1G6q8aEbscY968D1qUza5fyMcl7mQk/wDAjXtGn3AhKgngc4J9K8Onk824lkI5dy35k0qO7CuR0tFFdBzhRRRQAztW/wCCdM/tLxHBuUNHb/vWH06D8/5VgDmvTPhvpfk6W944w9w2R/ujgf1qJu0TSmryOzuH8uA+mK8e8XP5mvSHPOxf6165f8W7fSvH/FQK6/OD/dT/ANBrKl8RrW+EqaR/yGbD/r6i/wDQxX1aerfWvlrS9Puxd21z5IVI5Uk/eNt3BWB+vavaP+FmysCV0hPxuf8A7GumxzHeU2SNZFwwzzke1efv8Tbn+HSoc+9wf8Khb4oX4+7pdt+Mjf4UrDWh3T2sinKjcPakEMn/ADzauEHxO1R+RptoAOpJc0j/ABM1cAEWNjj6Of61Psy/aM9Igi8uPbnJPNcx8S0LeCbnH8MsR/8AHxXNj4k602P9F09RxyI39P8AeqlrHi3VNc0xrK6itVikKsTHGQcggjqatRIbuYNgpkZCnXjGK9Es4i1srHriuEsoGt2Rj0HP616FZSLJZo6j5SMisay1TN6L0aOS8Us8lzDDn93GDIR6tjA/rWB9nxFuxziug1wiW8cgjI4xWbJHhAozjp/IVrSVomdR+8dv8LVYeHrwMuP9OcgfgK7GWEyLjH04rxq11O/sbd47O7uIEZixWNyoz6/yobU9Vlcq2p3xOc/69v8AGm43ITsestZzj7qZpYtOkzmTj2Brx9572Rfnu7kj3mb/ABqBhK33pZT9XNR7NF87PcSEhXDFVA9WAqF721Th7q3X6yqP614dLbh0KuNykYIbnNcpqmlG0nLRxkwkZ3Yzj2q7EHu/j3U7F/AmsRR31o8jQYVFmUsTkds14T4fnMOu2hDYDtsOPfNZvHoPyq3o4/4m9oc9JlqWtAW57TplsCVdmyO+RXimo2j2Op3Ns4+aGVkP4E17dpzYhWvMfiHZG08UyyqAEukWUfXo36isKWjsdFbVXOWpDS0V0HMJRRmimA1uFJHWvcPDtqLPSLWADGyJQfrivEoBunjB7uo/UV7tYcRCsKvQ3ordjr0ZjIrzrWtLF14hnkzsYImwsMjgV6XMAUJJwMVw93IJNRebGeefZccflRRV5FVX7pBY2UUS/vBmTvuOavgoFwuM+gqNo8r8pww/I/hUHmyL1wB3ZRxXSc5ZZFIyarXTxx4XI3N2zTJJzGhck+3vWLLfqL6OPq53FifccCiwXOggCkZAyw7Z6irBiTy8gDbmqVo5YjaQDjOfStBeYt6jgjDD3piIAq8Yxj2py4+UY4JxSLjGKeRmMEeo/WgCZAdmP4l/lXTaPc7NGnYjHkZz3rl4nO4HB+YcjvV2CWZLSbywfJLASt9Og/MionHmVi4S5XcruR5hlcNvYnIzTAvy8nJHXFPncFVGSWz29ajXg7u3JqySNYtvJOT3NSJEWOVAz6ntTTIzBQAAGbrUw5TL/KmOnrQBF5QJOOQDyx4FMaEdqbf3YRQOEGOFz0+tVbPUlMjoefm2596QXLRt8jlj+HFVbmzQREhcuemeaubo5f4Wz6ijYpHyyn8RmgDz7V7FrS5LCLZEwGNo+UH+lGixl9cs1AOfNB/IE13E+mLP9+QkH0FULPTxB4kjO3KbSFyOnGTUS0Q4rU7rTmygHpXNfE6yEmk2t4q/NDKUY+it0/UV0tgu2qXjWET+ENQUjO1Fcfgwrli/eR1SV4s8bpKceKYa6jjCikNFAFiwi82+gXp+8DEn0Byf5V7PYXsRhVvMTBHUsBXjenSLHeKXwFYbST9a6tY/NlCLuVT/ABA0pU+c0hPlOu1nXoJbRrewcSvIfK3r90E8EA+3c1zSSB3kA+6+5AfbGBUd5J9kh7KgjMcQ68nqfy/nUXmwpaoRIuRyctiqhBRWgpTcnqXjdlY1O0ggdccGq0t2ZAcnaOpUcAVkyeKzFKypGsqDpjj8az7/AF+S7B2QrGSeSTmquiDQ1bUzBGFXh2HyjP3R61h2cv8Ap0bytklupquzs5LMSWPem446kUrgd1YydAT05rXic7GAPUVz9pIMIwPJUVs20m4r7cmqAmkQbRwevWpPl5UdARQyAr78fmaY5AYnvQBMmBJAo5JAyfT2qxKxCKuflLZI96pof3yjsGH6Cr2+M2Qj8pWlZ929jyo9BQBUkB88kHjeDj6ilTiPB/uAfrTGchz2+fNEb5THbYP50AK0Xzo2OB3pzttXPXb0H9aeGLDFVr2YrGQvBcD8qAOa8RXrJFnOWc7VPpjrWNp+pPFKEkY7WOcnsaseIXxcQxgcBS35n/61Y2am+oHbWt/8wLMWz3BrahYsBwSPcV5tFezRABGwB610ej6g11Af3jq4PQN2p3A6x3EcZJ4AHOO1YyTudYjnP3CxRFPYA8/zNSStLLGscbHOOSahuisSwhMf6OwO7uTnJ/Ohq472O6tgNqleh54qt4mIPhfUgf8An2aqul6pHGgilIAGCjdBtP8AnFS67LHPod7HvH72JkXnqT0ricWpWOtSTjc8aY0wmntnOMVHXUcYUUUUwADjH4VqxazdLHHGNmEG0HHP40UUAJe6tczsC5X5RgYFUJLmWYHzHLD07UUUARdqQ0UUgCj1oooA6zT+bSAnrsFbdn/SiitALhJx/wADqHedpzznNFFMCaEDzl4/iP8AKrJP7ocDPTNFFICqxxI7dwQKbESV/A/zoopiJ4TVa/8AuL/u0UUDOJ8R/wDIQj/65D+ZrJNFFZvcAqWC6ltJFeI4ORRRQI6ptWnF9HEEiCuMk4Of50+aRjM6nkEZooq0Bd02QvK0bAEKuRnt7fSkvj5FlOUAwVPB5AoooY0cG5JJJ6nrTO1FFQAlFFFID//Z"/>
          <p:cNvSpPr>
            <a:spLocks noChangeAspect="1" noChangeArrowheads="1"/>
          </p:cNvSpPr>
          <p:nvPr/>
        </p:nvSpPr>
        <p:spPr bwMode="auto">
          <a:xfrm>
            <a:off x="4443413"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Tree>
  </p:cSld>
  <p:clrMapOvr>
    <a:masterClrMapping/>
  </p:clrMapOvr>
  <p:transition spd="med">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ctrTitle"/>
          </p:nvPr>
        </p:nvSpPr>
        <p:spPr>
          <a:xfrm>
            <a:off x="71406" y="214290"/>
            <a:ext cx="9144000" cy="487313"/>
          </a:xfrm>
          <a:solidFill>
            <a:srgbClr val="6E267B"/>
          </a:solidFill>
          <a:ln w="9525">
            <a:noFill/>
            <a:miter lim="800000"/>
            <a:headEnd/>
            <a:tailEnd/>
          </a:ln>
        </p:spPr>
        <p:txBody>
          <a:bodyPr/>
          <a:lstStyle/>
          <a:p>
            <a:pPr defTabSz="457200">
              <a:defRPr/>
            </a:pPr>
            <a:r>
              <a:rPr lang="fr-FR" dirty="0" smtClean="0">
                <a:solidFill>
                  <a:schemeClr val="bg1"/>
                </a:solidFill>
                <a:latin typeface="Arial" pitchFamily="34" charset="0"/>
                <a:cs typeface="+mn-cs"/>
              </a:rPr>
              <a:t>Meuse TGV voie sacrée – Investissements</a:t>
            </a:r>
          </a:p>
        </p:txBody>
      </p:sp>
      <p:sp>
        <p:nvSpPr>
          <p:cNvPr id="7" name="Rectangle 253"/>
          <p:cNvSpPr>
            <a:spLocks noChangeArrowheads="1"/>
          </p:cNvSpPr>
          <p:nvPr/>
        </p:nvSpPr>
        <p:spPr bwMode="auto">
          <a:xfrm>
            <a:off x="500034" y="3357562"/>
            <a:ext cx="6643734" cy="338554"/>
          </a:xfrm>
          <a:prstGeom prst="rect">
            <a:avLst/>
          </a:prstGeom>
          <a:noFill/>
          <a:ln w="9525" algn="ctr">
            <a:noFill/>
            <a:miter lim="800000"/>
            <a:headEnd/>
            <a:tailEnd/>
          </a:ln>
        </p:spPr>
        <p:txBody>
          <a:bodyPr wrap="square">
            <a:spAutoFit/>
          </a:bodyPr>
          <a:lstStyle/>
          <a:p>
            <a:pPr defTabSz="719138" eaLnBrk="0" hangingPunct="0">
              <a:spcBef>
                <a:spcPts val="0"/>
              </a:spcBef>
              <a:spcAft>
                <a:spcPts val="600"/>
              </a:spcAft>
              <a:defRPr/>
            </a:pPr>
            <a:r>
              <a:rPr lang="fr-FR" sz="1600" b="1" dirty="0" smtClean="0">
                <a:solidFill>
                  <a:schemeClr val="tx2"/>
                </a:solidFill>
                <a:latin typeface="Arial"/>
                <a:ea typeface="+mn-ea"/>
                <a:cs typeface="Arial"/>
              </a:rPr>
              <a:t>Pas de projet d’investissement en 2015 et 2016.</a:t>
            </a:r>
          </a:p>
        </p:txBody>
      </p:sp>
      <p:pic>
        <p:nvPicPr>
          <p:cNvPr id="403459" name="Picture 3"/>
          <p:cNvPicPr>
            <a:picLocks noChangeAspect="1" noChangeArrowheads="1"/>
          </p:cNvPicPr>
          <p:nvPr/>
        </p:nvPicPr>
        <p:blipFill>
          <a:blip r:embed="rId3"/>
          <a:srcRect/>
          <a:stretch>
            <a:fillRect/>
          </a:stretch>
        </p:blipFill>
        <p:spPr bwMode="auto">
          <a:xfrm>
            <a:off x="57150" y="1376361"/>
            <a:ext cx="9029700" cy="1838325"/>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
          <p:cNvSpPr>
            <a:spLocks noGrp="1"/>
          </p:cNvSpPr>
          <p:nvPr>
            <p:ph type="ctrTitle"/>
          </p:nvPr>
        </p:nvSpPr>
        <p:spPr>
          <a:xfrm>
            <a:off x="214282" y="142852"/>
            <a:ext cx="9144064" cy="487313"/>
          </a:xfrm>
          <a:solidFill>
            <a:srgbClr val="6E267B"/>
          </a:solidFill>
          <a:ln w="9525">
            <a:noFill/>
            <a:miter lim="800000"/>
            <a:headEnd/>
            <a:tailEnd/>
          </a:ln>
        </p:spPr>
        <p:txBody>
          <a:bodyPr wrap="square" lIns="0" tIns="0" rIns="0" bIns="0" anchor="ctr" anchorCtr="0">
            <a:spAutoFit/>
          </a:bodyPr>
          <a:lstStyle/>
          <a:p>
            <a:pPr defTabSz="457200">
              <a:defRPr/>
            </a:pPr>
            <a:r>
              <a:rPr lang="fr-FR" spc="0" dirty="0" smtClean="0">
                <a:solidFill>
                  <a:schemeClr val="bg1"/>
                </a:solidFill>
                <a:latin typeface="Arial" pitchFamily="34" charset="0"/>
              </a:rPr>
              <a:t>Meuse TGV - </a:t>
            </a:r>
            <a:r>
              <a:rPr lang="fr-FR" dirty="0" smtClean="0">
                <a:solidFill>
                  <a:schemeClr val="bg1"/>
                </a:solidFill>
                <a:latin typeface="Arial" pitchFamily="34" charset="0"/>
                <a:cs typeface="+mn-cs"/>
              </a:rPr>
              <a:t>Evolution du poids des investissements</a:t>
            </a:r>
          </a:p>
        </p:txBody>
      </p:sp>
      <p:sp>
        <p:nvSpPr>
          <p:cNvPr id="11" name="Espace réservé du texte 2"/>
          <p:cNvSpPr>
            <a:spLocks noGrp="1"/>
          </p:cNvSpPr>
          <p:nvPr>
            <p:ph type="body" sz="quarter" idx="10"/>
          </p:nvPr>
        </p:nvSpPr>
        <p:spPr>
          <a:xfrm>
            <a:off x="500034" y="642918"/>
            <a:ext cx="7777163" cy="3293209"/>
          </a:xfrm>
        </p:spPr>
        <p:txBody>
          <a:bodyPr/>
          <a:lstStyle/>
          <a:p>
            <a:r>
              <a:rPr lang="fr-FR" sz="2400" b="1" dirty="0" smtClean="0"/>
              <a:t>Impact Transporteurs uniquement</a:t>
            </a:r>
            <a:endParaRPr lang="fr-FR" b="1" u="sng" dirty="0" smtClean="0">
              <a:solidFill>
                <a:srgbClr val="FF0000"/>
              </a:solidFill>
            </a:endParaRPr>
          </a:p>
          <a:p>
            <a:r>
              <a:rPr lang="fr-FR" sz="1400" i="1" u="sng" dirty="0" smtClean="0">
                <a:solidFill>
                  <a:srgbClr val="6E267B"/>
                </a:solidFill>
              </a:rPr>
              <a:t>Sur la base investissement avril 2014 </a:t>
            </a:r>
          </a:p>
          <a:p>
            <a:r>
              <a:rPr lang="fr-FR" sz="1400" i="1" dirty="0" smtClean="0">
                <a:solidFill>
                  <a:srgbClr val="6E267B"/>
                </a:solidFill>
              </a:rPr>
              <a:t>2016 avec tendance à la baisse, suite à décroissance du poids du passé et investissements prévisionnels à zéro.</a:t>
            </a:r>
          </a:p>
          <a:p>
            <a:endParaRPr lang="fr-FR" dirty="0" smtClean="0"/>
          </a:p>
          <a:p>
            <a:endParaRPr lang="fr-FR" dirty="0" smtClean="0"/>
          </a:p>
          <a:p>
            <a:endParaRPr lang="fr-FR" dirty="0" smtClean="0"/>
          </a:p>
          <a:p>
            <a:endParaRPr lang="fr-FR" dirty="0" smtClean="0"/>
          </a:p>
          <a:p>
            <a:endParaRPr lang="fr-FR" dirty="0" smtClean="0"/>
          </a:p>
          <a:p>
            <a:endParaRPr lang="fr-FR" dirty="0" smtClean="0"/>
          </a:p>
        </p:txBody>
      </p:sp>
      <p:cxnSp>
        <p:nvCxnSpPr>
          <p:cNvPr id="15" name="Connecteur droit 14"/>
          <p:cNvCxnSpPr/>
          <p:nvPr/>
        </p:nvCxnSpPr>
        <p:spPr>
          <a:xfrm rot="5400000">
            <a:off x="1358084" y="4000522"/>
            <a:ext cx="1999470" cy="794"/>
          </a:xfrm>
          <a:prstGeom prst="line">
            <a:avLst/>
          </a:prstGeom>
          <a:ln w="38100">
            <a:solidFill>
              <a:srgbClr val="B0B0B2"/>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rot="5400000">
            <a:off x="1429522" y="3999728"/>
            <a:ext cx="2000264" cy="1588"/>
          </a:xfrm>
          <a:prstGeom prst="line">
            <a:avLst/>
          </a:prstGeom>
          <a:ln w="38100">
            <a:solidFill>
              <a:srgbClr val="B0B0B2"/>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429520" y="6072206"/>
            <a:ext cx="1500198" cy="6429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p:cNvSpPr txBox="1"/>
          <p:nvPr/>
        </p:nvSpPr>
        <p:spPr>
          <a:xfrm>
            <a:off x="6286512" y="3786208"/>
            <a:ext cx="2428860" cy="307777"/>
          </a:xfrm>
          <a:prstGeom prst="rect">
            <a:avLst/>
          </a:prstGeom>
          <a:noFill/>
        </p:spPr>
        <p:txBody>
          <a:bodyPr wrap="square" rtlCol="0">
            <a:spAutoFit/>
          </a:bodyPr>
          <a:lstStyle/>
          <a:p>
            <a:r>
              <a:rPr lang="fr-FR" sz="1400" b="1" dirty="0" smtClean="0"/>
              <a:t>PPA </a:t>
            </a:r>
            <a:r>
              <a:rPr lang="fr-FR" sz="1400" i="1" dirty="0" smtClean="0"/>
              <a:t>(2013 et avant</a:t>
            </a:r>
            <a:r>
              <a:rPr lang="fr-FR" sz="1400" b="1" dirty="0" smtClean="0"/>
              <a:t>)</a:t>
            </a:r>
            <a:endParaRPr lang="fr-FR" sz="1400" b="1" dirty="0"/>
          </a:p>
        </p:txBody>
      </p:sp>
      <p:sp>
        <p:nvSpPr>
          <p:cNvPr id="21" name="ZoneTexte 20"/>
          <p:cNvSpPr txBox="1"/>
          <p:nvPr/>
        </p:nvSpPr>
        <p:spPr>
          <a:xfrm>
            <a:off x="6286544" y="5121505"/>
            <a:ext cx="2428860" cy="307777"/>
          </a:xfrm>
          <a:prstGeom prst="rect">
            <a:avLst/>
          </a:prstGeom>
          <a:noFill/>
        </p:spPr>
        <p:txBody>
          <a:bodyPr wrap="square" rtlCol="0">
            <a:spAutoFit/>
          </a:bodyPr>
          <a:lstStyle/>
          <a:p>
            <a:r>
              <a:rPr lang="fr-FR" sz="1400" b="1" dirty="0" smtClean="0"/>
              <a:t>PPI </a:t>
            </a:r>
            <a:r>
              <a:rPr lang="fr-FR" sz="1400" i="1" dirty="0" smtClean="0"/>
              <a:t>(2014 à 2016)</a:t>
            </a:r>
            <a:endParaRPr lang="fr-FR" sz="1400" i="1" dirty="0"/>
          </a:p>
        </p:txBody>
      </p:sp>
      <p:sp>
        <p:nvSpPr>
          <p:cNvPr id="22" name="ZoneTexte 21"/>
          <p:cNvSpPr txBox="1"/>
          <p:nvPr/>
        </p:nvSpPr>
        <p:spPr>
          <a:xfrm>
            <a:off x="6357982" y="3357580"/>
            <a:ext cx="2428860" cy="307777"/>
          </a:xfrm>
          <a:prstGeom prst="rect">
            <a:avLst/>
          </a:prstGeom>
          <a:noFill/>
        </p:spPr>
        <p:txBody>
          <a:bodyPr wrap="square" rtlCol="0">
            <a:spAutoFit/>
          </a:bodyPr>
          <a:lstStyle/>
          <a:p>
            <a:r>
              <a:rPr lang="fr-FR" sz="1400" b="1" dirty="0" smtClean="0"/>
              <a:t>PPI + PPA</a:t>
            </a:r>
            <a:endParaRPr lang="fr-FR" sz="1400" b="1" dirty="0"/>
          </a:p>
        </p:txBody>
      </p:sp>
      <p:graphicFrame>
        <p:nvGraphicFramePr>
          <p:cNvPr id="14" name="Graphique 13"/>
          <p:cNvGraphicFramePr/>
          <p:nvPr/>
        </p:nvGraphicFramePr>
        <p:xfrm>
          <a:off x="125866" y="1857382"/>
          <a:ext cx="6374960" cy="421482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med">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www.sncf.com/fr/sites/default/files/imagecache/sncfcom_menu_icon_unique_item/menu_icons/menu_icon_15584.jpg">
            <a:hlinkClick r:id="rId3"/>
          </p:cNvPr>
          <p:cNvPicPr>
            <a:picLocks noChangeAspect="1" noChangeArrowheads="1"/>
          </p:cNvPicPr>
          <p:nvPr/>
        </p:nvPicPr>
        <p:blipFill>
          <a:blip r:embed="rId4"/>
          <a:srcRect/>
          <a:stretch>
            <a:fillRect/>
          </a:stretch>
        </p:blipFill>
        <p:spPr bwMode="auto">
          <a:xfrm>
            <a:off x="1857375" y="2000250"/>
            <a:ext cx="4929188" cy="3295650"/>
          </a:xfrm>
          <a:prstGeom prst="rect">
            <a:avLst/>
          </a:prstGeom>
          <a:noFill/>
          <a:ln w="9525">
            <a:noFill/>
            <a:miter lim="800000"/>
            <a:headEnd/>
            <a:tailEnd/>
          </a:ln>
        </p:spPr>
      </p:pic>
      <p:sp>
        <p:nvSpPr>
          <p:cNvPr id="12290" name="Rectangle 8"/>
          <p:cNvSpPr>
            <a:spLocks/>
          </p:cNvSpPr>
          <p:nvPr/>
        </p:nvSpPr>
        <p:spPr bwMode="auto">
          <a:xfrm>
            <a:off x="142844" y="1071546"/>
            <a:ext cx="8893176" cy="1071570"/>
          </a:xfrm>
          <a:prstGeom prst="rect">
            <a:avLst/>
          </a:prstGeom>
          <a:solidFill>
            <a:srgbClr val="6E267B"/>
          </a:solidFill>
          <a:ln w="9525">
            <a:noFill/>
            <a:miter lim="800000"/>
            <a:headEnd/>
            <a:tailEnd/>
          </a:ln>
        </p:spPr>
        <p:txBody>
          <a:bodyPr/>
          <a:lstStyle/>
          <a:p>
            <a:pPr eaLnBrk="0" hangingPunct="0">
              <a:defRPr/>
            </a:pPr>
            <a:r>
              <a:rPr lang="fr-FR" sz="2800" dirty="0" smtClean="0">
                <a:solidFill>
                  <a:schemeClr val="bg1"/>
                </a:solidFill>
                <a:latin typeface="Arial" pitchFamily="34" charset="0"/>
                <a:ea typeface="+mj-ea"/>
              </a:rPr>
              <a:t>Meuse TGV voie sacrée – le compte de gare, la redevance d’accès</a:t>
            </a:r>
            <a:endParaRPr lang="fr-FR" sz="2800" dirty="0">
              <a:solidFill>
                <a:schemeClr val="bg1"/>
              </a:solidFill>
              <a:latin typeface="Arial" pitchFamily="34" charset="0"/>
              <a:ea typeface="+mj-ea"/>
            </a:endParaRPr>
          </a:p>
        </p:txBody>
      </p:sp>
    </p:spTree>
  </p:cSld>
  <p:clrMapOvr>
    <a:masterClrMapping/>
  </p:clrMapOvr>
  <p:transition spd="med">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5"/>
          <p:cNvSpPr>
            <a:spLocks noChangeArrowheads="1"/>
          </p:cNvSpPr>
          <p:nvPr/>
        </p:nvSpPr>
        <p:spPr bwMode="auto">
          <a:xfrm>
            <a:off x="179388" y="130175"/>
            <a:ext cx="8229600" cy="561975"/>
          </a:xfrm>
          <a:prstGeom prst="rect">
            <a:avLst/>
          </a:prstGeom>
          <a:solidFill>
            <a:srgbClr val="6E267B"/>
          </a:solidFill>
          <a:ln w="9525">
            <a:noFill/>
            <a:miter lim="800000"/>
            <a:headEnd/>
            <a:tailEnd/>
          </a:ln>
        </p:spPr>
        <p:txBody>
          <a:bodyPr/>
          <a:lstStyle/>
          <a:p>
            <a:pPr eaLnBrk="0" hangingPunct="0"/>
            <a:r>
              <a:rPr lang="fr-FR" altLang="fr-FR" sz="2800" dirty="0" smtClean="0">
                <a:solidFill>
                  <a:schemeClr val="bg1"/>
                </a:solidFill>
                <a:latin typeface="Arial" pitchFamily="34" charset="0"/>
              </a:rPr>
              <a:t>Meuse TGV - Compte </a:t>
            </a:r>
            <a:r>
              <a:rPr lang="fr-FR" altLang="fr-FR" sz="2800" dirty="0">
                <a:solidFill>
                  <a:schemeClr val="bg1"/>
                </a:solidFill>
                <a:latin typeface="Arial" pitchFamily="34" charset="0"/>
              </a:rPr>
              <a:t>de gare 2015-2016</a:t>
            </a:r>
          </a:p>
        </p:txBody>
      </p:sp>
      <p:sp>
        <p:nvSpPr>
          <p:cNvPr id="71683" name="ZoneTexte 7"/>
          <p:cNvSpPr txBox="1">
            <a:spLocks noChangeArrowheads="1"/>
          </p:cNvSpPr>
          <p:nvPr/>
        </p:nvSpPr>
        <p:spPr bwMode="auto">
          <a:xfrm>
            <a:off x="6948488" y="6510338"/>
            <a:ext cx="360362" cy="276225"/>
          </a:xfrm>
          <a:prstGeom prst="rect">
            <a:avLst/>
          </a:prstGeom>
          <a:noFill/>
          <a:ln w="9525">
            <a:noFill/>
            <a:miter lim="800000"/>
            <a:headEnd/>
            <a:tailEnd/>
          </a:ln>
        </p:spPr>
        <p:txBody>
          <a:bodyPr>
            <a:spAutoFit/>
          </a:bodyPr>
          <a:lstStyle/>
          <a:p>
            <a:r>
              <a:rPr lang="fr-FR" altLang="fr-FR" sz="1200"/>
              <a:t>62</a:t>
            </a:r>
          </a:p>
        </p:txBody>
      </p:sp>
      <p:sp>
        <p:nvSpPr>
          <p:cNvPr id="8" name="Espace réservé du texte 2"/>
          <p:cNvSpPr txBox="1">
            <a:spLocks/>
          </p:cNvSpPr>
          <p:nvPr/>
        </p:nvSpPr>
        <p:spPr>
          <a:xfrm>
            <a:off x="714375" y="785813"/>
            <a:ext cx="5715000" cy="307777"/>
          </a:xfrm>
          <a:prstGeom prst="rect">
            <a:avLst/>
          </a:prstGeom>
        </p:spPr>
        <p:txBody>
          <a:bodyPr lIns="0" tIns="0" rIns="0" bIns="0">
            <a:spAutoFit/>
          </a:bodyPr>
          <a:lstStyle/>
          <a:p>
            <a:pPr eaLnBrk="0" hangingPunct="0">
              <a:spcBef>
                <a:spcPts val="0"/>
              </a:spcBef>
              <a:spcAft>
                <a:spcPts val="600"/>
              </a:spcAft>
              <a:defRPr/>
            </a:pPr>
            <a:r>
              <a:rPr lang="fr-FR" sz="2000" dirty="0" smtClean="0">
                <a:solidFill>
                  <a:schemeClr val="tx2"/>
                </a:solidFill>
                <a:latin typeface="Arial"/>
                <a:ea typeface="+mn-ea"/>
                <a:cs typeface="Arial"/>
              </a:rPr>
              <a:t>Périmètre </a:t>
            </a:r>
            <a:r>
              <a:rPr lang="fr-FR" sz="2000" dirty="0">
                <a:solidFill>
                  <a:schemeClr val="tx2"/>
                </a:solidFill>
                <a:latin typeface="Arial"/>
                <a:ea typeface="+mn-ea"/>
                <a:cs typeface="Arial"/>
              </a:rPr>
              <a:t>régulé et non régulé</a:t>
            </a:r>
          </a:p>
        </p:txBody>
      </p:sp>
      <p:pic>
        <p:nvPicPr>
          <p:cNvPr id="71685" name="Picture 2"/>
          <p:cNvPicPr>
            <a:picLocks noChangeAspect="1" noChangeArrowheads="1"/>
          </p:cNvPicPr>
          <p:nvPr/>
        </p:nvPicPr>
        <p:blipFill>
          <a:blip r:embed="rId3"/>
          <a:srcRect/>
          <a:stretch>
            <a:fillRect/>
          </a:stretch>
        </p:blipFill>
        <p:spPr bwMode="auto">
          <a:xfrm>
            <a:off x="169863" y="1412875"/>
            <a:ext cx="8604250" cy="400685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p:cNvSpPr>
            <a:spLocks noChangeArrowheads="1"/>
          </p:cNvSpPr>
          <p:nvPr/>
        </p:nvSpPr>
        <p:spPr bwMode="auto">
          <a:xfrm rot="1888353">
            <a:off x="2124075" y="3141663"/>
            <a:ext cx="6075363" cy="288925"/>
          </a:xfrm>
          <a:prstGeom prst="rect">
            <a:avLst/>
          </a:prstGeom>
          <a:noFill/>
          <a:ln w="9525">
            <a:noFill/>
            <a:miter lim="800000"/>
            <a:headEnd/>
            <a:tailEnd/>
          </a:ln>
        </p:spPr>
        <p:txBody>
          <a:bodyPr/>
          <a:lstStyle/>
          <a:p>
            <a:pPr marL="61913" eaLnBrk="0" hangingPunct="0">
              <a:spcBef>
                <a:spcPct val="20000"/>
              </a:spcBef>
              <a:buFont typeface="Arial" pitchFamily="34" charset="0"/>
              <a:buNone/>
            </a:pPr>
            <a:endParaRPr lang="fr-FR" altLang="fr-FR" sz="2000">
              <a:solidFill>
                <a:srgbClr val="6E267B"/>
              </a:solidFill>
            </a:endParaRPr>
          </a:p>
        </p:txBody>
      </p:sp>
      <p:sp>
        <p:nvSpPr>
          <p:cNvPr id="8" name="Espace réservé du texte 2"/>
          <p:cNvSpPr txBox="1">
            <a:spLocks/>
          </p:cNvSpPr>
          <p:nvPr/>
        </p:nvSpPr>
        <p:spPr>
          <a:xfrm>
            <a:off x="714375" y="785813"/>
            <a:ext cx="4857750" cy="307777"/>
          </a:xfrm>
          <a:prstGeom prst="rect">
            <a:avLst/>
          </a:prstGeom>
        </p:spPr>
        <p:txBody>
          <a:bodyPr lIns="0" tIns="0" rIns="0" bIns="0">
            <a:spAutoFit/>
          </a:bodyPr>
          <a:lstStyle/>
          <a:p>
            <a:pPr eaLnBrk="0" hangingPunct="0">
              <a:spcBef>
                <a:spcPts val="0"/>
              </a:spcBef>
              <a:spcAft>
                <a:spcPts val="600"/>
              </a:spcAft>
              <a:defRPr/>
            </a:pPr>
            <a:r>
              <a:rPr lang="fr-FR" sz="2000" dirty="0">
                <a:solidFill>
                  <a:schemeClr val="tx2"/>
                </a:solidFill>
                <a:latin typeface="Arial"/>
                <a:ea typeface="+mn-ea"/>
                <a:cs typeface="Arial"/>
              </a:rPr>
              <a:t>Zoom sur les charges ‘’Transporteurs’’</a:t>
            </a:r>
          </a:p>
        </p:txBody>
      </p:sp>
      <p:sp>
        <p:nvSpPr>
          <p:cNvPr id="72708" name="Rectangle 6"/>
          <p:cNvSpPr>
            <a:spLocks noChangeArrowheads="1"/>
          </p:cNvSpPr>
          <p:nvPr/>
        </p:nvSpPr>
        <p:spPr bwMode="auto">
          <a:xfrm>
            <a:off x="179388" y="130175"/>
            <a:ext cx="8229600" cy="561975"/>
          </a:xfrm>
          <a:prstGeom prst="rect">
            <a:avLst/>
          </a:prstGeom>
          <a:solidFill>
            <a:srgbClr val="6E267B"/>
          </a:solidFill>
          <a:ln w="9525">
            <a:noFill/>
            <a:miter lim="800000"/>
            <a:headEnd/>
            <a:tailEnd/>
          </a:ln>
        </p:spPr>
        <p:txBody>
          <a:bodyPr/>
          <a:lstStyle/>
          <a:p>
            <a:pPr eaLnBrk="0" hangingPunct="0"/>
            <a:r>
              <a:rPr lang="fr-FR" altLang="fr-FR" sz="2800">
                <a:solidFill>
                  <a:schemeClr val="bg1"/>
                </a:solidFill>
                <a:latin typeface="Arial" pitchFamily="34" charset="0"/>
              </a:rPr>
              <a:t>Compte de la gare de Meuse TGV</a:t>
            </a:r>
          </a:p>
        </p:txBody>
      </p:sp>
      <p:pic>
        <p:nvPicPr>
          <p:cNvPr id="72709" name="Picture 3"/>
          <p:cNvPicPr>
            <a:picLocks noChangeAspect="1" noChangeArrowheads="1"/>
          </p:cNvPicPr>
          <p:nvPr/>
        </p:nvPicPr>
        <p:blipFill>
          <a:blip r:embed="rId3"/>
          <a:srcRect/>
          <a:stretch>
            <a:fillRect/>
          </a:stretch>
        </p:blipFill>
        <p:spPr bwMode="auto">
          <a:xfrm>
            <a:off x="3417888" y="4071938"/>
            <a:ext cx="4327525" cy="2786062"/>
          </a:xfrm>
          <a:prstGeom prst="rect">
            <a:avLst/>
          </a:prstGeom>
          <a:noFill/>
          <a:ln w="9525">
            <a:noFill/>
            <a:miter lim="800000"/>
            <a:headEnd/>
            <a:tailEnd/>
          </a:ln>
        </p:spPr>
      </p:pic>
      <p:pic>
        <p:nvPicPr>
          <p:cNvPr id="72710" name="Picture 9"/>
          <p:cNvPicPr>
            <a:picLocks noChangeAspect="1" noChangeArrowheads="1"/>
          </p:cNvPicPr>
          <p:nvPr/>
        </p:nvPicPr>
        <p:blipFill>
          <a:blip r:embed="rId4"/>
          <a:srcRect/>
          <a:stretch>
            <a:fillRect/>
          </a:stretch>
        </p:blipFill>
        <p:spPr bwMode="auto">
          <a:xfrm>
            <a:off x="571500" y="1143000"/>
            <a:ext cx="8426450" cy="28575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2"/>
          <p:cNvSpPr txBox="1">
            <a:spLocks/>
          </p:cNvSpPr>
          <p:nvPr/>
        </p:nvSpPr>
        <p:spPr>
          <a:xfrm>
            <a:off x="1123950" y="785813"/>
            <a:ext cx="6832600" cy="307777"/>
          </a:xfrm>
          <a:prstGeom prst="rect">
            <a:avLst/>
          </a:prstGeom>
        </p:spPr>
        <p:txBody>
          <a:bodyPr lIns="0" tIns="0" rIns="0" bIns="0">
            <a:spAutoFit/>
          </a:bodyPr>
          <a:lstStyle/>
          <a:p>
            <a:pPr eaLnBrk="0" hangingPunct="0">
              <a:spcBef>
                <a:spcPts val="0"/>
              </a:spcBef>
              <a:spcAft>
                <a:spcPts val="600"/>
              </a:spcAft>
              <a:defRPr/>
            </a:pPr>
            <a:r>
              <a:rPr lang="fr-FR" sz="2000" dirty="0" smtClean="0">
                <a:solidFill>
                  <a:schemeClr val="tx2"/>
                </a:solidFill>
                <a:latin typeface="Arial"/>
                <a:ea typeface="+mn-ea"/>
                <a:cs typeface="Arial"/>
              </a:rPr>
              <a:t>Evolution </a:t>
            </a:r>
            <a:r>
              <a:rPr lang="fr-FR" sz="2000" dirty="0">
                <a:solidFill>
                  <a:schemeClr val="tx2"/>
                </a:solidFill>
                <a:latin typeface="Arial"/>
                <a:ea typeface="+mn-ea"/>
                <a:cs typeface="Arial"/>
              </a:rPr>
              <a:t>des charges tous transporteurs</a:t>
            </a:r>
          </a:p>
        </p:txBody>
      </p:sp>
      <p:sp>
        <p:nvSpPr>
          <p:cNvPr id="73731" name="Rectangle 7"/>
          <p:cNvSpPr>
            <a:spLocks noChangeArrowheads="1"/>
          </p:cNvSpPr>
          <p:nvPr/>
        </p:nvSpPr>
        <p:spPr bwMode="auto">
          <a:xfrm>
            <a:off x="179388" y="130175"/>
            <a:ext cx="8229600" cy="561975"/>
          </a:xfrm>
          <a:prstGeom prst="rect">
            <a:avLst/>
          </a:prstGeom>
          <a:solidFill>
            <a:srgbClr val="6E267B"/>
          </a:solidFill>
          <a:ln w="9525">
            <a:noFill/>
            <a:miter lim="800000"/>
            <a:headEnd/>
            <a:tailEnd/>
          </a:ln>
        </p:spPr>
        <p:txBody>
          <a:bodyPr/>
          <a:lstStyle/>
          <a:p>
            <a:pPr eaLnBrk="0" hangingPunct="0"/>
            <a:r>
              <a:rPr lang="fr-FR" altLang="fr-FR" sz="2800">
                <a:solidFill>
                  <a:schemeClr val="bg1"/>
                </a:solidFill>
                <a:latin typeface="Arial" pitchFamily="34" charset="0"/>
              </a:rPr>
              <a:t>Compte de la gare de Meuse TGV</a:t>
            </a:r>
          </a:p>
        </p:txBody>
      </p:sp>
      <p:sp>
        <p:nvSpPr>
          <p:cNvPr id="73732" name="ZoneTexte 12"/>
          <p:cNvSpPr txBox="1">
            <a:spLocks noChangeArrowheads="1"/>
          </p:cNvSpPr>
          <p:nvPr/>
        </p:nvSpPr>
        <p:spPr bwMode="auto">
          <a:xfrm>
            <a:off x="6948488" y="6510338"/>
            <a:ext cx="360362" cy="276225"/>
          </a:xfrm>
          <a:prstGeom prst="rect">
            <a:avLst/>
          </a:prstGeom>
          <a:noFill/>
          <a:ln w="9525">
            <a:noFill/>
            <a:miter lim="800000"/>
            <a:headEnd/>
            <a:tailEnd/>
          </a:ln>
        </p:spPr>
        <p:txBody>
          <a:bodyPr>
            <a:spAutoFit/>
          </a:bodyPr>
          <a:lstStyle/>
          <a:p>
            <a:r>
              <a:rPr lang="fr-FR" altLang="fr-FR" sz="1200"/>
              <a:t>68</a:t>
            </a:r>
          </a:p>
        </p:txBody>
      </p:sp>
      <p:pic>
        <p:nvPicPr>
          <p:cNvPr id="73733" name="Picture 2"/>
          <p:cNvPicPr>
            <a:picLocks noChangeAspect="1" noChangeArrowheads="1"/>
          </p:cNvPicPr>
          <p:nvPr/>
        </p:nvPicPr>
        <p:blipFill>
          <a:blip r:embed="rId2"/>
          <a:srcRect/>
          <a:stretch>
            <a:fillRect/>
          </a:stretch>
        </p:blipFill>
        <p:spPr bwMode="auto">
          <a:xfrm>
            <a:off x="684213" y="1149350"/>
            <a:ext cx="7945437" cy="487203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785813" y="1285875"/>
            <a:ext cx="1571625" cy="121443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marL="342900" indent="-342900" algn="ctr" eaLnBrk="0" hangingPunct="0">
              <a:spcBef>
                <a:spcPct val="20000"/>
              </a:spcBef>
              <a:defRPr/>
            </a:pPr>
            <a:r>
              <a:rPr lang="fr-FR" sz="2000" b="1" dirty="0">
                <a:solidFill>
                  <a:schemeClr val="tx2"/>
                </a:solidFill>
                <a:cs typeface="Arial"/>
              </a:rPr>
              <a:t>2015 : </a:t>
            </a:r>
          </a:p>
          <a:p>
            <a:pPr marL="342900" indent="-342900" algn="ctr" eaLnBrk="0" hangingPunct="0">
              <a:spcBef>
                <a:spcPct val="20000"/>
              </a:spcBef>
              <a:defRPr/>
            </a:pPr>
            <a:r>
              <a:rPr lang="fr-FR" sz="2000" b="1" dirty="0">
                <a:solidFill>
                  <a:schemeClr val="tx2"/>
                </a:solidFill>
                <a:cs typeface="Arial"/>
              </a:rPr>
              <a:t>596 k€</a:t>
            </a:r>
          </a:p>
        </p:txBody>
      </p:sp>
      <p:sp>
        <p:nvSpPr>
          <p:cNvPr id="7" name="Rectangle 3"/>
          <p:cNvSpPr>
            <a:spLocks noChangeArrowheads="1"/>
          </p:cNvSpPr>
          <p:nvPr/>
        </p:nvSpPr>
        <p:spPr bwMode="auto">
          <a:xfrm>
            <a:off x="5929313" y="4786313"/>
            <a:ext cx="1571625" cy="12144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marL="342900" indent="-342900" algn="ctr" eaLnBrk="0" hangingPunct="0">
              <a:spcBef>
                <a:spcPct val="20000"/>
              </a:spcBef>
              <a:defRPr/>
            </a:pPr>
            <a:r>
              <a:rPr lang="fr-FR" sz="2000" b="1" dirty="0">
                <a:solidFill>
                  <a:schemeClr val="tx2"/>
                </a:solidFill>
                <a:cs typeface="Arial"/>
              </a:rPr>
              <a:t>2016 : </a:t>
            </a:r>
          </a:p>
          <a:p>
            <a:pPr marL="342900" indent="-342900" algn="ctr" eaLnBrk="0" hangingPunct="0">
              <a:spcBef>
                <a:spcPct val="20000"/>
              </a:spcBef>
              <a:defRPr/>
            </a:pPr>
            <a:r>
              <a:rPr lang="fr-FR" sz="2000" b="1" dirty="0">
                <a:solidFill>
                  <a:schemeClr val="tx2"/>
                </a:solidFill>
                <a:cs typeface="Arial"/>
              </a:rPr>
              <a:t>585 k€</a:t>
            </a:r>
          </a:p>
        </p:txBody>
      </p:sp>
      <p:sp>
        <p:nvSpPr>
          <p:cNvPr id="13" name="Flèche à angle droit 12"/>
          <p:cNvSpPr/>
          <p:nvPr/>
        </p:nvSpPr>
        <p:spPr>
          <a:xfrm rot="5400000">
            <a:off x="1678782" y="2321719"/>
            <a:ext cx="3357562" cy="4286250"/>
          </a:xfrm>
          <a:prstGeom prst="bentUpArrow">
            <a:avLst>
              <a:gd name="adj1" fmla="val 25000"/>
              <a:gd name="adj2" fmla="val 25000"/>
              <a:gd name="adj3" fmla="val 31017"/>
            </a:avLst>
          </a:prstGeom>
          <a:ln w="269875" cap="sq">
            <a:solidFill>
              <a:srgbClr val="B0B0B2"/>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74757" name="Rectangle 3"/>
          <p:cNvSpPr>
            <a:spLocks noChangeArrowheads="1"/>
          </p:cNvSpPr>
          <p:nvPr/>
        </p:nvSpPr>
        <p:spPr bwMode="auto">
          <a:xfrm>
            <a:off x="2500313" y="2071688"/>
            <a:ext cx="6215062" cy="3286125"/>
          </a:xfrm>
          <a:prstGeom prst="rect">
            <a:avLst/>
          </a:prstGeom>
          <a:noFill/>
          <a:ln w="9525">
            <a:noFill/>
            <a:miter lim="800000"/>
            <a:headEnd/>
            <a:tailEnd/>
          </a:ln>
        </p:spPr>
        <p:txBody>
          <a:bodyPr anchor="ctr"/>
          <a:lstStyle/>
          <a:p>
            <a:pPr marL="342900" indent="-342900" eaLnBrk="0" hangingPunct="0">
              <a:spcBef>
                <a:spcPct val="20000"/>
              </a:spcBef>
            </a:pPr>
            <a:endParaRPr lang="fr-FR" sz="1400" i="1">
              <a:solidFill>
                <a:schemeClr val="tx2"/>
              </a:solidFill>
              <a:latin typeface="Arial" pitchFamily="34" charset="0"/>
              <a:cs typeface="Arial" pitchFamily="34" charset="0"/>
            </a:endParaRPr>
          </a:p>
          <a:p>
            <a:pPr marL="342900" indent="-342900" eaLnBrk="0" hangingPunct="0">
              <a:spcBef>
                <a:spcPct val="20000"/>
              </a:spcBef>
              <a:buFont typeface="Wingdings" pitchFamily="2" charset="2"/>
              <a:buChar char="q"/>
            </a:pPr>
            <a:r>
              <a:rPr lang="fr-FR" sz="1400" b="1">
                <a:solidFill>
                  <a:schemeClr val="tx2"/>
                </a:solidFill>
                <a:latin typeface="Arial" pitchFamily="34" charset="0"/>
                <a:cs typeface="Arial" pitchFamily="34" charset="0"/>
              </a:rPr>
              <a:t>Economies Gestion de site (Charges propriétaires et énergie fluides):</a:t>
            </a:r>
            <a:r>
              <a:rPr lang="fr-FR" sz="1400" i="1">
                <a:solidFill>
                  <a:schemeClr val="tx2"/>
                </a:solidFill>
                <a:latin typeface="Arial" pitchFamily="34" charset="0"/>
                <a:cs typeface="Arial" pitchFamily="34" charset="0"/>
              </a:rPr>
              <a:t>-19k€</a:t>
            </a:r>
          </a:p>
          <a:p>
            <a:pPr marL="342900" indent="-342900" eaLnBrk="0" hangingPunct="0">
              <a:spcBef>
                <a:spcPct val="20000"/>
              </a:spcBef>
            </a:pPr>
            <a:endParaRPr lang="fr-FR" sz="1400" i="1">
              <a:solidFill>
                <a:schemeClr val="tx2"/>
              </a:solidFill>
              <a:latin typeface="Arial" pitchFamily="34" charset="0"/>
              <a:cs typeface="Arial" pitchFamily="34" charset="0"/>
            </a:endParaRPr>
          </a:p>
          <a:p>
            <a:pPr marL="342900" indent="-342900" eaLnBrk="0" hangingPunct="0">
              <a:spcBef>
                <a:spcPct val="20000"/>
              </a:spcBef>
              <a:buFont typeface="Wingdings" pitchFamily="2" charset="2"/>
              <a:buChar char="q"/>
            </a:pPr>
            <a:r>
              <a:rPr lang="fr-FR" sz="1400" b="1">
                <a:solidFill>
                  <a:schemeClr val="tx2"/>
                </a:solidFill>
                <a:latin typeface="Arial" pitchFamily="34" charset="0"/>
                <a:cs typeface="Arial" pitchFamily="34" charset="0"/>
              </a:rPr>
              <a:t>Diminution du poids des investissements :</a:t>
            </a:r>
            <a:r>
              <a:rPr lang="fr-FR" sz="1400" i="1">
                <a:solidFill>
                  <a:schemeClr val="tx2"/>
                </a:solidFill>
                <a:latin typeface="Arial" pitchFamily="34" charset="0"/>
                <a:cs typeface="Arial" pitchFamily="34" charset="0"/>
              </a:rPr>
              <a:t>-3k€</a:t>
            </a:r>
          </a:p>
          <a:p>
            <a:pPr marL="342900" indent="-342900" eaLnBrk="0" hangingPunct="0">
              <a:spcBef>
                <a:spcPct val="20000"/>
              </a:spcBef>
              <a:buFont typeface="Wingdings" pitchFamily="2" charset="2"/>
              <a:buChar char="q"/>
            </a:pPr>
            <a:endParaRPr lang="fr-FR" sz="1400" i="1">
              <a:solidFill>
                <a:schemeClr val="tx2"/>
              </a:solidFill>
              <a:latin typeface="Arial" pitchFamily="34" charset="0"/>
              <a:cs typeface="Arial" pitchFamily="34" charset="0"/>
            </a:endParaRPr>
          </a:p>
          <a:p>
            <a:pPr marL="342900" indent="-342900" eaLnBrk="0" hangingPunct="0">
              <a:spcBef>
                <a:spcPct val="20000"/>
              </a:spcBef>
              <a:buFont typeface="Wingdings" pitchFamily="2" charset="2"/>
              <a:buChar char="q"/>
            </a:pPr>
            <a:r>
              <a:rPr lang="fr-FR" sz="1400" b="1">
                <a:solidFill>
                  <a:schemeClr val="tx2"/>
                </a:solidFill>
                <a:latin typeface="Arial" pitchFamily="34" charset="0"/>
                <a:cs typeface="Arial" pitchFamily="34" charset="0"/>
              </a:rPr>
              <a:t>Evolutions macro-économiques (1,86 %)</a:t>
            </a:r>
            <a:r>
              <a:rPr lang="fr-FR" b="1">
                <a:solidFill>
                  <a:schemeClr val="tx2"/>
                </a:solidFill>
              </a:rPr>
              <a:t> : </a:t>
            </a:r>
            <a:r>
              <a:rPr lang="fr-FR" sz="1400" i="1">
                <a:solidFill>
                  <a:schemeClr val="tx2"/>
                </a:solidFill>
                <a:latin typeface="Arial" pitchFamily="34" charset="0"/>
                <a:cs typeface="Arial" pitchFamily="34" charset="0"/>
              </a:rPr>
              <a:t>+11k€</a:t>
            </a:r>
          </a:p>
          <a:p>
            <a:pPr marL="342900" indent="-342900" eaLnBrk="0" hangingPunct="0">
              <a:spcBef>
                <a:spcPct val="20000"/>
              </a:spcBef>
              <a:buFont typeface="Wingdings" pitchFamily="2" charset="2"/>
              <a:buNone/>
            </a:pPr>
            <a:endParaRPr lang="fr-FR" sz="1400" i="1">
              <a:solidFill>
                <a:schemeClr val="tx2"/>
              </a:solidFill>
              <a:latin typeface="Arial" pitchFamily="34" charset="0"/>
              <a:cs typeface="Arial" pitchFamily="34" charset="0"/>
            </a:endParaRPr>
          </a:p>
          <a:p>
            <a:pPr marL="342900" indent="-342900" eaLnBrk="0" hangingPunct="0">
              <a:spcBef>
                <a:spcPct val="20000"/>
              </a:spcBef>
            </a:pPr>
            <a:endParaRPr lang="fr-FR" sz="1400" i="1">
              <a:solidFill>
                <a:schemeClr val="tx2"/>
              </a:solidFill>
              <a:latin typeface="Arial" pitchFamily="34" charset="0"/>
              <a:cs typeface="Arial" pitchFamily="34" charset="0"/>
            </a:endParaRPr>
          </a:p>
          <a:p>
            <a:pPr marL="342900" indent="-342900" eaLnBrk="0" hangingPunct="0">
              <a:spcBef>
                <a:spcPct val="20000"/>
              </a:spcBef>
            </a:pPr>
            <a:endParaRPr lang="fr-FR" sz="1400" i="1">
              <a:solidFill>
                <a:schemeClr val="tx2"/>
              </a:solidFill>
              <a:latin typeface="Arial" pitchFamily="34" charset="0"/>
              <a:cs typeface="Arial" pitchFamily="34" charset="0"/>
            </a:endParaRPr>
          </a:p>
          <a:p>
            <a:pPr marL="342900" indent="-342900" eaLnBrk="0" hangingPunct="0">
              <a:spcBef>
                <a:spcPct val="20000"/>
              </a:spcBef>
            </a:pPr>
            <a:endParaRPr lang="fr-FR" sz="1400" i="1">
              <a:solidFill>
                <a:schemeClr val="tx2"/>
              </a:solidFill>
              <a:latin typeface="Arial" pitchFamily="34" charset="0"/>
              <a:cs typeface="Arial" pitchFamily="34" charset="0"/>
            </a:endParaRPr>
          </a:p>
          <a:p>
            <a:pPr marL="342900" indent="-342900" eaLnBrk="0" hangingPunct="0">
              <a:spcBef>
                <a:spcPct val="20000"/>
              </a:spcBef>
            </a:pPr>
            <a:endParaRPr lang="fr-FR" sz="1400" b="1">
              <a:solidFill>
                <a:schemeClr val="tx2"/>
              </a:solidFill>
              <a:latin typeface="Arial" pitchFamily="34" charset="0"/>
              <a:cs typeface="Arial" pitchFamily="34" charset="0"/>
            </a:endParaRPr>
          </a:p>
          <a:p>
            <a:pPr marL="342900" indent="-342900" eaLnBrk="0" hangingPunct="0">
              <a:spcBef>
                <a:spcPct val="20000"/>
              </a:spcBef>
            </a:pPr>
            <a:endParaRPr lang="fr-FR" sz="1400" b="1">
              <a:solidFill>
                <a:schemeClr val="tx2"/>
              </a:solidFill>
              <a:latin typeface="Arial" pitchFamily="34" charset="0"/>
              <a:cs typeface="Arial" pitchFamily="34" charset="0"/>
            </a:endParaRPr>
          </a:p>
        </p:txBody>
      </p:sp>
      <p:sp>
        <p:nvSpPr>
          <p:cNvPr id="74758" name="Rectangle 8"/>
          <p:cNvSpPr>
            <a:spLocks noChangeArrowheads="1"/>
          </p:cNvSpPr>
          <p:nvPr/>
        </p:nvSpPr>
        <p:spPr bwMode="auto">
          <a:xfrm>
            <a:off x="179388" y="130175"/>
            <a:ext cx="8229600" cy="561975"/>
          </a:xfrm>
          <a:prstGeom prst="rect">
            <a:avLst/>
          </a:prstGeom>
          <a:solidFill>
            <a:srgbClr val="6E267B"/>
          </a:solidFill>
          <a:ln w="9525">
            <a:noFill/>
            <a:miter lim="800000"/>
            <a:headEnd/>
            <a:tailEnd/>
          </a:ln>
        </p:spPr>
        <p:txBody>
          <a:bodyPr/>
          <a:lstStyle/>
          <a:p>
            <a:pPr eaLnBrk="0" hangingPunct="0"/>
            <a:r>
              <a:rPr lang="fr-FR" altLang="fr-FR" sz="2800">
                <a:solidFill>
                  <a:schemeClr val="bg1"/>
                </a:solidFill>
                <a:latin typeface="Arial" pitchFamily="34" charset="0"/>
              </a:rPr>
              <a:t>Compte de la gare de Meuse TGV</a:t>
            </a:r>
          </a:p>
        </p:txBody>
      </p:sp>
      <p:sp>
        <p:nvSpPr>
          <p:cNvPr id="10" name="Espace réservé du texte 2"/>
          <p:cNvSpPr txBox="1">
            <a:spLocks/>
          </p:cNvSpPr>
          <p:nvPr/>
        </p:nvSpPr>
        <p:spPr>
          <a:xfrm>
            <a:off x="785813" y="795338"/>
            <a:ext cx="7929562" cy="307777"/>
          </a:xfrm>
          <a:prstGeom prst="rect">
            <a:avLst/>
          </a:prstGeom>
        </p:spPr>
        <p:txBody>
          <a:bodyPr lIns="0" tIns="0" rIns="0" bIns="0">
            <a:spAutoFit/>
          </a:bodyPr>
          <a:lstStyle/>
          <a:p>
            <a:pPr eaLnBrk="0" hangingPunct="0">
              <a:spcBef>
                <a:spcPts val="0"/>
              </a:spcBef>
              <a:spcAft>
                <a:spcPts val="600"/>
              </a:spcAft>
              <a:defRPr/>
            </a:pPr>
            <a:r>
              <a:rPr lang="fr-FR" sz="2000" dirty="0" smtClean="0">
                <a:solidFill>
                  <a:schemeClr val="tx2"/>
                </a:solidFill>
                <a:latin typeface="Arial"/>
                <a:ea typeface="+mn-ea"/>
                <a:cs typeface="Arial"/>
              </a:rPr>
              <a:t>Analyse </a:t>
            </a:r>
            <a:r>
              <a:rPr lang="fr-FR" sz="2000" dirty="0">
                <a:solidFill>
                  <a:schemeClr val="tx2"/>
                </a:solidFill>
                <a:latin typeface="Arial"/>
                <a:ea typeface="+mn-ea"/>
                <a:cs typeface="Arial"/>
              </a:rPr>
              <a:t>des évolutions des charges tous transporteurs</a:t>
            </a:r>
          </a:p>
        </p:txBody>
      </p:sp>
      <p:sp>
        <p:nvSpPr>
          <p:cNvPr id="74760" name="ZoneTexte 12"/>
          <p:cNvSpPr txBox="1">
            <a:spLocks noChangeArrowheads="1"/>
          </p:cNvSpPr>
          <p:nvPr/>
        </p:nvSpPr>
        <p:spPr bwMode="auto">
          <a:xfrm>
            <a:off x="6948488" y="6510338"/>
            <a:ext cx="360362" cy="276225"/>
          </a:xfrm>
          <a:prstGeom prst="rect">
            <a:avLst/>
          </a:prstGeom>
          <a:noFill/>
          <a:ln w="9525">
            <a:noFill/>
            <a:miter lim="800000"/>
            <a:headEnd/>
            <a:tailEnd/>
          </a:ln>
        </p:spPr>
        <p:txBody>
          <a:bodyPr>
            <a:spAutoFit/>
          </a:bodyPr>
          <a:lstStyle/>
          <a:p>
            <a:r>
              <a:rPr lang="fr-FR" altLang="fr-FR" sz="1200"/>
              <a:t>69</a:t>
            </a:r>
          </a:p>
        </p:txBody>
      </p:sp>
    </p:spTree>
  </p:cSld>
  <p:clrMapOvr>
    <a:masterClrMapping/>
  </p:clrMapOvr>
  <p:transition spd="med">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SNC_Illu_Batiment_4-02"/>
          <p:cNvPicPr>
            <a:picLocks noChangeAspect="1" noChangeArrowheads="1"/>
          </p:cNvPicPr>
          <p:nvPr/>
        </p:nvPicPr>
        <p:blipFill>
          <a:blip r:embed="rId3"/>
          <a:srcRect t="38362" b="20831"/>
          <a:stretch>
            <a:fillRect/>
          </a:stretch>
        </p:blipFill>
        <p:spPr bwMode="auto">
          <a:xfrm>
            <a:off x="4630132" y="714356"/>
            <a:ext cx="4513868" cy="1841576"/>
          </a:xfrm>
          <a:prstGeom prst="rect">
            <a:avLst/>
          </a:prstGeom>
          <a:noFill/>
        </p:spPr>
      </p:pic>
      <p:grpSp>
        <p:nvGrpSpPr>
          <p:cNvPr id="2" name="Groupe 11"/>
          <p:cNvGrpSpPr/>
          <p:nvPr/>
        </p:nvGrpSpPr>
        <p:grpSpPr>
          <a:xfrm>
            <a:off x="4500562" y="1571274"/>
            <a:ext cx="2428892" cy="1214784"/>
            <a:chOff x="1714480" y="3928728"/>
            <a:chExt cx="3857652" cy="1929164"/>
          </a:xfrm>
        </p:grpSpPr>
        <p:sp>
          <p:nvSpPr>
            <p:cNvPr id="11" name="Rectangle 10"/>
            <p:cNvSpPr/>
            <p:nvPr/>
          </p:nvSpPr>
          <p:spPr>
            <a:xfrm>
              <a:off x="1714480" y="4857760"/>
              <a:ext cx="3071834" cy="214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63" descr="SNC_Illu_Transport_14-02"/>
            <p:cNvPicPr>
              <a:picLocks noChangeAspect="1" noChangeArrowheads="1"/>
            </p:cNvPicPr>
            <p:nvPr/>
          </p:nvPicPr>
          <p:blipFill>
            <a:blip r:embed="rId4" cstate="email">
              <a:duotone>
                <a:schemeClr val="accent5">
                  <a:shade val="45000"/>
                  <a:satMod val="135000"/>
                </a:schemeClr>
                <a:prstClr val="white"/>
              </a:duotone>
            </a:blip>
            <a:srcRect/>
            <a:stretch>
              <a:fillRect/>
            </a:stretch>
          </p:blipFill>
          <p:spPr bwMode="auto">
            <a:xfrm>
              <a:off x="1714480" y="3928728"/>
              <a:ext cx="3857652" cy="1929164"/>
            </a:xfrm>
            <a:prstGeom prst="rect">
              <a:avLst/>
            </a:prstGeom>
            <a:noFill/>
          </p:spPr>
        </p:pic>
      </p:grpSp>
      <p:sp>
        <p:nvSpPr>
          <p:cNvPr id="8" name="Rectangle 8"/>
          <p:cNvSpPr>
            <a:spLocks/>
          </p:cNvSpPr>
          <p:nvPr/>
        </p:nvSpPr>
        <p:spPr bwMode="auto">
          <a:xfrm>
            <a:off x="250825" y="357166"/>
            <a:ext cx="8893176" cy="571504"/>
          </a:xfrm>
          <a:prstGeom prst="rect">
            <a:avLst/>
          </a:prstGeom>
          <a:solidFill>
            <a:srgbClr val="6E267B"/>
          </a:solidFill>
          <a:ln w="9525">
            <a:noFill/>
            <a:miter lim="800000"/>
            <a:headEnd/>
            <a:tailEnd/>
          </a:ln>
        </p:spPr>
        <p:txBody>
          <a:bodyPr/>
          <a:lstStyle/>
          <a:p>
            <a:pPr eaLnBrk="0" hangingPunct="0">
              <a:defRPr/>
            </a:pPr>
            <a:r>
              <a:rPr lang="fr-FR" sz="2800" dirty="0" smtClean="0">
                <a:solidFill>
                  <a:schemeClr val="bg1"/>
                </a:solidFill>
                <a:latin typeface="Arial" pitchFamily="34" charset="0"/>
                <a:ea typeface="+mj-ea"/>
              </a:rPr>
              <a:t>Meuse TGV voie sacrée – redevance d’accès</a:t>
            </a:r>
            <a:endParaRPr lang="fr-FR" sz="2800" dirty="0">
              <a:solidFill>
                <a:schemeClr val="bg1"/>
              </a:solidFill>
              <a:latin typeface="Arial" pitchFamily="34" charset="0"/>
              <a:ea typeface="+mj-ea"/>
            </a:endParaRPr>
          </a:p>
        </p:txBody>
      </p:sp>
      <p:sp>
        <p:nvSpPr>
          <p:cNvPr id="12" name="Rectangle 2"/>
          <p:cNvSpPr>
            <a:spLocks noChangeArrowheads="1"/>
          </p:cNvSpPr>
          <p:nvPr/>
        </p:nvSpPr>
        <p:spPr bwMode="auto">
          <a:xfrm>
            <a:off x="71406" y="5857892"/>
            <a:ext cx="9144000" cy="507996"/>
          </a:xfrm>
          <a:prstGeom prst="rect">
            <a:avLst/>
          </a:prstGeom>
          <a:noFill/>
          <a:ln w="9525">
            <a:noFill/>
            <a:miter lim="800000"/>
            <a:headEnd/>
            <a:tailEnd/>
          </a:ln>
        </p:spPr>
        <p:txBody>
          <a:bodyPr/>
          <a:lstStyle/>
          <a:p>
            <a:pPr eaLnBrk="0" hangingPunct="0"/>
            <a:r>
              <a:rPr lang="fr-FR" sz="1200" i="1" dirty="0" smtClean="0">
                <a:solidFill>
                  <a:srgbClr val="747678"/>
                </a:solidFill>
                <a:latin typeface="Calibri" pitchFamily="34" charset="0"/>
                <a:cs typeface="Arial" pitchFamily="34" charset="0"/>
              </a:rPr>
              <a:t>Résultats </a:t>
            </a:r>
            <a:r>
              <a:rPr lang="fr-FR" sz="1200" i="1" dirty="0">
                <a:solidFill>
                  <a:srgbClr val="747678"/>
                </a:solidFill>
                <a:latin typeface="Calibri" pitchFamily="34" charset="0"/>
                <a:cs typeface="Arial" pitchFamily="34" charset="0"/>
              </a:rPr>
              <a:t>susceptibles d’évoluer jusqu’à la publication officielle du DRG </a:t>
            </a:r>
            <a:r>
              <a:rPr lang="fr-FR" sz="1200" i="1" dirty="0" smtClean="0">
                <a:solidFill>
                  <a:srgbClr val="747678"/>
                </a:solidFill>
                <a:latin typeface="Calibri" pitchFamily="34" charset="0"/>
                <a:cs typeface="Arial" pitchFamily="34" charset="0"/>
              </a:rPr>
              <a:t>post IRC (mi </a:t>
            </a:r>
            <a:r>
              <a:rPr lang="fr-FR" sz="1200" i="1" dirty="0">
                <a:solidFill>
                  <a:srgbClr val="747678"/>
                </a:solidFill>
                <a:latin typeface="Calibri" pitchFamily="34" charset="0"/>
                <a:cs typeface="Arial" pitchFamily="34" charset="0"/>
              </a:rPr>
              <a:t>décembre</a:t>
            </a:r>
            <a:r>
              <a:rPr lang="fr-FR" sz="1200" i="1" dirty="0" smtClean="0">
                <a:solidFill>
                  <a:srgbClr val="747678"/>
                </a:solidFill>
                <a:latin typeface="Calibri" pitchFamily="34" charset="0"/>
                <a:cs typeface="Arial" pitchFamily="34" charset="0"/>
              </a:rPr>
              <a:t>)</a:t>
            </a:r>
            <a:endParaRPr lang="fr-FR" sz="1200" i="1" dirty="0">
              <a:solidFill>
                <a:srgbClr val="747678"/>
              </a:solidFill>
              <a:latin typeface="Calibri" pitchFamily="34" charset="0"/>
              <a:cs typeface="Arial" pitchFamily="34" charset="0"/>
            </a:endParaRPr>
          </a:p>
        </p:txBody>
      </p:sp>
      <p:sp>
        <p:nvSpPr>
          <p:cNvPr id="14" name="Espace réservé du texte 2"/>
          <p:cNvSpPr>
            <a:spLocks noGrp="1"/>
          </p:cNvSpPr>
          <p:nvPr>
            <p:ph type="body" sz="quarter" idx="10"/>
          </p:nvPr>
        </p:nvSpPr>
        <p:spPr bwMode="auto">
          <a:xfrm>
            <a:off x="714348" y="4357695"/>
            <a:ext cx="7777162" cy="1092607"/>
          </a:xfrm>
          <a:noFill/>
          <a:ln>
            <a:miter lim="800000"/>
            <a:headEnd/>
            <a:tailEnd/>
          </a:ln>
        </p:spPr>
        <p:txBody>
          <a:bodyPr vert="horz" wrap="square" numCol="1" anchor="t" anchorCtr="0" compatLnSpc="1">
            <a:prstTxWarp prst="textNoShape">
              <a:avLst/>
            </a:prstTxWarp>
          </a:bodyPr>
          <a:lstStyle/>
          <a:p>
            <a:pPr>
              <a:spcBef>
                <a:spcPct val="0"/>
              </a:spcBef>
            </a:pPr>
            <a:r>
              <a:rPr lang="fr-FR" sz="1400" i="1" dirty="0" smtClean="0">
                <a:latin typeface="Arial" pitchFamily="34" charset="0"/>
                <a:cs typeface="Arial" pitchFamily="34" charset="0"/>
              </a:rPr>
              <a:t>Meuse TGV : Départ d’une rame TGV destination de Paris = 99,20 + 82,02 = 181,22€</a:t>
            </a:r>
          </a:p>
          <a:p>
            <a:pPr>
              <a:spcBef>
                <a:spcPct val="0"/>
              </a:spcBef>
            </a:pPr>
            <a:endParaRPr lang="fr-FR" sz="1400" i="1" dirty="0" smtClean="0">
              <a:latin typeface="Arial" pitchFamily="34" charset="0"/>
              <a:cs typeface="Arial" pitchFamily="34" charset="0"/>
            </a:endParaRPr>
          </a:p>
          <a:p>
            <a:pPr>
              <a:spcBef>
                <a:spcPct val="0"/>
              </a:spcBef>
            </a:pPr>
            <a:endParaRPr lang="fr-FR" sz="1400" i="1" dirty="0" smtClean="0">
              <a:latin typeface="Arial" pitchFamily="34" charset="0"/>
              <a:cs typeface="Arial" pitchFamily="34" charset="0"/>
            </a:endParaRPr>
          </a:p>
          <a:p>
            <a:pPr>
              <a:spcBef>
                <a:spcPct val="0"/>
              </a:spcBef>
            </a:pPr>
            <a:endParaRPr lang="fr-FR" sz="1400" i="1" dirty="0" smtClean="0">
              <a:latin typeface="Arial" pitchFamily="34" charset="0"/>
              <a:cs typeface="Arial" pitchFamily="34" charset="0"/>
            </a:endParaRPr>
          </a:p>
        </p:txBody>
      </p:sp>
      <p:pic>
        <p:nvPicPr>
          <p:cNvPr id="408578" name="Picture 2"/>
          <p:cNvPicPr>
            <a:picLocks noChangeAspect="1" noChangeArrowheads="1"/>
          </p:cNvPicPr>
          <p:nvPr/>
        </p:nvPicPr>
        <p:blipFill>
          <a:blip r:embed="rId5"/>
          <a:srcRect/>
          <a:stretch>
            <a:fillRect/>
          </a:stretch>
        </p:blipFill>
        <p:spPr bwMode="auto">
          <a:xfrm>
            <a:off x="138113" y="2852738"/>
            <a:ext cx="8867775" cy="1152525"/>
          </a:xfrm>
          <a:prstGeom prst="rect">
            <a:avLst/>
          </a:prstGeom>
          <a:noFill/>
          <a:ln w="9525">
            <a:noFill/>
            <a:miter lim="800000"/>
            <a:headEnd/>
            <a:tailEnd/>
          </a:ln>
          <a:effectLst/>
        </p:spPr>
      </p:pic>
      <p:cxnSp>
        <p:nvCxnSpPr>
          <p:cNvPr id="15" name="Connecteur droit avec flèche 14"/>
          <p:cNvCxnSpPr/>
          <p:nvPr/>
        </p:nvCxnSpPr>
        <p:spPr>
          <a:xfrm>
            <a:off x="1785918" y="4000504"/>
            <a:ext cx="3714776" cy="3571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Ellipse 15"/>
          <p:cNvSpPr/>
          <p:nvPr/>
        </p:nvSpPr>
        <p:spPr>
          <a:xfrm>
            <a:off x="1357290" y="3643314"/>
            <a:ext cx="642942" cy="4286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p:cNvSpPr/>
          <p:nvPr/>
        </p:nvSpPr>
        <p:spPr>
          <a:xfrm>
            <a:off x="7500958" y="3643314"/>
            <a:ext cx="642942" cy="4286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8" name="Connecteur droit avec flèche 17"/>
          <p:cNvCxnSpPr>
            <a:stCxn id="17" idx="3"/>
          </p:cNvCxnSpPr>
          <p:nvPr/>
        </p:nvCxnSpPr>
        <p:spPr>
          <a:xfrm rot="5400000">
            <a:off x="6802272" y="3564850"/>
            <a:ext cx="348523" cy="12371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med">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1142976" y="714357"/>
            <a:ext cx="6659587" cy="5357849"/>
            <a:chOff x="2051050" y="1412875"/>
            <a:chExt cx="5751513" cy="4500637"/>
          </a:xfrm>
        </p:grpSpPr>
        <p:pic>
          <p:nvPicPr>
            <p:cNvPr id="14339" name="Picture 3"/>
            <p:cNvPicPr>
              <a:picLocks noChangeAspect="1" noChangeArrowheads="1"/>
            </p:cNvPicPr>
            <p:nvPr/>
          </p:nvPicPr>
          <p:blipFill>
            <a:blip r:embed="rId3"/>
            <a:srcRect b="6093"/>
            <a:stretch>
              <a:fillRect/>
            </a:stretch>
          </p:blipFill>
          <p:spPr bwMode="auto">
            <a:xfrm>
              <a:off x="2051050" y="1412875"/>
              <a:ext cx="5751513" cy="4500637"/>
            </a:xfrm>
            <a:prstGeom prst="rect">
              <a:avLst/>
            </a:prstGeom>
            <a:noFill/>
            <a:ln w="9525">
              <a:noFill/>
              <a:miter lim="800000"/>
              <a:headEnd/>
              <a:tailEnd/>
            </a:ln>
          </p:spPr>
        </p:pic>
        <p:sp>
          <p:nvSpPr>
            <p:cNvPr id="6" name="Rectangle 5"/>
            <p:cNvSpPr/>
            <p:nvPr/>
          </p:nvSpPr>
          <p:spPr>
            <a:xfrm rot="535728">
              <a:off x="3111718" y="3043607"/>
              <a:ext cx="3442594" cy="158585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Picture 8" descr="10210">
              <a:hlinkClick r:id="rId4"/>
            </p:cNvPr>
            <p:cNvPicPr>
              <a:picLocks noChangeAspect="1" noChangeArrowheads="1"/>
            </p:cNvPicPr>
            <p:nvPr/>
          </p:nvPicPr>
          <p:blipFill>
            <a:blip r:embed="rId5" cstate="email"/>
            <a:stretch>
              <a:fillRect/>
            </a:stretch>
          </p:blipFill>
          <p:spPr bwMode="auto">
            <a:xfrm rot="527303">
              <a:off x="3894986" y="3141308"/>
              <a:ext cx="2206044" cy="1468050"/>
            </a:xfrm>
            <a:prstGeom prst="rect">
              <a:avLst/>
            </a:prstGeom>
            <a:noFill/>
            <a:ln>
              <a:noFill/>
            </a:ln>
          </p:spPr>
        </p:pic>
      </p:grpSp>
      <p:sp>
        <p:nvSpPr>
          <p:cNvPr id="4" name="Rectangle 8"/>
          <p:cNvSpPr>
            <a:spLocks/>
          </p:cNvSpPr>
          <p:nvPr/>
        </p:nvSpPr>
        <p:spPr bwMode="auto">
          <a:xfrm>
            <a:off x="4500562" y="833426"/>
            <a:ext cx="4643437" cy="1166814"/>
          </a:xfrm>
          <a:prstGeom prst="rect">
            <a:avLst/>
          </a:prstGeom>
          <a:solidFill>
            <a:srgbClr val="6E267B"/>
          </a:solidFill>
          <a:ln w="9525">
            <a:noFill/>
            <a:miter lim="800000"/>
            <a:headEnd/>
            <a:tailEnd/>
          </a:ln>
        </p:spPr>
        <p:txBody>
          <a:bodyPr/>
          <a:lstStyle/>
          <a:p>
            <a:pPr defTabSz="457200" eaLnBrk="0" hangingPunct="0">
              <a:defRPr/>
            </a:pPr>
            <a:r>
              <a:rPr lang="fr-FR" sz="2800" dirty="0" smtClean="0">
                <a:solidFill>
                  <a:schemeClr val="bg1"/>
                </a:solidFill>
                <a:latin typeface="Arial" pitchFamily="34" charset="0"/>
                <a:ea typeface="+mj-ea"/>
              </a:rPr>
              <a:t>Présentation </a:t>
            </a:r>
            <a:r>
              <a:rPr lang="fr-FR" sz="2800" dirty="0">
                <a:solidFill>
                  <a:schemeClr val="bg1"/>
                </a:solidFill>
                <a:latin typeface="Arial" pitchFamily="34" charset="0"/>
                <a:ea typeface="+mj-ea"/>
              </a:rPr>
              <a:t>de la </a:t>
            </a:r>
            <a:r>
              <a:rPr lang="fr-FR" sz="2800" dirty="0" smtClean="0">
                <a:solidFill>
                  <a:schemeClr val="bg1"/>
                </a:solidFill>
                <a:latin typeface="Arial" pitchFamily="34" charset="0"/>
                <a:ea typeface="+mj-ea"/>
              </a:rPr>
              <a:t>gare de NANCY</a:t>
            </a:r>
          </a:p>
        </p:txBody>
      </p:sp>
    </p:spTree>
  </p:cSld>
  <p:clrMapOvr>
    <a:masterClrMapping/>
  </p:clrMapOvr>
  <p:transition spd="med">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4" name="Text Box 4"/>
          <p:cNvSpPr txBox="1">
            <a:spLocks noChangeArrowheads="1"/>
          </p:cNvSpPr>
          <p:nvPr/>
        </p:nvSpPr>
        <p:spPr bwMode="auto">
          <a:xfrm>
            <a:off x="7024684" y="2205038"/>
            <a:ext cx="1619250" cy="579438"/>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endParaRPr lang="fr-FR"/>
          </a:p>
        </p:txBody>
      </p:sp>
      <p:sp>
        <p:nvSpPr>
          <p:cNvPr id="143365" name="Text Box 5"/>
          <p:cNvSpPr txBox="1">
            <a:spLocks noChangeArrowheads="1"/>
          </p:cNvSpPr>
          <p:nvPr/>
        </p:nvSpPr>
        <p:spPr bwMode="auto">
          <a:xfrm>
            <a:off x="3035320" y="6256359"/>
            <a:ext cx="4465638" cy="2444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fr-FR" sz="1000" dirty="0"/>
              <a:t>RFF                 SNCF </a:t>
            </a:r>
            <a:r>
              <a:rPr lang="fr-FR" sz="1000" dirty="0" smtClean="0"/>
              <a:t>G&amp;C</a:t>
            </a:r>
            <a:endParaRPr lang="fr-FR" sz="900" dirty="0"/>
          </a:p>
        </p:txBody>
      </p:sp>
      <p:sp>
        <p:nvSpPr>
          <p:cNvPr id="143366" name="Rectangle 6"/>
          <p:cNvSpPr>
            <a:spLocks noChangeArrowheads="1"/>
          </p:cNvSpPr>
          <p:nvPr/>
        </p:nvSpPr>
        <p:spPr bwMode="auto">
          <a:xfrm>
            <a:off x="3411707" y="6329384"/>
            <a:ext cx="142875" cy="142875"/>
          </a:xfrm>
          <a:prstGeom prst="rect">
            <a:avLst/>
          </a:prstGeom>
          <a:solidFill>
            <a:srgbClr val="FFFF00"/>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defRPr/>
            </a:pPr>
            <a:endParaRPr lang="fr-FR"/>
          </a:p>
        </p:txBody>
      </p:sp>
      <p:sp>
        <p:nvSpPr>
          <p:cNvPr id="143367" name="Rectangle 7"/>
          <p:cNvSpPr>
            <a:spLocks noChangeArrowheads="1"/>
          </p:cNvSpPr>
          <p:nvPr/>
        </p:nvSpPr>
        <p:spPr bwMode="auto">
          <a:xfrm>
            <a:off x="4492794" y="6329384"/>
            <a:ext cx="142875" cy="142875"/>
          </a:xfrm>
          <a:prstGeom prst="rect">
            <a:avLst/>
          </a:prstGeom>
          <a:solidFill>
            <a:srgbClr val="FF00FF"/>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defRPr/>
            </a:pPr>
            <a:endParaRPr lang="fr-FR"/>
          </a:p>
        </p:txBody>
      </p:sp>
      <p:pic>
        <p:nvPicPr>
          <p:cNvPr id="20481" name="Picture 1"/>
          <p:cNvPicPr>
            <a:picLocks noChangeAspect="1" noChangeArrowheads="1"/>
          </p:cNvPicPr>
          <p:nvPr/>
        </p:nvPicPr>
        <p:blipFill>
          <a:blip r:embed="rId3" cstate="email"/>
          <a:stretch>
            <a:fillRect/>
          </a:stretch>
        </p:blipFill>
        <p:spPr bwMode="auto">
          <a:xfrm>
            <a:off x="285720" y="1785926"/>
            <a:ext cx="7143800" cy="4380019"/>
          </a:xfrm>
          <a:prstGeom prst="rect">
            <a:avLst/>
          </a:prstGeom>
          <a:noFill/>
          <a:ln w="9525">
            <a:noFill/>
            <a:miter lim="800000"/>
            <a:headEnd/>
            <a:tailEnd/>
          </a:ln>
        </p:spPr>
      </p:pic>
      <p:pic>
        <p:nvPicPr>
          <p:cNvPr id="17" name="Picture 7"/>
          <p:cNvPicPr>
            <a:picLocks noChangeAspect="1" noChangeArrowheads="1"/>
          </p:cNvPicPr>
          <p:nvPr/>
        </p:nvPicPr>
        <p:blipFill>
          <a:blip r:embed="rId4" cstate="email">
            <a:clrChange>
              <a:clrFrom>
                <a:srgbClr val="FFFFFF"/>
              </a:clrFrom>
              <a:clrTo>
                <a:srgbClr val="FFFFFF">
                  <a:alpha val="0"/>
                </a:srgbClr>
              </a:clrTo>
            </a:clrChange>
          </a:blip>
          <a:srcRect/>
          <a:stretch>
            <a:fillRect/>
          </a:stretch>
        </p:blipFill>
        <p:spPr bwMode="auto">
          <a:xfrm>
            <a:off x="3623944" y="3153272"/>
            <a:ext cx="200293" cy="187995"/>
          </a:xfrm>
          <a:prstGeom prst="rect">
            <a:avLst/>
          </a:prstGeom>
          <a:noFill/>
          <a:ln w="9525">
            <a:noFill/>
            <a:miter lim="800000"/>
            <a:headEnd/>
            <a:tailEnd/>
          </a:ln>
        </p:spPr>
      </p:pic>
      <p:pic>
        <p:nvPicPr>
          <p:cNvPr id="19" name="Picture 10"/>
          <p:cNvPicPr>
            <a:picLocks noChangeAspect="1" noChangeArrowheads="1"/>
          </p:cNvPicPr>
          <p:nvPr/>
        </p:nvPicPr>
        <p:blipFill>
          <a:blip r:embed="rId5" cstate="email">
            <a:clrChange>
              <a:clrFrom>
                <a:srgbClr val="FFFFFF"/>
              </a:clrFrom>
              <a:clrTo>
                <a:srgbClr val="FFFFFF">
                  <a:alpha val="0"/>
                </a:srgbClr>
              </a:clrTo>
            </a:clrChange>
          </a:blip>
          <a:srcRect b="-747"/>
          <a:stretch>
            <a:fillRect/>
          </a:stretch>
        </p:blipFill>
        <p:spPr bwMode="auto">
          <a:xfrm>
            <a:off x="3356886" y="3278602"/>
            <a:ext cx="333822" cy="313325"/>
          </a:xfrm>
          <a:prstGeom prst="rect">
            <a:avLst/>
          </a:prstGeom>
          <a:noFill/>
          <a:ln w="9525">
            <a:noFill/>
            <a:miter lim="800000"/>
            <a:headEnd/>
            <a:tailEnd/>
          </a:ln>
        </p:spPr>
      </p:pic>
      <p:pic>
        <p:nvPicPr>
          <p:cNvPr id="21" name="Picture 6"/>
          <p:cNvPicPr>
            <a:picLocks noChangeAspect="1" noChangeArrowheads="1"/>
          </p:cNvPicPr>
          <p:nvPr/>
        </p:nvPicPr>
        <p:blipFill>
          <a:blip r:embed="rId6" cstate="email">
            <a:clrChange>
              <a:clrFrom>
                <a:srgbClr val="FFFFFF"/>
              </a:clrFrom>
              <a:clrTo>
                <a:srgbClr val="FFFFFF">
                  <a:alpha val="0"/>
                </a:srgbClr>
              </a:clrTo>
            </a:clrChange>
          </a:blip>
          <a:srcRect/>
          <a:stretch>
            <a:fillRect/>
          </a:stretch>
        </p:blipFill>
        <p:spPr bwMode="auto">
          <a:xfrm>
            <a:off x="5025999" y="4970556"/>
            <a:ext cx="225333" cy="187997"/>
          </a:xfrm>
          <a:prstGeom prst="rect">
            <a:avLst/>
          </a:prstGeom>
          <a:noFill/>
          <a:ln w="9525">
            <a:noFill/>
            <a:miter lim="800000"/>
            <a:headEnd/>
            <a:tailEnd/>
          </a:ln>
        </p:spPr>
      </p:pic>
      <p:pic>
        <p:nvPicPr>
          <p:cNvPr id="23" name="Picture 5"/>
          <p:cNvPicPr>
            <a:picLocks noChangeAspect="1" noChangeArrowheads="1"/>
          </p:cNvPicPr>
          <p:nvPr/>
        </p:nvPicPr>
        <p:blipFill>
          <a:blip r:embed="rId7" cstate="email">
            <a:clrChange>
              <a:clrFrom>
                <a:srgbClr val="FFFFFF"/>
              </a:clrFrom>
              <a:clrTo>
                <a:srgbClr val="FFFFFF">
                  <a:alpha val="0"/>
                </a:srgbClr>
              </a:clrTo>
            </a:clrChange>
          </a:blip>
          <a:srcRect/>
          <a:stretch>
            <a:fillRect/>
          </a:stretch>
        </p:blipFill>
        <p:spPr bwMode="auto">
          <a:xfrm>
            <a:off x="4358354" y="2087967"/>
            <a:ext cx="267058" cy="250660"/>
          </a:xfrm>
          <a:prstGeom prst="rect">
            <a:avLst/>
          </a:prstGeom>
          <a:noFill/>
          <a:ln w="9525">
            <a:noFill/>
            <a:miter lim="800000"/>
            <a:headEnd/>
            <a:tailEnd/>
          </a:ln>
        </p:spPr>
      </p:pic>
      <p:pic>
        <p:nvPicPr>
          <p:cNvPr id="25" name="Picture 9"/>
          <p:cNvPicPr>
            <a:picLocks noChangeAspect="1" noChangeArrowheads="1"/>
          </p:cNvPicPr>
          <p:nvPr/>
        </p:nvPicPr>
        <p:blipFill>
          <a:blip r:embed="rId8" cstate="email">
            <a:clrChange>
              <a:clrFrom>
                <a:srgbClr val="FFFFFF"/>
              </a:clrFrom>
              <a:clrTo>
                <a:srgbClr val="FFFFFF">
                  <a:alpha val="0"/>
                </a:srgbClr>
              </a:clrTo>
            </a:clrChange>
          </a:blip>
          <a:srcRect/>
          <a:stretch>
            <a:fillRect/>
          </a:stretch>
        </p:blipFill>
        <p:spPr bwMode="auto">
          <a:xfrm>
            <a:off x="4425118" y="3529262"/>
            <a:ext cx="267058" cy="250660"/>
          </a:xfrm>
          <a:prstGeom prst="rect">
            <a:avLst/>
          </a:prstGeom>
          <a:noFill/>
          <a:ln w="9525">
            <a:noFill/>
            <a:miter lim="800000"/>
            <a:headEnd/>
            <a:tailEnd/>
          </a:ln>
        </p:spPr>
      </p:pic>
      <p:pic>
        <p:nvPicPr>
          <p:cNvPr id="30" name="Picture 7"/>
          <p:cNvPicPr>
            <a:picLocks noChangeAspect="1" noChangeArrowheads="1"/>
          </p:cNvPicPr>
          <p:nvPr/>
        </p:nvPicPr>
        <p:blipFill>
          <a:blip r:embed="rId4" cstate="email">
            <a:clrChange>
              <a:clrFrom>
                <a:srgbClr val="FFFFFF"/>
              </a:clrFrom>
              <a:clrTo>
                <a:srgbClr val="FFFFFF">
                  <a:alpha val="0"/>
                </a:srgbClr>
              </a:clrTo>
            </a:clrChange>
          </a:blip>
          <a:srcRect/>
          <a:stretch>
            <a:fillRect/>
          </a:stretch>
        </p:blipFill>
        <p:spPr bwMode="auto">
          <a:xfrm>
            <a:off x="3824238" y="3403932"/>
            <a:ext cx="200293" cy="187995"/>
          </a:xfrm>
          <a:prstGeom prst="rect">
            <a:avLst/>
          </a:prstGeom>
          <a:noFill/>
          <a:ln w="9525">
            <a:noFill/>
            <a:miter lim="800000"/>
            <a:headEnd/>
            <a:tailEnd/>
          </a:ln>
        </p:spPr>
      </p:pic>
      <p:pic>
        <p:nvPicPr>
          <p:cNvPr id="31" name="Picture 5"/>
          <p:cNvPicPr>
            <a:picLocks noChangeAspect="1" noChangeArrowheads="1"/>
          </p:cNvPicPr>
          <p:nvPr/>
        </p:nvPicPr>
        <p:blipFill>
          <a:blip r:embed="rId7" cstate="email">
            <a:clrChange>
              <a:clrFrom>
                <a:srgbClr val="FFFFFF"/>
              </a:clrFrom>
              <a:clrTo>
                <a:srgbClr val="FFFFFF">
                  <a:alpha val="0"/>
                </a:srgbClr>
              </a:clrTo>
            </a:clrChange>
          </a:blip>
          <a:srcRect/>
          <a:stretch>
            <a:fillRect/>
          </a:stretch>
        </p:blipFill>
        <p:spPr bwMode="auto">
          <a:xfrm>
            <a:off x="4491883" y="3278602"/>
            <a:ext cx="267058" cy="250660"/>
          </a:xfrm>
          <a:prstGeom prst="rect">
            <a:avLst/>
          </a:prstGeom>
          <a:noFill/>
          <a:ln w="9525">
            <a:noFill/>
            <a:miter lim="800000"/>
            <a:headEnd/>
            <a:tailEnd/>
          </a:ln>
        </p:spPr>
      </p:pic>
      <p:pic>
        <p:nvPicPr>
          <p:cNvPr id="32" name="Picture 5"/>
          <p:cNvPicPr>
            <a:picLocks noChangeAspect="1" noChangeArrowheads="1"/>
          </p:cNvPicPr>
          <p:nvPr/>
        </p:nvPicPr>
        <p:blipFill>
          <a:blip r:embed="rId7" cstate="email">
            <a:clrChange>
              <a:clrFrom>
                <a:srgbClr val="FFFFFF"/>
              </a:clrFrom>
              <a:clrTo>
                <a:srgbClr val="FFFFFF">
                  <a:alpha val="0"/>
                </a:srgbClr>
              </a:clrTo>
            </a:clrChange>
          </a:blip>
          <a:srcRect/>
          <a:stretch>
            <a:fillRect/>
          </a:stretch>
        </p:blipFill>
        <p:spPr bwMode="auto">
          <a:xfrm>
            <a:off x="2756006" y="3717257"/>
            <a:ext cx="267058" cy="250660"/>
          </a:xfrm>
          <a:prstGeom prst="rect">
            <a:avLst/>
          </a:prstGeom>
          <a:noFill/>
          <a:ln w="9525">
            <a:noFill/>
            <a:miter lim="800000"/>
            <a:headEnd/>
            <a:tailEnd/>
          </a:ln>
        </p:spPr>
      </p:pic>
      <p:pic>
        <p:nvPicPr>
          <p:cNvPr id="33" name="Picture 9"/>
          <p:cNvPicPr>
            <a:picLocks noChangeAspect="1" noChangeArrowheads="1"/>
          </p:cNvPicPr>
          <p:nvPr/>
        </p:nvPicPr>
        <p:blipFill>
          <a:blip r:embed="rId8" cstate="email">
            <a:clrChange>
              <a:clrFrom>
                <a:srgbClr val="FFFFFF"/>
              </a:clrFrom>
              <a:clrTo>
                <a:srgbClr val="FFFFFF">
                  <a:alpha val="0"/>
                </a:srgbClr>
              </a:clrTo>
            </a:clrChange>
          </a:blip>
          <a:srcRect/>
          <a:stretch>
            <a:fillRect/>
          </a:stretch>
        </p:blipFill>
        <p:spPr bwMode="auto">
          <a:xfrm>
            <a:off x="2756006" y="3967916"/>
            <a:ext cx="267058" cy="250660"/>
          </a:xfrm>
          <a:prstGeom prst="rect">
            <a:avLst/>
          </a:prstGeom>
          <a:noFill/>
          <a:ln w="9525">
            <a:noFill/>
            <a:miter lim="800000"/>
            <a:headEnd/>
            <a:tailEnd/>
          </a:ln>
        </p:spPr>
      </p:pic>
      <p:pic>
        <p:nvPicPr>
          <p:cNvPr id="34" name="Picture 7"/>
          <p:cNvPicPr>
            <a:picLocks noChangeAspect="1" noChangeArrowheads="1"/>
          </p:cNvPicPr>
          <p:nvPr/>
        </p:nvPicPr>
        <p:blipFill>
          <a:blip r:embed="rId4" cstate="email">
            <a:clrChange>
              <a:clrFrom>
                <a:srgbClr val="FFFFFF"/>
              </a:clrFrom>
              <a:clrTo>
                <a:srgbClr val="FFFFFF">
                  <a:alpha val="0"/>
                </a:srgbClr>
              </a:clrTo>
            </a:clrChange>
          </a:blip>
          <a:srcRect/>
          <a:stretch>
            <a:fillRect/>
          </a:stretch>
        </p:blipFill>
        <p:spPr bwMode="auto">
          <a:xfrm>
            <a:off x="2956299" y="4218576"/>
            <a:ext cx="200293" cy="187995"/>
          </a:xfrm>
          <a:prstGeom prst="rect">
            <a:avLst/>
          </a:prstGeom>
          <a:noFill/>
          <a:ln w="9525">
            <a:noFill/>
            <a:miter lim="800000"/>
            <a:headEnd/>
            <a:tailEnd/>
          </a:ln>
        </p:spPr>
      </p:pic>
      <p:pic>
        <p:nvPicPr>
          <p:cNvPr id="35" name="Picture 7"/>
          <p:cNvPicPr>
            <a:picLocks noChangeAspect="1" noChangeArrowheads="1"/>
          </p:cNvPicPr>
          <p:nvPr/>
        </p:nvPicPr>
        <p:blipFill>
          <a:blip r:embed="rId4" cstate="email">
            <a:clrChange>
              <a:clrFrom>
                <a:srgbClr val="FFFFFF"/>
              </a:clrFrom>
              <a:clrTo>
                <a:srgbClr val="FFFFFF">
                  <a:alpha val="0"/>
                </a:srgbClr>
              </a:clrTo>
            </a:clrChange>
          </a:blip>
          <a:srcRect/>
          <a:stretch>
            <a:fillRect/>
          </a:stretch>
        </p:blipFill>
        <p:spPr bwMode="auto">
          <a:xfrm>
            <a:off x="4358354" y="4218576"/>
            <a:ext cx="200293" cy="187995"/>
          </a:xfrm>
          <a:prstGeom prst="rect">
            <a:avLst/>
          </a:prstGeom>
          <a:noFill/>
          <a:ln w="9525">
            <a:noFill/>
            <a:miter lim="800000"/>
            <a:headEnd/>
            <a:tailEnd/>
          </a:ln>
        </p:spPr>
      </p:pic>
      <p:pic>
        <p:nvPicPr>
          <p:cNvPr id="38" name="Picture 6"/>
          <p:cNvPicPr>
            <a:picLocks noChangeAspect="1" noChangeArrowheads="1"/>
          </p:cNvPicPr>
          <p:nvPr/>
        </p:nvPicPr>
        <p:blipFill>
          <a:blip r:embed="rId6" cstate="email">
            <a:clrChange>
              <a:clrFrom>
                <a:srgbClr val="FFFFFF"/>
              </a:clrFrom>
              <a:clrTo>
                <a:srgbClr val="FFFFFF">
                  <a:alpha val="0"/>
                </a:srgbClr>
              </a:clrTo>
            </a:clrChange>
          </a:blip>
          <a:srcRect/>
          <a:stretch>
            <a:fillRect/>
          </a:stretch>
        </p:blipFill>
        <p:spPr bwMode="auto">
          <a:xfrm>
            <a:off x="2422184" y="4469236"/>
            <a:ext cx="300441" cy="250660"/>
          </a:xfrm>
          <a:prstGeom prst="rect">
            <a:avLst/>
          </a:prstGeom>
          <a:noFill/>
          <a:ln w="9525">
            <a:noFill/>
            <a:miter lim="800000"/>
            <a:headEnd/>
            <a:tailEnd/>
          </a:ln>
        </p:spPr>
      </p:pic>
      <p:pic>
        <p:nvPicPr>
          <p:cNvPr id="39" name="Picture 5"/>
          <p:cNvPicPr>
            <a:picLocks noChangeAspect="1" noChangeArrowheads="1"/>
          </p:cNvPicPr>
          <p:nvPr/>
        </p:nvPicPr>
        <p:blipFill>
          <a:blip r:embed="rId7" cstate="email">
            <a:clrChange>
              <a:clrFrom>
                <a:srgbClr val="FFFFFF"/>
              </a:clrFrom>
              <a:clrTo>
                <a:srgbClr val="FFFFFF">
                  <a:alpha val="0"/>
                </a:srgbClr>
              </a:clrTo>
            </a:clrChange>
          </a:blip>
          <a:srcRect/>
          <a:stretch>
            <a:fillRect/>
          </a:stretch>
        </p:blipFill>
        <p:spPr bwMode="auto">
          <a:xfrm>
            <a:off x="5893937" y="6035860"/>
            <a:ext cx="267058" cy="250660"/>
          </a:xfrm>
          <a:prstGeom prst="rect">
            <a:avLst/>
          </a:prstGeom>
          <a:noFill/>
          <a:ln w="9525">
            <a:noFill/>
            <a:miter lim="800000"/>
            <a:headEnd/>
            <a:tailEnd/>
          </a:ln>
        </p:spPr>
      </p:pic>
      <p:pic>
        <p:nvPicPr>
          <p:cNvPr id="47" name="Picture 4"/>
          <p:cNvPicPr>
            <a:picLocks noChangeAspect="1" noChangeArrowheads="1"/>
          </p:cNvPicPr>
          <p:nvPr/>
        </p:nvPicPr>
        <p:blipFill>
          <a:blip r:embed="rId9">
            <a:clrChange>
              <a:clrFrom>
                <a:srgbClr val="FFFFFF"/>
              </a:clrFrom>
              <a:clrTo>
                <a:srgbClr val="FFFFFF">
                  <a:alpha val="0"/>
                </a:srgbClr>
              </a:clrTo>
            </a:clrChange>
          </a:blip>
          <a:srcRect r="57413"/>
          <a:stretch>
            <a:fillRect/>
          </a:stretch>
        </p:blipFill>
        <p:spPr bwMode="auto">
          <a:xfrm>
            <a:off x="4625412" y="4464593"/>
            <a:ext cx="351801" cy="317968"/>
          </a:xfrm>
          <a:prstGeom prst="rect">
            <a:avLst/>
          </a:prstGeom>
          <a:noFill/>
          <a:ln w="9525">
            <a:noFill/>
            <a:miter lim="800000"/>
            <a:headEnd/>
            <a:tailEnd/>
          </a:ln>
        </p:spPr>
      </p:pic>
      <p:pic>
        <p:nvPicPr>
          <p:cNvPr id="48" name="Picture 2"/>
          <p:cNvPicPr>
            <a:picLocks noChangeAspect="1" noChangeArrowheads="1"/>
          </p:cNvPicPr>
          <p:nvPr/>
        </p:nvPicPr>
        <p:blipFill>
          <a:blip r:embed="rId10">
            <a:clrChange>
              <a:clrFrom>
                <a:srgbClr val="FFFFFF"/>
              </a:clrFrom>
              <a:clrTo>
                <a:srgbClr val="FFFFFF">
                  <a:alpha val="0"/>
                </a:srgbClr>
              </a:clrTo>
            </a:clrChange>
          </a:blip>
          <a:srcRect r="61828"/>
          <a:stretch>
            <a:fillRect/>
          </a:stretch>
        </p:blipFill>
        <p:spPr bwMode="auto">
          <a:xfrm>
            <a:off x="2288656" y="4218576"/>
            <a:ext cx="326568" cy="313325"/>
          </a:xfrm>
          <a:prstGeom prst="rect">
            <a:avLst/>
          </a:prstGeom>
          <a:noFill/>
          <a:ln w="9525">
            <a:noFill/>
            <a:miter lim="800000"/>
            <a:headEnd/>
            <a:tailEnd/>
          </a:ln>
        </p:spPr>
      </p:pic>
      <p:pic>
        <p:nvPicPr>
          <p:cNvPr id="50" name="Picture 2"/>
          <p:cNvPicPr>
            <a:picLocks noChangeAspect="1" noChangeArrowheads="1"/>
          </p:cNvPicPr>
          <p:nvPr/>
        </p:nvPicPr>
        <p:blipFill>
          <a:blip r:embed="rId10">
            <a:clrChange>
              <a:clrFrom>
                <a:srgbClr val="FFFFFF"/>
              </a:clrFrom>
              <a:clrTo>
                <a:srgbClr val="FFFFFF">
                  <a:alpha val="0"/>
                </a:srgbClr>
              </a:clrTo>
            </a:clrChange>
          </a:blip>
          <a:srcRect r="61828"/>
          <a:stretch>
            <a:fillRect/>
          </a:stretch>
        </p:blipFill>
        <p:spPr bwMode="auto">
          <a:xfrm>
            <a:off x="5293056" y="4970556"/>
            <a:ext cx="326568" cy="313325"/>
          </a:xfrm>
          <a:prstGeom prst="rect">
            <a:avLst/>
          </a:prstGeom>
          <a:noFill/>
          <a:ln w="9525">
            <a:noFill/>
            <a:miter lim="800000"/>
            <a:headEnd/>
            <a:tailEnd/>
          </a:ln>
        </p:spPr>
      </p:pic>
      <p:pic>
        <p:nvPicPr>
          <p:cNvPr id="51" name="Picture 2"/>
          <p:cNvPicPr>
            <a:picLocks noChangeAspect="1" noChangeArrowheads="1"/>
          </p:cNvPicPr>
          <p:nvPr/>
        </p:nvPicPr>
        <p:blipFill>
          <a:blip r:embed="rId10">
            <a:clrChange>
              <a:clrFrom>
                <a:srgbClr val="FFFFFF"/>
              </a:clrFrom>
              <a:clrTo>
                <a:srgbClr val="FFFFFF">
                  <a:alpha val="0"/>
                </a:srgbClr>
              </a:clrTo>
            </a:clrChange>
          </a:blip>
          <a:srcRect r="61828"/>
          <a:stretch>
            <a:fillRect/>
          </a:stretch>
        </p:blipFill>
        <p:spPr bwMode="auto">
          <a:xfrm>
            <a:off x="4024531" y="2589287"/>
            <a:ext cx="326568" cy="313325"/>
          </a:xfrm>
          <a:prstGeom prst="rect">
            <a:avLst/>
          </a:prstGeom>
          <a:noFill/>
          <a:ln w="9525">
            <a:noFill/>
            <a:miter lim="800000"/>
            <a:headEnd/>
            <a:tailEnd/>
          </a:ln>
        </p:spPr>
      </p:pic>
      <p:sp>
        <p:nvSpPr>
          <p:cNvPr id="52" name="Double flèche horizontale 51"/>
          <p:cNvSpPr/>
          <p:nvPr/>
        </p:nvSpPr>
        <p:spPr>
          <a:xfrm>
            <a:off x="2422184" y="3967916"/>
            <a:ext cx="400587" cy="12533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Double flèche horizontale 53"/>
          <p:cNvSpPr/>
          <p:nvPr/>
        </p:nvSpPr>
        <p:spPr>
          <a:xfrm>
            <a:off x="4158060" y="3967916"/>
            <a:ext cx="534116" cy="18799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Double flèche horizontale 54"/>
          <p:cNvSpPr/>
          <p:nvPr/>
        </p:nvSpPr>
        <p:spPr>
          <a:xfrm rot="17967521">
            <a:off x="3792879" y="3155685"/>
            <a:ext cx="375990" cy="13352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Double flèche horizontale 55"/>
          <p:cNvSpPr/>
          <p:nvPr/>
        </p:nvSpPr>
        <p:spPr>
          <a:xfrm rot="19525482">
            <a:off x="3917086" y="3574344"/>
            <a:ext cx="479647" cy="22640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Double flèche horizontale 60"/>
          <p:cNvSpPr/>
          <p:nvPr/>
        </p:nvSpPr>
        <p:spPr>
          <a:xfrm>
            <a:off x="4758941" y="4782561"/>
            <a:ext cx="467351" cy="18799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Double flèche horizontale 61"/>
          <p:cNvSpPr/>
          <p:nvPr/>
        </p:nvSpPr>
        <p:spPr>
          <a:xfrm rot="20208679">
            <a:off x="3969943" y="4967389"/>
            <a:ext cx="329684" cy="12153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ctangle 64"/>
          <p:cNvSpPr/>
          <p:nvPr/>
        </p:nvSpPr>
        <p:spPr>
          <a:xfrm>
            <a:off x="214282" y="719720"/>
            <a:ext cx="8786812" cy="923330"/>
          </a:xfrm>
          <a:prstGeom prst="rect">
            <a:avLst/>
          </a:prstGeom>
        </p:spPr>
        <p:txBody>
          <a:bodyPr wrap="square">
            <a:spAutoFit/>
          </a:bodyPr>
          <a:lstStyle/>
          <a:p>
            <a:r>
              <a:rPr lang="fr-FR" sz="1800" dirty="0" smtClean="0">
                <a:solidFill>
                  <a:schemeClr val="tx2"/>
                </a:solidFill>
                <a:latin typeface="Arial" charset="0"/>
                <a:cs typeface="Arial" charset="0"/>
              </a:rPr>
              <a:t>7,93 </a:t>
            </a:r>
            <a:r>
              <a:rPr lang="fr-FR" sz="1800" dirty="0">
                <a:solidFill>
                  <a:schemeClr val="tx2"/>
                </a:solidFill>
                <a:latin typeface="Arial" charset="0"/>
                <a:cs typeface="Arial" charset="0"/>
              </a:rPr>
              <a:t>millions de </a:t>
            </a:r>
            <a:r>
              <a:rPr lang="fr-FR" sz="1800" dirty="0" smtClean="0">
                <a:solidFill>
                  <a:schemeClr val="tx2"/>
                </a:solidFill>
                <a:latin typeface="Arial" charset="0"/>
                <a:cs typeface="Arial" charset="0"/>
              </a:rPr>
              <a:t>Clients en 2013 (Stable soit prés de 30 000/jour) </a:t>
            </a:r>
            <a:r>
              <a:rPr lang="fr-FR" sz="1800" dirty="0">
                <a:solidFill>
                  <a:schemeClr val="tx2"/>
                </a:solidFill>
                <a:latin typeface="Arial" charset="0"/>
                <a:cs typeface="Arial" charset="0"/>
              </a:rPr>
              <a:t/>
            </a:r>
            <a:br>
              <a:rPr lang="fr-FR" sz="1800" dirty="0">
                <a:solidFill>
                  <a:schemeClr val="tx2"/>
                </a:solidFill>
                <a:latin typeface="Arial" charset="0"/>
                <a:cs typeface="Arial" charset="0"/>
              </a:rPr>
            </a:br>
            <a:r>
              <a:rPr lang="fr-FR" sz="1800" dirty="0" smtClean="0">
                <a:solidFill>
                  <a:schemeClr val="tx2"/>
                </a:solidFill>
                <a:latin typeface="Arial" charset="0"/>
                <a:cs typeface="Arial" charset="0"/>
              </a:rPr>
              <a:t>9ème </a:t>
            </a:r>
            <a:r>
              <a:rPr lang="fr-FR" sz="1800" dirty="0">
                <a:solidFill>
                  <a:schemeClr val="tx2"/>
                </a:solidFill>
                <a:latin typeface="Arial" charset="0"/>
                <a:cs typeface="Arial" charset="0"/>
              </a:rPr>
              <a:t>gare de France en volume de clients (hors IDF)</a:t>
            </a:r>
          </a:p>
          <a:p>
            <a:r>
              <a:rPr lang="fr-FR" sz="1800" dirty="0" smtClean="0">
                <a:solidFill>
                  <a:schemeClr val="tx2"/>
                </a:solidFill>
                <a:latin typeface="Arial" charset="0"/>
                <a:cs typeface="Arial" charset="0"/>
              </a:rPr>
              <a:t>52 010 dessertes </a:t>
            </a:r>
            <a:r>
              <a:rPr lang="fr-FR" sz="1800" dirty="0">
                <a:solidFill>
                  <a:schemeClr val="tx2"/>
                </a:solidFill>
                <a:latin typeface="Arial" charset="0"/>
                <a:cs typeface="Arial" charset="0"/>
              </a:rPr>
              <a:t>commandées en </a:t>
            </a:r>
            <a:r>
              <a:rPr lang="fr-FR" sz="1800" dirty="0" smtClean="0">
                <a:solidFill>
                  <a:schemeClr val="tx2"/>
                </a:solidFill>
                <a:latin typeface="Arial" charset="0"/>
                <a:cs typeface="Arial" charset="0"/>
              </a:rPr>
              <a:t>2016 (dont 85.2% de TER)</a:t>
            </a:r>
            <a:endParaRPr lang="fr-FR" sz="1800" dirty="0">
              <a:solidFill>
                <a:schemeClr val="tx2"/>
              </a:solidFill>
              <a:latin typeface="Arial" charset="0"/>
              <a:cs typeface="Arial" charset="0"/>
            </a:endParaRPr>
          </a:p>
        </p:txBody>
      </p:sp>
      <p:sp>
        <p:nvSpPr>
          <p:cNvPr id="66" name="Rectangle 8"/>
          <p:cNvSpPr>
            <a:spLocks/>
          </p:cNvSpPr>
          <p:nvPr/>
        </p:nvSpPr>
        <p:spPr bwMode="auto">
          <a:xfrm>
            <a:off x="214282" y="47608"/>
            <a:ext cx="8893175" cy="595310"/>
          </a:xfrm>
          <a:prstGeom prst="rect">
            <a:avLst/>
          </a:prstGeom>
          <a:solidFill>
            <a:srgbClr val="6E267B"/>
          </a:solidFill>
          <a:ln w="9525">
            <a:noFill/>
            <a:miter lim="800000"/>
            <a:headEnd/>
            <a:tailEnd/>
          </a:ln>
        </p:spPr>
        <p:txBody>
          <a:bodyPr/>
          <a:lstStyle/>
          <a:p>
            <a:pPr defTabSz="457200" eaLnBrk="0" hangingPunct="0">
              <a:defRPr/>
            </a:pPr>
            <a:r>
              <a:rPr lang="fr-FR" sz="2800" dirty="0" smtClean="0">
                <a:solidFill>
                  <a:schemeClr val="bg1"/>
                </a:solidFill>
                <a:latin typeface="Arial" pitchFamily="34" charset="0"/>
                <a:ea typeface="+mj-ea"/>
              </a:rPr>
              <a:t>Nancy, </a:t>
            </a:r>
            <a:r>
              <a:rPr lang="fr-FR" sz="2000" dirty="0" smtClean="0">
                <a:solidFill>
                  <a:schemeClr val="bg1"/>
                </a:solidFill>
                <a:latin typeface="Arial" pitchFamily="34" charset="0"/>
                <a:ea typeface="+mj-ea"/>
              </a:rPr>
              <a:t>9</a:t>
            </a:r>
            <a:r>
              <a:rPr lang="fr-FR" sz="2000" baseline="30000" dirty="0" smtClean="0">
                <a:solidFill>
                  <a:schemeClr val="bg1"/>
                </a:solidFill>
                <a:latin typeface="Arial" pitchFamily="34" charset="0"/>
                <a:ea typeface="+mj-ea"/>
              </a:rPr>
              <a:t>ème</a:t>
            </a:r>
            <a:r>
              <a:rPr lang="fr-FR" sz="2000" dirty="0" smtClean="0">
                <a:solidFill>
                  <a:schemeClr val="bg1"/>
                </a:solidFill>
                <a:latin typeface="Arial" pitchFamily="34" charset="0"/>
                <a:ea typeface="+mj-ea"/>
              </a:rPr>
              <a:t> gare de province</a:t>
            </a:r>
          </a:p>
        </p:txBody>
      </p:sp>
      <p:pic>
        <p:nvPicPr>
          <p:cNvPr id="40" name="Picture 4"/>
          <p:cNvPicPr>
            <a:picLocks noChangeAspect="1" noChangeArrowheads="1"/>
          </p:cNvPicPr>
          <p:nvPr/>
        </p:nvPicPr>
        <p:blipFill>
          <a:blip r:embed="rId9"/>
          <a:srcRect/>
          <a:stretch>
            <a:fillRect/>
          </a:stretch>
        </p:blipFill>
        <p:spPr bwMode="auto">
          <a:xfrm>
            <a:off x="7105650" y="3000367"/>
            <a:ext cx="1509713" cy="619125"/>
          </a:xfrm>
          <a:prstGeom prst="rect">
            <a:avLst/>
          </a:prstGeom>
          <a:noFill/>
          <a:ln w="9525">
            <a:noFill/>
            <a:miter lim="800000"/>
            <a:headEnd/>
            <a:tailEnd/>
          </a:ln>
        </p:spPr>
      </p:pic>
      <p:pic>
        <p:nvPicPr>
          <p:cNvPr id="41" name="Picture 5"/>
          <p:cNvPicPr>
            <a:picLocks noChangeAspect="1" noChangeArrowheads="1"/>
          </p:cNvPicPr>
          <p:nvPr/>
        </p:nvPicPr>
        <p:blipFill>
          <a:blip r:embed="rId11"/>
          <a:srcRect/>
          <a:stretch>
            <a:fillRect/>
          </a:stretch>
        </p:blipFill>
        <p:spPr bwMode="auto">
          <a:xfrm>
            <a:off x="7105650" y="2357430"/>
            <a:ext cx="1358900" cy="695325"/>
          </a:xfrm>
          <a:prstGeom prst="rect">
            <a:avLst/>
          </a:prstGeom>
          <a:noFill/>
          <a:ln w="9525">
            <a:noFill/>
            <a:miter lim="800000"/>
            <a:headEnd/>
            <a:tailEnd/>
          </a:ln>
        </p:spPr>
      </p:pic>
      <p:pic>
        <p:nvPicPr>
          <p:cNvPr id="42" name="Picture 7"/>
          <p:cNvPicPr>
            <a:picLocks noChangeAspect="1" noChangeArrowheads="1"/>
          </p:cNvPicPr>
          <p:nvPr/>
        </p:nvPicPr>
        <p:blipFill>
          <a:blip r:embed="rId12"/>
          <a:srcRect/>
          <a:stretch>
            <a:fillRect/>
          </a:stretch>
        </p:blipFill>
        <p:spPr bwMode="auto">
          <a:xfrm>
            <a:off x="7105650" y="5357805"/>
            <a:ext cx="1428750" cy="647700"/>
          </a:xfrm>
          <a:prstGeom prst="rect">
            <a:avLst/>
          </a:prstGeom>
          <a:noFill/>
          <a:ln w="9525">
            <a:noFill/>
            <a:miter lim="800000"/>
            <a:headEnd/>
            <a:tailEnd/>
          </a:ln>
        </p:spPr>
      </p:pic>
      <p:pic>
        <p:nvPicPr>
          <p:cNvPr id="43" name="Picture 9"/>
          <p:cNvPicPr>
            <a:picLocks noChangeAspect="1" noChangeArrowheads="1"/>
          </p:cNvPicPr>
          <p:nvPr/>
        </p:nvPicPr>
        <p:blipFill>
          <a:blip r:embed="rId13"/>
          <a:srcRect/>
          <a:stretch>
            <a:fillRect/>
          </a:stretch>
        </p:blipFill>
        <p:spPr bwMode="auto">
          <a:xfrm>
            <a:off x="7105650" y="4214805"/>
            <a:ext cx="1809750" cy="647700"/>
          </a:xfrm>
          <a:prstGeom prst="rect">
            <a:avLst/>
          </a:prstGeom>
          <a:noFill/>
          <a:ln w="9525">
            <a:noFill/>
            <a:miter lim="800000"/>
            <a:headEnd/>
            <a:tailEnd/>
          </a:ln>
        </p:spPr>
      </p:pic>
      <p:pic>
        <p:nvPicPr>
          <p:cNvPr id="44" name="Picture 10"/>
          <p:cNvPicPr>
            <a:picLocks noChangeAspect="1" noChangeArrowheads="1"/>
          </p:cNvPicPr>
          <p:nvPr/>
        </p:nvPicPr>
        <p:blipFill>
          <a:blip r:embed="rId14"/>
          <a:srcRect/>
          <a:stretch>
            <a:fillRect/>
          </a:stretch>
        </p:blipFill>
        <p:spPr bwMode="auto">
          <a:xfrm>
            <a:off x="7105650" y="5934067"/>
            <a:ext cx="1895475" cy="638175"/>
          </a:xfrm>
          <a:prstGeom prst="rect">
            <a:avLst/>
          </a:prstGeom>
          <a:noFill/>
          <a:ln w="9525">
            <a:noFill/>
            <a:miter lim="800000"/>
            <a:headEnd/>
            <a:tailEnd/>
          </a:ln>
        </p:spPr>
      </p:pic>
      <p:pic>
        <p:nvPicPr>
          <p:cNvPr id="45" name="Picture 2"/>
          <p:cNvPicPr>
            <a:picLocks noChangeAspect="1" noChangeArrowheads="1"/>
          </p:cNvPicPr>
          <p:nvPr/>
        </p:nvPicPr>
        <p:blipFill>
          <a:blip r:embed="rId10"/>
          <a:srcRect/>
          <a:stretch>
            <a:fillRect/>
          </a:stretch>
        </p:blipFill>
        <p:spPr bwMode="auto">
          <a:xfrm>
            <a:off x="7102475" y="3600442"/>
            <a:ext cx="1684338" cy="657225"/>
          </a:xfrm>
          <a:prstGeom prst="rect">
            <a:avLst/>
          </a:prstGeom>
          <a:noFill/>
          <a:ln w="9525">
            <a:noFill/>
            <a:miter lim="800000"/>
            <a:headEnd/>
            <a:tailEnd/>
          </a:ln>
        </p:spPr>
      </p:pic>
      <p:pic>
        <p:nvPicPr>
          <p:cNvPr id="46" name="Picture 6"/>
          <p:cNvPicPr>
            <a:picLocks noChangeAspect="1" noChangeArrowheads="1"/>
          </p:cNvPicPr>
          <p:nvPr/>
        </p:nvPicPr>
        <p:blipFill>
          <a:blip r:embed="rId15"/>
          <a:srcRect/>
          <a:stretch>
            <a:fillRect/>
          </a:stretch>
        </p:blipFill>
        <p:spPr bwMode="auto">
          <a:xfrm>
            <a:off x="7105650" y="4786305"/>
            <a:ext cx="1179513" cy="628650"/>
          </a:xfrm>
          <a:prstGeom prst="rect">
            <a:avLst/>
          </a:prstGeom>
          <a:noFill/>
          <a:ln w="9525">
            <a:noFill/>
            <a:miter lim="800000"/>
            <a:headEnd/>
            <a:tailEnd/>
          </a:ln>
        </p:spPr>
      </p:pic>
    </p:spTree>
    <p:extLst>
      <p:ext uri="{BB962C8B-B14F-4D97-AF65-F5344CB8AC3E}">
        <p14:creationId xmlns:p14="http://schemas.microsoft.com/office/powerpoint/2010/main" xmlns="" val="367727004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3" descr="http://ts4.mm.bing.net/th?id=HN.608035307703700735&amp;w=193&amp;h=137&amp;c=7&amp;rs=1&amp;pid=1.7"/>
          <p:cNvPicPr>
            <a:picLocks noChangeAspect="1" noChangeArrowheads="1"/>
          </p:cNvPicPr>
          <p:nvPr/>
        </p:nvPicPr>
        <p:blipFill>
          <a:blip r:embed="rId3">
            <a:grayscl/>
            <a:lum bright="40000" contrast="-40000"/>
          </a:blip>
          <a:srcRect/>
          <a:stretch>
            <a:fillRect/>
          </a:stretch>
        </p:blipFill>
        <p:spPr bwMode="auto">
          <a:xfrm>
            <a:off x="5290554" y="857232"/>
            <a:ext cx="3924916" cy="2786082"/>
          </a:xfrm>
          <a:prstGeom prst="rect">
            <a:avLst/>
          </a:prstGeom>
          <a:ln>
            <a:noFill/>
          </a:ln>
          <a:effectLst>
            <a:softEdge rad="112500"/>
          </a:effectLst>
        </p:spPr>
      </p:pic>
      <p:sp>
        <p:nvSpPr>
          <p:cNvPr id="9218" name="ZoneTexte 1"/>
          <p:cNvSpPr txBox="1">
            <a:spLocks noChangeArrowheads="1"/>
          </p:cNvSpPr>
          <p:nvPr/>
        </p:nvSpPr>
        <p:spPr bwMode="auto">
          <a:xfrm>
            <a:off x="6227763" y="6381750"/>
            <a:ext cx="360362" cy="276225"/>
          </a:xfrm>
          <a:prstGeom prst="rect">
            <a:avLst/>
          </a:prstGeom>
          <a:noFill/>
          <a:ln w="9525">
            <a:noFill/>
            <a:miter lim="800000"/>
            <a:headEnd/>
            <a:tailEnd/>
          </a:ln>
        </p:spPr>
        <p:txBody>
          <a:bodyPr>
            <a:spAutoFit/>
          </a:bodyPr>
          <a:lstStyle/>
          <a:p>
            <a:r>
              <a:rPr lang="fr-FR" sz="1200"/>
              <a:t>4</a:t>
            </a:r>
          </a:p>
        </p:txBody>
      </p:sp>
      <p:sp>
        <p:nvSpPr>
          <p:cNvPr id="8199" name="ZoneTexte 9"/>
          <p:cNvSpPr txBox="1">
            <a:spLocks noChangeArrowheads="1"/>
          </p:cNvSpPr>
          <p:nvPr/>
        </p:nvSpPr>
        <p:spPr bwMode="auto">
          <a:xfrm>
            <a:off x="323850" y="857232"/>
            <a:ext cx="8013700" cy="15234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Narrow" pitchFamily="34" charset="0"/>
                <a:ea typeface="ＭＳ Ｐゴシック" pitchFamily="34" charset="-128"/>
              </a:defRPr>
            </a:lvl1pPr>
            <a:lvl2pPr marL="742950" indent="-285750" eaLnBrk="0" hangingPunct="0">
              <a:defRPr>
                <a:solidFill>
                  <a:schemeClr val="tx1"/>
                </a:solidFill>
                <a:latin typeface="Arial Narrow" pitchFamily="34" charset="0"/>
                <a:ea typeface="ＭＳ Ｐゴシック" pitchFamily="34" charset="-128"/>
              </a:defRPr>
            </a:lvl2pPr>
            <a:lvl3pPr marL="1143000" indent="-228600" eaLnBrk="0" hangingPunct="0">
              <a:defRPr>
                <a:solidFill>
                  <a:schemeClr val="tx1"/>
                </a:solidFill>
                <a:latin typeface="Arial Narrow" pitchFamily="34" charset="0"/>
                <a:ea typeface="ＭＳ Ｐゴシック" pitchFamily="34" charset="-128"/>
              </a:defRPr>
            </a:lvl3pPr>
            <a:lvl4pPr marL="1600200" indent="-228600" eaLnBrk="0" hangingPunct="0">
              <a:defRPr>
                <a:solidFill>
                  <a:schemeClr val="tx1"/>
                </a:solidFill>
                <a:latin typeface="Arial Narrow" pitchFamily="34" charset="0"/>
                <a:ea typeface="ＭＳ Ｐゴシック" pitchFamily="34" charset="-128"/>
              </a:defRPr>
            </a:lvl4pPr>
            <a:lvl5pPr marL="2057400" indent="-228600" eaLnBrk="0" hangingPunct="0">
              <a:defRPr>
                <a:solidFill>
                  <a:schemeClr val="tx1"/>
                </a:solidFill>
                <a:latin typeface="Arial Narrow"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Narrow"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Narrow"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Narrow"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Narrow" pitchFamily="34" charset="0"/>
                <a:ea typeface="ＭＳ Ｐゴシック" pitchFamily="34" charset="-128"/>
              </a:defRPr>
            </a:lvl9pPr>
          </a:lstStyle>
          <a:p>
            <a:pPr marL="285750" indent="-285750" eaLnBrk="1" hangingPunct="1">
              <a:buFont typeface="Wingdings" panose="05000000000000000000" pitchFamily="2" charset="2"/>
              <a:buChar char="ü"/>
              <a:defRPr/>
            </a:pPr>
            <a:r>
              <a:rPr lang="fr-FR" sz="2000" dirty="0" smtClean="0"/>
              <a:t>2 indicateurs de productivité pour une meilleure analyse de la performance </a:t>
            </a:r>
          </a:p>
          <a:p>
            <a:pPr eaLnBrk="1" hangingPunct="1">
              <a:defRPr/>
            </a:pPr>
            <a:endParaRPr lang="fr-FR" sz="900" dirty="0" smtClean="0"/>
          </a:p>
          <a:p>
            <a:pPr marL="1028700" lvl="1" eaLnBrk="1" hangingPunct="1">
              <a:buFont typeface="Courier New" panose="02070309020205020404" pitchFamily="49" charset="0"/>
              <a:buChar char="o"/>
              <a:defRPr/>
            </a:pPr>
            <a:r>
              <a:rPr lang="fr-FR" sz="1600" dirty="0" smtClean="0"/>
              <a:t>Le montant du service </a:t>
            </a:r>
          </a:p>
          <a:p>
            <a:pPr marL="1028700" lvl="1" eaLnBrk="1" hangingPunct="1">
              <a:defRPr/>
            </a:pPr>
            <a:r>
              <a:rPr lang="fr-FR" sz="1600" dirty="0" smtClean="0"/>
              <a:t>de gare par départ train,</a:t>
            </a:r>
          </a:p>
          <a:p>
            <a:pPr marL="1028700" lvl="1" eaLnBrk="1" hangingPunct="1">
              <a:buFont typeface="Courier New" panose="02070309020205020404" pitchFamily="49" charset="0"/>
              <a:buChar char="o"/>
              <a:defRPr/>
            </a:pPr>
            <a:r>
              <a:rPr lang="fr-FR" sz="1600" dirty="0" smtClean="0"/>
              <a:t>Le montant des frais </a:t>
            </a:r>
          </a:p>
          <a:p>
            <a:pPr marL="1028700" lvl="1" eaLnBrk="1" hangingPunct="1">
              <a:defRPr/>
            </a:pPr>
            <a:r>
              <a:rPr lang="fr-FR" sz="1600" dirty="0" smtClean="0"/>
              <a:t>de gestion de site par m². </a:t>
            </a:r>
          </a:p>
        </p:txBody>
      </p:sp>
      <p:sp>
        <p:nvSpPr>
          <p:cNvPr id="15" name="Rectangle 28"/>
          <p:cNvSpPr>
            <a:spLocks noChangeArrowheads="1"/>
          </p:cNvSpPr>
          <p:nvPr/>
        </p:nvSpPr>
        <p:spPr bwMode="auto">
          <a:xfrm>
            <a:off x="0" y="0"/>
            <a:ext cx="190500" cy="3270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defRPr/>
            </a:pPr>
            <a:endParaRPr lang="fr-FR">
              <a:ea typeface="ＭＳ Ｐゴシック" pitchFamily="34" charset="-128"/>
              <a:cs typeface="Arial" pitchFamily="34" charset="0"/>
            </a:endParaRPr>
          </a:p>
        </p:txBody>
      </p:sp>
      <p:sp>
        <p:nvSpPr>
          <p:cNvPr id="18" name="Rectangle 32"/>
          <p:cNvSpPr>
            <a:spLocks noChangeArrowheads="1"/>
          </p:cNvSpPr>
          <p:nvPr/>
        </p:nvSpPr>
        <p:spPr bwMode="auto">
          <a:xfrm>
            <a:off x="0" y="0"/>
            <a:ext cx="9144000" cy="15875"/>
          </a:xfrm>
          <a:prstGeom prst="rect">
            <a:avLst/>
          </a:prstGeom>
          <a:solidFill>
            <a:srgbClr val="000000"/>
          </a:solidFill>
          <a:ln w="9525">
            <a:solidFill>
              <a:schemeClr val="tx1"/>
            </a:solidFill>
            <a:prstDash val="solid"/>
            <a:miter lim="800000"/>
            <a:headEnd/>
            <a:tailEnd/>
          </a:ln>
          <a:effectLst>
            <a:prstShdw prst="shdw17" dist="17961" dir="2700000">
              <a:schemeClr val="tx1">
                <a:gamma/>
                <a:shade val="60000"/>
                <a:invGamma/>
              </a:schemeClr>
            </a:prstShdw>
          </a:effectLst>
        </p:spPr>
        <p:txBody>
          <a:bodyPr wrap="none" anchor="ctr">
            <a:spAutoFit/>
          </a:bodyPr>
          <a:lstStyle/>
          <a:p>
            <a:pPr>
              <a:defRPr/>
            </a:pPr>
            <a:endParaRPr lang="fr-FR">
              <a:ea typeface="ＭＳ Ｐゴシック" pitchFamily="34" charset="-128"/>
              <a:cs typeface="Arial" pitchFamily="34" charset="0"/>
            </a:endParaRPr>
          </a:p>
        </p:txBody>
      </p:sp>
      <p:sp>
        <p:nvSpPr>
          <p:cNvPr id="9226" name="Rectangle 3"/>
          <p:cNvSpPr>
            <a:spLocks noChangeArrowheads="1"/>
          </p:cNvSpPr>
          <p:nvPr/>
        </p:nvSpPr>
        <p:spPr bwMode="auto">
          <a:xfrm>
            <a:off x="323850" y="115888"/>
            <a:ext cx="8820150" cy="527030"/>
          </a:xfrm>
          <a:prstGeom prst="rect">
            <a:avLst/>
          </a:prstGeom>
          <a:solidFill>
            <a:srgbClr val="6E267B"/>
          </a:solidFill>
          <a:ln w="9525">
            <a:noFill/>
            <a:miter lim="800000"/>
            <a:headEnd/>
            <a:tailEnd/>
          </a:ln>
        </p:spPr>
        <p:txBody>
          <a:bodyPr/>
          <a:lstStyle/>
          <a:p>
            <a:pPr eaLnBrk="0" hangingPunct="0"/>
            <a:r>
              <a:rPr lang="fr-FR" sz="2800" dirty="0">
                <a:solidFill>
                  <a:schemeClr val="bg1"/>
                </a:solidFill>
                <a:latin typeface="Arial" pitchFamily="34" charset="0"/>
              </a:rPr>
              <a:t>A l’écoute de vos remarques le DRG évolue* (2/2)</a:t>
            </a:r>
          </a:p>
        </p:txBody>
      </p:sp>
      <p:sp>
        <p:nvSpPr>
          <p:cNvPr id="11" name="ZoneTexte 9"/>
          <p:cNvSpPr txBox="1">
            <a:spLocks noChangeArrowheads="1"/>
          </p:cNvSpPr>
          <p:nvPr/>
        </p:nvSpPr>
        <p:spPr bwMode="auto">
          <a:xfrm>
            <a:off x="303213" y="2139585"/>
            <a:ext cx="8013700" cy="1646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Narrow" pitchFamily="34" charset="0"/>
                <a:ea typeface="ＭＳ Ｐゴシック" pitchFamily="34" charset="-128"/>
              </a:defRPr>
            </a:lvl1pPr>
            <a:lvl2pPr marL="742950" indent="-285750" eaLnBrk="0" hangingPunct="0">
              <a:defRPr>
                <a:solidFill>
                  <a:schemeClr val="tx1"/>
                </a:solidFill>
                <a:latin typeface="Arial Narrow" pitchFamily="34" charset="0"/>
                <a:ea typeface="ＭＳ Ｐゴシック" pitchFamily="34" charset="-128"/>
              </a:defRPr>
            </a:lvl2pPr>
            <a:lvl3pPr marL="1143000" indent="-228600" eaLnBrk="0" hangingPunct="0">
              <a:defRPr>
                <a:solidFill>
                  <a:schemeClr val="tx1"/>
                </a:solidFill>
                <a:latin typeface="Arial Narrow" pitchFamily="34" charset="0"/>
                <a:ea typeface="ＭＳ Ｐゴシック" pitchFamily="34" charset="-128"/>
              </a:defRPr>
            </a:lvl3pPr>
            <a:lvl4pPr marL="1600200" indent="-228600" eaLnBrk="0" hangingPunct="0">
              <a:defRPr>
                <a:solidFill>
                  <a:schemeClr val="tx1"/>
                </a:solidFill>
                <a:latin typeface="Arial Narrow" pitchFamily="34" charset="0"/>
                <a:ea typeface="ＭＳ Ｐゴシック" pitchFamily="34" charset="-128"/>
              </a:defRPr>
            </a:lvl4pPr>
            <a:lvl5pPr marL="2057400" indent="-228600" eaLnBrk="0" hangingPunct="0">
              <a:defRPr>
                <a:solidFill>
                  <a:schemeClr val="tx1"/>
                </a:solidFill>
                <a:latin typeface="Arial Narrow"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Narrow"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Narrow"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Narrow"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Narrow" pitchFamily="34" charset="0"/>
                <a:ea typeface="ＭＳ Ｐゴシック" pitchFamily="34" charset="-128"/>
              </a:defRPr>
            </a:lvl9pPr>
          </a:lstStyle>
          <a:p>
            <a:pPr marL="285750" indent="-285750" eaLnBrk="1" hangingPunct="1">
              <a:buFont typeface="Wingdings" panose="05000000000000000000" pitchFamily="2" charset="2"/>
              <a:buChar char="ü"/>
              <a:defRPr/>
            </a:pPr>
            <a:endParaRPr lang="fr-FR" sz="2000" dirty="0" smtClean="0"/>
          </a:p>
          <a:p>
            <a:pPr marL="285750" indent="-285750" eaLnBrk="1" hangingPunct="1">
              <a:buFont typeface="Wingdings" panose="05000000000000000000" pitchFamily="2" charset="2"/>
              <a:buChar char="ü"/>
              <a:defRPr/>
            </a:pPr>
            <a:r>
              <a:rPr lang="fr-FR" sz="2000" dirty="0" smtClean="0"/>
              <a:t>Rappel : mécanismes de régularisation des tarifs en fonction des trafics observés et des montants d’investissements mis en service</a:t>
            </a:r>
          </a:p>
          <a:p>
            <a:pPr eaLnBrk="1" hangingPunct="1">
              <a:defRPr/>
            </a:pPr>
            <a:endParaRPr lang="fr-FR" sz="900" dirty="0" smtClean="0"/>
          </a:p>
          <a:p>
            <a:pPr marL="1028700" lvl="1" eaLnBrk="1" hangingPunct="1">
              <a:buFont typeface="Courier New" panose="02070309020205020404" pitchFamily="49" charset="0"/>
              <a:buChar char="o"/>
              <a:defRPr/>
            </a:pPr>
            <a:r>
              <a:rPr lang="fr-FR" sz="1600" dirty="0" smtClean="0"/>
              <a:t>Régularisation à venir en mars 2015  au titre de l’exercice 2014,</a:t>
            </a:r>
          </a:p>
          <a:p>
            <a:pPr marL="1028700" lvl="1" eaLnBrk="1" hangingPunct="1">
              <a:buFont typeface="Courier New" panose="02070309020205020404" pitchFamily="49" charset="0"/>
              <a:buChar char="o"/>
              <a:defRPr/>
            </a:pPr>
            <a:r>
              <a:rPr lang="fr-FR" sz="1600" dirty="0" smtClean="0"/>
              <a:t>1</a:t>
            </a:r>
            <a:r>
              <a:rPr lang="fr-FR" sz="1600" baseline="30000" dirty="0" smtClean="0"/>
              <a:t>ère</a:t>
            </a:r>
            <a:r>
              <a:rPr lang="fr-FR" sz="1600" dirty="0" smtClean="0"/>
              <a:t> année d’application du dispositif G&amp;C/RFF avant d’envisager d’éventuelles évolutions.</a:t>
            </a:r>
          </a:p>
        </p:txBody>
      </p:sp>
      <p:sp>
        <p:nvSpPr>
          <p:cNvPr id="12" name="ZoneTexte 9"/>
          <p:cNvSpPr txBox="1">
            <a:spLocks noChangeArrowheads="1"/>
          </p:cNvSpPr>
          <p:nvPr/>
        </p:nvSpPr>
        <p:spPr bwMode="auto">
          <a:xfrm>
            <a:off x="0" y="6500834"/>
            <a:ext cx="8013700"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Narrow" pitchFamily="34" charset="0"/>
                <a:ea typeface="ＭＳ Ｐゴシック" pitchFamily="34" charset="-128"/>
              </a:defRPr>
            </a:lvl1pPr>
            <a:lvl2pPr marL="742950" indent="-285750" eaLnBrk="0" hangingPunct="0">
              <a:defRPr>
                <a:solidFill>
                  <a:schemeClr val="tx1"/>
                </a:solidFill>
                <a:latin typeface="Arial Narrow" pitchFamily="34" charset="0"/>
                <a:ea typeface="ＭＳ Ｐゴシック" pitchFamily="34" charset="-128"/>
              </a:defRPr>
            </a:lvl2pPr>
            <a:lvl3pPr marL="1143000" indent="-228600" eaLnBrk="0" hangingPunct="0">
              <a:defRPr>
                <a:solidFill>
                  <a:schemeClr val="tx1"/>
                </a:solidFill>
                <a:latin typeface="Arial Narrow" pitchFamily="34" charset="0"/>
                <a:ea typeface="ＭＳ Ｐゴシック" pitchFamily="34" charset="-128"/>
              </a:defRPr>
            </a:lvl3pPr>
            <a:lvl4pPr marL="1600200" indent="-228600" eaLnBrk="0" hangingPunct="0">
              <a:defRPr>
                <a:solidFill>
                  <a:schemeClr val="tx1"/>
                </a:solidFill>
                <a:latin typeface="Arial Narrow" pitchFamily="34" charset="0"/>
                <a:ea typeface="ＭＳ Ｐゴシック" pitchFamily="34" charset="-128"/>
              </a:defRPr>
            </a:lvl4pPr>
            <a:lvl5pPr marL="2057400" indent="-228600" eaLnBrk="0" hangingPunct="0">
              <a:defRPr>
                <a:solidFill>
                  <a:schemeClr val="tx1"/>
                </a:solidFill>
                <a:latin typeface="Arial Narrow"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Narrow"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Narrow"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Narrow"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Narrow" pitchFamily="34" charset="0"/>
                <a:ea typeface="ＭＳ Ｐゴシック" pitchFamily="34" charset="-128"/>
              </a:defRPr>
            </a:lvl9pPr>
          </a:lstStyle>
          <a:p>
            <a:pPr eaLnBrk="1" hangingPunct="1">
              <a:defRPr/>
            </a:pPr>
            <a:r>
              <a:rPr lang="fr-FR" sz="1050" i="1" dirty="0" smtClean="0"/>
              <a:t>* DRG 2015 révisé et DRG 2016. Les adaptations apportées répondent à des demandes exprimées par les Autorités Organisatrices de Transport, les retour de IRC et l’ARAF dans ses avis 2013-026 du 12 novembre 2013 (avis sur le DRG) et 2014-001 du 28 janvier 2014 (avis sur le DRR).</a:t>
            </a:r>
            <a:endParaRPr lang="fr-FR" sz="1400" dirty="0" smtClean="0"/>
          </a:p>
        </p:txBody>
      </p:sp>
      <p:sp>
        <p:nvSpPr>
          <p:cNvPr id="13" name="ZoneTexte 9"/>
          <p:cNvSpPr txBox="1">
            <a:spLocks noChangeArrowheads="1"/>
          </p:cNvSpPr>
          <p:nvPr/>
        </p:nvSpPr>
        <p:spPr bwMode="auto">
          <a:xfrm>
            <a:off x="357158" y="4645422"/>
            <a:ext cx="80137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Narrow" pitchFamily="34" charset="0"/>
                <a:ea typeface="ＭＳ Ｐゴシック" pitchFamily="34" charset="-128"/>
              </a:defRPr>
            </a:lvl1pPr>
            <a:lvl2pPr marL="742950" indent="-285750" eaLnBrk="0" hangingPunct="0">
              <a:defRPr>
                <a:solidFill>
                  <a:schemeClr val="tx1"/>
                </a:solidFill>
                <a:latin typeface="Arial Narrow" pitchFamily="34" charset="0"/>
                <a:ea typeface="ＭＳ Ｐゴシック" pitchFamily="34" charset="-128"/>
              </a:defRPr>
            </a:lvl2pPr>
            <a:lvl3pPr marL="1143000" indent="-228600" eaLnBrk="0" hangingPunct="0">
              <a:defRPr>
                <a:solidFill>
                  <a:schemeClr val="tx1"/>
                </a:solidFill>
                <a:latin typeface="Arial Narrow" pitchFamily="34" charset="0"/>
                <a:ea typeface="ＭＳ Ｐゴシック" pitchFamily="34" charset="-128"/>
              </a:defRPr>
            </a:lvl3pPr>
            <a:lvl4pPr marL="1600200" indent="-228600" eaLnBrk="0" hangingPunct="0">
              <a:defRPr>
                <a:solidFill>
                  <a:schemeClr val="tx1"/>
                </a:solidFill>
                <a:latin typeface="Arial Narrow" pitchFamily="34" charset="0"/>
                <a:ea typeface="ＭＳ Ｐゴシック" pitchFamily="34" charset="-128"/>
              </a:defRPr>
            </a:lvl4pPr>
            <a:lvl5pPr marL="2057400" indent="-228600" eaLnBrk="0" hangingPunct="0">
              <a:defRPr>
                <a:solidFill>
                  <a:schemeClr val="tx1"/>
                </a:solidFill>
                <a:latin typeface="Arial Narrow"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Narrow"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Narrow"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Narrow"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Narrow" pitchFamily="34" charset="0"/>
                <a:ea typeface="ＭＳ Ｐゴシック" pitchFamily="34" charset="-128"/>
              </a:defRPr>
            </a:lvl9pPr>
          </a:lstStyle>
          <a:p>
            <a:pPr marL="285750" indent="-285750" eaLnBrk="1" hangingPunct="1">
              <a:buFont typeface="Wingdings" panose="05000000000000000000" pitchFamily="2" charset="2"/>
              <a:buChar char="ü"/>
              <a:defRPr/>
            </a:pPr>
            <a:r>
              <a:rPr lang="fr-FR" sz="2000" dirty="0" smtClean="0"/>
              <a:t>Pour le DRG 2016, le détail du compte de gare comprenant les parties locataires et concessionnaires </a:t>
            </a:r>
          </a:p>
          <a:p>
            <a:pPr marL="285750" indent="-285750" eaLnBrk="1" hangingPunct="1">
              <a:buFont typeface="Wingdings" panose="05000000000000000000" pitchFamily="2" charset="2"/>
              <a:buChar char="ü"/>
              <a:defRPr/>
            </a:pPr>
            <a:endParaRPr lang="fr-FR" sz="2000" dirty="0" smtClean="0"/>
          </a:p>
          <a:p>
            <a:pPr marL="285750" indent="-285750" eaLnBrk="1" hangingPunct="1">
              <a:buFont typeface="Wingdings" panose="05000000000000000000" pitchFamily="2" charset="2"/>
              <a:buChar char="ü"/>
              <a:defRPr/>
            </a:pPr>
            <a:r>
              <a:rPr lang="fr-FR" sz="2000" dirty="0" smtClean="0"/>
              <a:t>L’évolution de l’IRC de THL et MZ en 2 instances distinctes</a:t>
            </a:r>
          </a:p>
          <a:p>
            <a:pPr marL="285750" indent="-285750" eaLnBrk="1" hangingPunct="1">
              <a:buFont typeface="Wingdings" panose="05000000000000000000" pitchFamily="2" charset="2"/>
              <a:buChar char="ü"/>
              <a:defRPr/>
            </a:pPr>
            <a:endParaRPr lang="fr-FR" sz="1600" dirty="0" smtClean="0"/>
          </a:p>
        </p:txBody>
      </p:sp>
      <p:sp>
        <p:nvSpPr>
          <p:cNvPr id="16" name="Rectangle 3"/>
          <p:cNvSpPr>
            <a:spLocks noChangeArrowheads="1"/>
          </p:cNvSpPr>
          <p:nvPr/>
        </p:nvSpPr>
        <p:spPr bwMode="auto">
          <a:xfrm>
            <a:off x="357158" y="3995746"/>
            <a:ext cx="8786842" cy="504824"/>
          </a:xfrm>
          <a:prstGeom prst="rect">
            <a:avLst/>
          </a:prstGeom>
          <a:solidFill>
            <a:srgbClr val="6E267B"/>
          </a:solidFill>
          <a:ln w="9525">
            <a:noFill/>
            <a:miter lim="800000"/>
            <a:headEnd/>
            <a:tailEnd/>
          </a:ln>
        </p:spPr>
        <p:txBody>
          <a:bodyPr/>
          <a:lstStyle/>
          <a:p>
            <a:pPr eaLnBrk="0" hangingPunct="0"/>
            <a:r>
              <a:rPr lang="fr-FR" sz="2800" dirty="0">
                <a:solidFill>
                  <a:schemeClr val="bg1"/>
                </a:solidFill>
                <a:latin typeface="Arial" pitchFamily="34" charset="0"/>
              </a:rPr>
              <a:t>A l’écoute de vos remarques </a:t>
            </a:r>
            <a:r>
              <a:rPr lang="fr-FR" sz="2800" dirty="0" smtClean="0">
                <a:solidFill>
                  <a:schemeClr val="bg1"/>
                </a:solidFill>
                <a:latin typeface="Arial" pitchFamily="34" charset="0"/>
              </a:rPr>
              <a:t>les IRC évoluent</a:t>
            </a:r>
            <a:endParaRPr lang="fr-FR" sz="2800" dirty="0">
              <a:solidFill>
                <a:schemeClr val="bg1"/>
              </a:solidFill>
              <a:latin typeface="Arial" pitchFamily="34" charset="0"/>
            </a:endParaRPr>
          </a:p>
        </p:txBody>
      </p:sp>
      <p:pic>
        <p:nvPicPr>
          <p:cNvPr id="1026" name="Picture 2"/>
          <p:cNvPicPr>
            <a:picLocks noChangeAspect="1" noChangeArrowheads="1"/>
          </p:cNvPicPr>
          <p:nvPr/>
        </p:nvPicPr>
        <p:blipFill>
          <a:blip r:embed="rId4"/>
          <a:srcRect/>
          <a:stretch>
            <a:fillRect/>
          </a:stretch>
        </p:blipFill>
        <p:spPr bwMode="auto">
          <a:xfrm>
            <a:off x="3286116" y="1704966"/>
            <a:ext cx="5804872" cy="652464"/>
          </a:xfrm>
          <a:prstGeom prst="rect">
            <a:avLst/>
          </a:prstGeom>
          <a:noFill/>
          <a:ln w="9525">
            <a:noFill/>
            <a:miter lim="800000"/>
            <a:headEnd/>
            <a:tailEnd/>
          </a:ln>
          <a:effectLst/>
        </p:spPr>
      </p:pic>
      <p:sp>
        <p:nvSpPr>
          <p:cNvPr id="14" name="ZoneTexte 13"/>
          <p:cNvSpPr txBox="1"/>
          <p:nvPr/>
        </p:nvSpPr>
        <p:spPr>
          <a:xfrm>
            <a:off x="3357554" y="1724762"/>
            <a:ext cx="1120820" cy="261610"/>
          </a:xfrm>
          <a:prstGeom prst="rect">
            <a:avLst/>
          </a:prstGeom>
          <a:noFill/>
        </p:spPr>
        <p:txBody>
          <a:bodyPr wrap="none" rtlCol="0">
            <a:spAutoFit/>
          </a:bodyPr>
          <a:lstStyle/>
          <a:p>
            <a:r>
              <a:rPr lang="fr-FR" sz="1100" b="1" dirty="0" smtClean="0"/>
              <a:t>-  Toutes gares A</a:t>
            </a:r>
            <a:endParaRPr lang="fr-FR" sz="1100" b="1" dirty="0"/>
          </a:p>
        </p:txBody>
      </p:sp>
    </p:spTree>
  </p:cSld>
  <p:clrMapOvr>
    <a:masterClrMapping/>
  </p:clrMapOvr>
  <p:transition spd="med">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85750" y="285750"/>
            <a:ext cx="8858250" cy="487313"/>
          </a:xfrm>
          <a:solidFill>
            <a:srgbClr val="6E267B"/>
          </a:solidFill>
          <a:ln w="9525">
            <a:noFill/>
            <a:miter lim="800000"/>
            <a:headEnd/>
            <a:tailEnd/>
          </a:ln>
        </p:spPr>
        <p:txBody>
          <a:bodyPr/>
          <a:lstStyle/>
          <a:p>
            <a:pPr defTabSz="457200">
              <a:defRPr/>
            </a:pPr>
            <a:r>
              <a:rPr lang="fr-FR" dirty="0" smtClean="0">
                <a:solidFill>
                  <a:schemeClr val="bg1"/>
                </a:solidFill>
                <a:latin typeface="Arial" pitchFamily="34" charset="0"/>
                <a:cs typeface="+mn-cs"/>
              </a:rPr>
              <a:t>Nancy – données générales</a:t>
            </a:r>
          </a:p>
        </p:txBody>
      </p:sp>
      <p:sp>
        <p:nvSpPr>
          <p:cNvPr id="56323" name="Rectangle 3"/>
          <p:cNvSpPr>
            <a:spLocks noGrp="1" noChangeArrowheads="1"/>
          </p:cNvSpPr>
          <p:nvPr>
            <p:ph type="body" sz="half" idx="4294967295"/>
          </p:nvPr>
        </p:nvSpPr>
        <p:spPr bwMode="auto">
          <a:xfrm>
            <a:off x="357158" y="1000125"/>
            <a:ext cx="7786717" cy="2428875"/>
          </a:xfrm>
          <a:prstGeom prst="rect">
            <a:avLst/>
          </a:prstGeom>
          <a:noFill/>
          <a:ln>
            <a:miter lim="800000"/>
            <a:headEnd/>
            <a:tailEnd/>
          </a:ln>
        </p:spPr>
        <p:txBody>
          <a:bodyPr/>
          <a:lstStyle/>
          <a:p>
            <a:pPr>
              <a:lnSpc>
                <a:spcPct val="90000"/>
              </a:lnSpc>
            </a:pPr>
            <a:r>
              <a:rPr lang="fr-FR" sz="1400" b="1" dirty="0" smtClean="0">
                <a:solidFill>
                  <a:schemeClr val="tx2"/>
                </a:solidFill>
                <a:cs typeface="Arial" charset="0"/>
              </a:rPr>
              <a:t>Année de construction : 1914</a:t>
            </a:r>
          </a:p>
          <a:p>
            <a:pPr lvl="1">
              <a:lnSpc>
                <a:spcPct val="90000"/>
              </a:lnSpc>
              <a:buFontTx/>
              <a:buNone/>
            </a:pPr>
            <a:endParaRPr lang="fr-FR" sz="1400" b="1" dirty="0" smtClean="0">
              <a:solidFill>
                <a:schemeClr val="tx2"/>
              </a:solidFill>
              <a:cs typeface="Arial" charset="0"/>
            </a:endParaRPr>
          </a:p>
          <a:p>
            <a:pPr>
              <a:lnSpc>
                <a:spcPct val="90000"/>
              </a:lnSpc>
            </a:pPr>
            <a:r>
              <a:rPr lang="fr-FR" sz="1400" b="1" dirty="0" smtClean="0">
                <a:solidFill>
                  <a:schemeClr val="tx2"/>
                </a:solidFill>
                <a:cs typeface="Arial" charset="0"/>
              </a:rPr>
              <a:t>Périmètre physique </a:t>
            </a:r>
          </a:p>
          <a:p>
            <a:pPr lvl="1">
              <a:lnSpc>
                <a:spcPct val="90000"/>
              </a:lnSpc>
            </a:pPr>
            <a:r>
              <a:rPr lang="fr-FR" sz="1400" dirty="0" smtClean="0">
                <a:solidFill>
                  <a:schemeClr val="tx2"/>
                </a:solidFill>
                <a:cs typeface="Arial" charset="0"/>
              </a:rPr>
              <a:t>2 bâtiments voyageur, 3 entrées principales pour les Clients </a:t>
            </a:r>
          </a:p>
          <a:p>
            <a:pPr lvl="1">
              <a:lnSpc>
                <a:spcPct val="90000"/>
              </a:lnSpc>
            </a:pPr>
            <a:r>
              <a:rPr lang="fr-FR" sz="1400" dirty="0" smtClean="0">
                <a:solidFill>
                  <a:schemeClr val="tx2"/>
                </a:solidFill>
                <a:cs typeface="Arial" charset="0"/>
              </a:rPr>
              <a:t>9 000 m2 (surface totale de la gare, y compris St Léon)</a:t>
            </a:r>
          </a:p>
          <a:p>
            <a:pPr>
              <a:lnSpc>
                <a:spcPct val="90000"/>
              </a:lnSpc>
              <a:buFont typeface="Arial" charset="0"/>
              <a:buNone/>
            </a:pPr>
            <a:endParaRPr lang="fr-FR" sz="1800" b="1" dirty="0" smtClean="0">
              <a:solidFill>
                <a:schemeClr val="tx2"/>
              </a:solidFill>
              <a:cs typeface="Arial" charset="0"/>
            </a:endParaRPr>
          </a:p>
          <a:p>
            <a:pPr>
              <a:lnSpc>
                <a:spcPct val="90000"/>
              </a:lnSpc>
            </a:pPr>
            <a:r>
              <a:rPr lang="fr-FR" sz="1400" b="1" dirty="0" smtClean="0">
                <a:solidFill>
                  <a:schemeClr val="tx2"/>
                </a:solidFill>
                <a:cs typeface="Arial" charset="0"/>
              </a:rPr>
              <a:t>Evolution du nombre de clients (en millier, année 2001 à 2013) et typologie :</a:t>
            </a:r>
          </a:p>
          <a:p>
            <a:pPr lvl="1">
              <a:lnSpc>
                <a:spcPct val="90000"/>
              </a:lnSpc>
              <a:buFont typeface="Arial" charset="0"/>
              <a:buNone/>
            </a:pPr>
            <a:endParaRPr lang="fr-FR" sz="1400" dirty="0" smtClean="0">
              <a:solidFill>
                <a:schemeClr val="tx2"/>
              </a:solidFill>
              <a:cs typeface="Arial" charset="0"/>
            </a:endParaRPr>
          </a:p>
          <a:p>
            <a:pPr lvl="1">
              <a:lnSpc>
                <a:spcPct val="90000"/>
              </a:lnSpc>
              <a:buFontTx/>
              <a:buNone/>
            </a:pPr>
            <a:endParaRPr lang="fr-FR" sz="1400" b="1" dirty="0" smtClean="0">
              <a:solidFill>
                <a:schemeClr val="tx2"/>
              </a:solidFill>
              <a:cs typeface="Arial" charset="0"/>
            </a:endParaRPr>
          </a:p>
          <a:p>
            <a:pPr>
              <a:lnSpc>
                <a:spcPct val="90000"/>
              </a:lnSpc>
              <a:buFont typeface="Wingdings" pitchFamily="2" charset="2"/>
              <a:buNone/>
            </a:pPr>
            <a:endParaRPr lang="fr-FR" sz="1400" b="1" dirty="0" smtClean="0">
              <a:solidFill>
                <a:schemeClr val="tx2"/>
              </a:solidFill>
              <a:cs typeface="Arial" charset="0"/>
            </a:endParaRPr>
          </a:p>
        </p:txBody>
      </p:sp>
      <p:graphicFrame>
        <p:nvGraphicFramePr>
          <p:cNvPr id="22" name="Graphique 21"/>
          <p:cNvGraphicFramePr/>
          <p:nvPr/>
        </p:nvGraphicFramePr>
        <p:xfrm>
          <a:off x="-71470" y="2965998"/>
          <a:ext cx="4762500" cy="3249084"/>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4643438" y="3107152"/>
            <a:ext cx="142876" cy="26468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rot="20368722">
            <a:off x="4586936" y="5805924"/>
            <a:ext cx="473206" cy="261610"/>
          </a:xfrm>
          <a:prstGeom prst="rect">
            <a:avLst/>
          </a:prstGeom>
          <a:noFill/>
        </p:spPr>
        <p:txBody>
          <a:bodyPr wrap="none" rtlCol="0">
            <a:spAutoFit/>
          </a:bodyPr>
          <a:lstStyle/>
          <a:p>
            <a:r>
              <a:rPr lang="fr-FR" sz="1050" dirty="0" smtClean="0"/>
              <a:t>2 012</a:t>
            </a:r>
            <a:endParaRPr lang="fr-FR" sz="1050" dirty="0"/>
          </a:p>
        </p:txBody>
      </p:sp>
      <p:sp>
        <p:nvSpPr>
          <p:cNvPr id="8" name="Rectangle 7"/>
          <p:cNvSpPr/>
          <p:nvPr/>
        </p:nvSpPr>
        <p:spPr>
          <a:xfrm>
            <a:off x="5000628" y="3115256"/>
            <a:ext cx="214314" cy="26432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rot="20368722">
            <a:off x="4902449" y="5803549"/>
            <a:ext cx="556563" cy="338554"/>
          </a:xfrm>
          <a:prstGeom prst="rect">
            <a:avLst/>
          </a:prstGeom>
          <a:noFill/>
        </p:spPr>
        <p:txBody>
          <a:bodyPr wrap="none" rtlCol="0">
            <a:spAutoFit/>
          </a:bodyPr>
          <a:lstStyle/>
          <a:p>
            <a:r>
              <a:rPr lang="fr-FR" sz="1600" dirty="0" smtClean="0">
                <a:solidFill>
                  <a:srgbClr val="C00000"/>
                </a:solidFill>
              </a:rPr>
              <a:t>2013</a:t>
            </a:r>
            <a:endParaRPr lang="fr-FR" sz="1600" dirty="0">
              <a:solidFill>
                <a:srgbClr val="C00000"/>
              </a:solidFill>
            </a:endParaRPr>
          </a:p>
        </p:txBody>
      </p:sp>
      <p:pic>
        <p:nvPicPr>
          <p:cNvPr id="276481" name="Picture 1"/>
          <p:cNvPicPr>
            <a:picLocks noChangeAspect="1" noChangeArrowheads="1"/>
          </p:cNvPicPr>
          <p:nvPr/>
        </p:nvPicPr>
        <p:blipFill>
          <a:blip r:embed="rId4"/>
          <a:srcRect/>
          <a:stretch>
            <a:fillRect/>
          </a:stretch>
        </p:blipFill>
        <p:spPr bwMode="auto">
          <a:xfrm>
            <a:off x="5780438" y="3429000"/>
            <a:ext cx="3363562" cy="2071702"/>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re 1"/>
          <p:cNvSpPr>
            <a:spLocks noGrp="1"/>
          </p:cNvSpPr>
          <p:nvPr>
            <p:ph type="ctrTitle" idx="4294967295"/>
          </p:nvPr>
        </p:nvSpPr>
        <p:spPr bwMode="auto">
          <a:xfrm>
            <a:off x="179388" y="187325"/>
            <a:ext cx="8964612" cy="487313"/>
          </a:xfrm>
          <a:prstGeom prst="rect">
            <a:avLst/>
          </a:prstGeom>
          <a:solidFill>
            <a:srgbClr val="6E267B"/>
          </a:solidFill>
          <a:ln w="9525">
            <a:noFill/>
            <a:miter lim="800000"/>
            <a:headEnd/>
            <a:tailEnd/>
          </a:ln>
        </p:spPr>
        <p:txBody>
          <a:bodyPr wrap="square" lIns="0" tIns="0" rIns="0" bIns="0" anchor="ctr" anchorCtr="0">
            <a:spAutoFit/>
          </a:bodyPr>
          <a:lstStyle/>
          <a:p>
            <a:pPr algn="l" defTabSz="457200">
              <a:lnSpc>
                <a:spcPts val="3800"/>
              </a:lnSpc>
              <a:defRPr/>
            </a:pPr>
            <a:r>
              <a:rPr lang="fr-FR" sz="2800" spc="80" dirty="0" smtClean="0">
                <a:solidFill>
                  <a:schemeClr val="bg1"/>
                </a:solidFill>
                <a:latin typeface="Arial" pitchFamily="34" charset="0"/>
                <a:cs typeface="+mn-cs"/>
              </a:rPr>
              <a:t>Nancy - Exploitation Patrimoine</a:t>
            </a:r>
          </a:p>
        </p:txBody>
      </p:sp>
      <p:sp>
        <p:nvSpPr>
          <p:cNvPr id="33" name="Légende encadrée avec une bordure 1 32"/>
          <p:cNvSpPr/>
          <p:nvPr/>
        </p:nvSpPr>
        <p:spPr>
          <a:xfrm>
            <a:off x="5929313" y="1714488"/>
            <a:ext cx="3071812" cy="857256"/>
          </a:xfrm>
          <a:prstGeom prst="accentBorderCallout1">
            <a:avLst>
              <a:gd name="adj1" fmla="val 41803"/>
              <a:gd name="adj2" fmla="val -5709"/>
              <a:gd name="adj3" fmla="val 35130"/>
              <a:gd name="adj4" fmla="val -40469"/>
            </a:avLst>
          </a:prstGeom>
        </p:spPr>
        <p:style>
          <a:lnRef idx="2">
            <a:schemeClr val="accent6"/>
          </a:lnRef>
          <a:fillRef idx="1">
            <a:schemeClr val="lt1"/>
          </a:fillRef>
          <a:effectRef idx="0">
            <a:schemeClr val="accent6"/>
          </a:effectRef>
          <a:fontRef idx="minor">
            <a:schemeClr val="dk1"/>
          </a:fontRef>
        </p:style>
        <p:txBody>
          <a:bodyPr anchor="ctr"/>
          <a:lstStyle/>
          <a:p>
            <a:pPr>
              <a:defRPr/>
            </a:pPr>
            <a:r>
              <a:rPr lang="fr-FR" sz="1400" dirty="0" smtClean="0">
                <a:solidFill>
                  <a:srgbClr val="3E3D40"/>
                </a:solidFill>
                <a:ea typeface="ＭＳ Ｐゴシック"/>
                <a:cs typeface="ＭＳ Ｐゴシック"/>
              </a:rPr>
              <a:t>Information voyageurs:</a:t>
            </a:r>
          </a:p>
          <a:p>
            <a:pPr lvl="1">
              <a:buFont typeface="Wingdings" pitchFamily="2" charset="2"/>
              <a:buChar char="ü"/>
              <a:defRPr/>
            </a:pPr>
            <a:r>
              <a:rPr lang="fr-FR" sz="1400" dirty="0" smtClean="0">
                <a:solidFill>
                  <a:srgbClr val="3E3D40"/>
                </a:solidFill>
                <a:ea typeface="ＭＳ Ｐゴシック"/>
                <a:cs typeface="ＭＳ Ｐゴシック"/>
              </a:rPr>
              <a:t>108 </a:t>
            </a:r>
            <a:r>
              <a:rPr lang="fr-FR" sz="1400" dirty="0">
                <a:solidFill>
                  <a:srgbClr val="3E3D40"/>
                </a:solidFill>
                <a:ea typeface="ＭＳ Ｐゴシック"/>
                <a:cs typeface="ＭＳ Ｐゴシック"/>
              </a:rPr>
              <a:t>écrans vidéo </a:t>
            </a:r>
            <a:endParaRPr lang="fr-FR" sz="1400" dirty="0" smtClean="0">
              <a:solidFill>
                <a:srgbClr val="3E3D40"/>
              </a:solidFill>
              <a:ea typeface="ＭＳ Ｐゴシック"/>
              <a:cs typeface="ＭＳ Ｐゴシック"/>
            </a:endParaRPr>
          </a:p>
          <a:p>
            <a:pPr lvl="1">
              <a:buFont typeface="Wingdings" pitchFamily="2" charset="2"/>
              <a:buChar char="ü"/>
              <a:defRPr/>
            </a:pPr>
            <a:r>
              <a:rPr lang="fr-FR" sz="1400" dirty="0" smtClean="0">
                <a:solidFill>
                  <a:srgbClr val="3E3D40"/>
                </a:solidFill>
                <a:ea typeface="ＭＳ Ｐゴシック"/>
                <a:cs typeface="ＭＳ Ｐゴシック"/>
              </a:rPr>
              <a:t>243 </a:t>
            </a:r>
            <a:r>
              <a:rPr lang="fr-FR" sz="1400" dirty="0">
                <a:solidFill>
                  <a:srgbClr val="3E3D40"/>
                </a:solidFill>
                <a:ea typeface="ＭＳ Ｐゴシック"/>
                <a:cs typeface="ＭＳ Ｐゴシック"/>
              </a:rPr>
              <a:t>hauts </a:t>
            </a:r>
            <a:r>
              <a:rPr lang="fr-FR" sz="1400" dirty="0" smtClean="0">
                <a:solidFill>
                  <a:srgbClr val="3E3D40"/>
                </a:solidFill>
                <a:ea typeface="ＭＳ Ｐゴシック"/>
                <a:cs typeface="ＭＳ Ｐゴシック"/>
              </a:rPr>
              <a:t>parleur</a:t>
            </a:r>
          </a:p>
          <a:p>
            <a:pPr lvl="1">
              <a:buFont typeface="Wingdings" pitchFamily="2" charset="2"/>
              <a:buChar char="ü"/>
              <a:defRPr/>
            </a:pPr>
            <a:r>
              <a:rPr lang="fr-FR" sz="1400" dirty="0" smtClean="0">
                <a:solidFill>
                  <a:srgbClr val="3E3D40"/>
                </a:solidFill>
                <a:ea typeface="ＭＳ Ｐゴシック"/>
                <a:cs typeface="ＭＳ Ｐゴシック"/>
              </a:rPr>
              <a:t>40 horloges</a:t>
            </a:r>
            <a:endParaRPr lang="fr-FR" sz="1400" dirty="0">
              <a:solidFill>
                <a:srgbClr val="3E3D40"/>
              </a:solidFill>
              <a:ea typeface="ＭＳ Ｐゴシック"/>
              <a:cs typeface="ＭＳ Ｐゴシック"/>
            </a:endParaRPr>
          </a:p>
        </p:txBody>
      </p:sp>
      <p:sp>
        <p:nvSpPr>
          <p:cNvPr id="34" name="Légende encadrée avec une bordure 1 33"/>
          <p:cNvSpPr/>
          <p:nvPr/>
        </p:nvSpPr>
        <p:spPr>
          <a:xfrm>
            <a:off x="4572000" y="5572125"/>
            <a:ext cx="2786082" cy="285750"/>
          </a:xfrm>
          <a:prstGeom prst="accentBorderCallout1">
            <a:avLst>
              <a:gd name="adj1" fmla="val 43132"/>
              <a:gd name="adj2" fmla="val -6753"/>
              <a:gd name="adj3" fmla="val -753119"/>
              <a:gd name="adj4" fmla="val -51253"/>
            </a:avLst>
          </a:prstGeom>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ü"/>
              <a:defRPr/>
            </a:pPr>
            <a:r>
              <a:rPr lang="fr-FR" sz="1400" dirty="0">
                <a:solidFill>
                  <a:srgbClr val="3E3D40"/>
                </a:solidFill>
                <a:ea typeface="ＭＳ Ｐゴシック"/>
                <a:cs typeface="ＭＳ Ｐゴシック"/>
              </a:rPr>
              <a:t>8 </a:t>
            </a:r>
            <a:r>
              <a:rPr lang="fr-FR" sz="1400" dirty="0" smtClean="0">
                <a:solidFill>
                  <a:srgbClr val="3E3D40"/>
                </a:solidFill>
                <a:ea typeface="ＭＳ Ｐゴシック"/>
                <a:cs typeface="ＭＳ Ｐゴシック"/>
              </a:rPr>
              <a:t>escalators dispo à 87.3%</a:t>
            </a:r>
            <a:endParaRPr lang="fr-FR" sz="1400" dirty="0">
              <a:solidFill>
                <a:srgbClr val="3E3D40"/>
              </a:solidFill>
              <a:ea typeface="ＭＳ Ｐゴシック"/>
              <a:cs typeface="ＭＳ Ｐゴシック"/>
            </a:endParaRPr>
          </a:p>
        </p:txBody>
      </p:sp>
      <p:sp>
        <p:nvSpPr>
          <p:cNvPr id="35" name="Légende encadrée avec une bordure 1 34"/>
          <p:cNvSpPr>
            <a:spLocks/>
          </p:cNvSpPr>
          <p:nvPr/>
        </p:nvSpPr>
        <p:spPr bwMode="auto">
          <a:xfrm>
            <a:off x="5214938" y="4572000"/>
            <a:ext cx="3571904" cy="357188"/>
          </a:xfrm>
          <a:prstGeom prst="accentBorderCallout1">
            <a:avLst>
              <a:gd name="adj1" fmla="val 32000"/>
              <a:gd name="adj2" fmla="val -3019"/>
              <a:gd name="adj3" fmla="val -320444"/>
              <a:gd name="adj4" fmla="val -38653"/>
            </a:avLst>
          </a:prstGeom>
          <a:solidFill>
            <a:schemeClr val="bg1"/>
          </a:solidFill>
          <a:ln w="25400" algn="ctr">
            <a:solidFill>
              <a:srgbClr val="E05206"/>
            </a:solidFill>
            <a:miter lim="800000"/>
            <a:headEnd/>
            <a:tailEnd/>
          </a:ln>
        </p:spPr>
        <p:txBody>
          <a:bodyPr anchor="ctr"/>
          <a:lstStyle/>
          <a:p>
            <a:pPr>
              <a:buFont typeface="Wingdings" pitchFamily="2" charset="2"/>
              <a:buChar char="ü"/>
              <a:defRPr/>
            </a:pPr>
            <a:r>
              <a:rPr lang="fr-FR" sz="1400" dirty="0" smtClean="0">
                <a:solidFill>
                  <a:srgbClr val="3E3D40"/>
                </a:solidFill>
                <a:latin typeface="+mn-lt"/>
              </a:rPr>
              <a:t>33 </a:t>
            </a:r>
            <a:r>
              <a:rPr lang="fr-FR" sz="1400" dirty="0">
                <a:solidFill>
                  <a:srgbClr val="3E3D40"/>
                </a:solidFill>
                <a:latin typeface="+mn-lt"/>
              </a:rPr>
              <a:t>Portes </a:t>
            </a:r>
            <a:r>
              <a:rPr lang="fr-FR" sz="1400" dirty="0" smtClean="0">
                <a:solidFill>
                  <a:srgbClr val="3E3D40"/>
                </a:solidFill>
                <a:latin typeface="+mn-lt"/>
              </a:rPr>
              <a:t>automatiques dispo à 98.5%</a:t>
            </a:r>
            <a:endParaRPr lang="fr-FR" sz="1400" dirty="0">
              <a:solidFill>
                <a:srgbClr val="3E3D40"/>
              </a:solidFill>
              <a:latin typeface="+mn-lt"/>
            </a:endParaRPr>
          </a:p>
        </p:txBody>
      </p:sp>
      <p:sp>
        <p:nvSpPr>
          <p:cNvPr id="36" name="Légende encadrée avec une bordure 1 35"/>
          <p:cNvSpPr/>
          <p:nvPr/>
        </p:nvSpPr>
        <p:spPr>
          <a:xfrm>
            <a:off x="5000624" y="5072063"/>
            <a:ext cx="3000400" cy="357187"/>
          </a:xfrm>
          <a:prstGeom prst="accentBorderCallout1">
            <a:avLst>
              <a:gd name="adj1" fmla="val 33496"/>
              <a:gd name="adj2" fmla="val -8333"/>
              <a:gd name="adj3" fmla="val -462314"/>
              <a:gd name="adj4" fmla="val -49615"/>
            </a:avLst>
          </a:prstGeom>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ü"/>
              <a:defRPr/>
            </a:pPr>
            <a:r>
              <a:rPr lang="fr-FR" sz="1400" dirty="0">
                <a:solidFill>
                  <a:srgbClr val="3E3D40"/>
                </a:solidFill>
                <a:ea typeface="ＭＳ Ｐゴシック"/>
                <a:cs typeface="ＭＳ Ｐゴシック"/>
              </a:rPr>
              <a:t>5 </a:t>
            </a:r>
            <a:r>
              <a:rPr lang="fr-FR" sz="1400" dirty="0" smtClean="0">
                <a:solidFill>
                  <a:srgbClr val="3E3D40"/>
                </a:solidFill>
                <a:ea typeface="ＭＳ Ｐゴシック"/>
                <a:cs typeface="ＭＳ Ｐゴシック"/>
              </a:rPr>
              <a:t>ascenseurs dispo à 98.27%</a:t>
            </a:r>
            <a:endParaRPr lang="fr-FR" sz="1400" dirty="0">
              <a:solidFill>
                <a:srgbClr val="3E3D40"/>
              </a:solidFill>
              <a:ea typeface="ＭＳ Ｐゴシック"/>
              <a:cs typeface="ＭＳ Ｐゴシック"/>
            </a:endParaRPr>
          </a:p>
        </p:txBody>
      </p:sp>
      <p:sp>
        <p:nvSpPr>
          <p:cNvPr id="38" name="Légende encadrée avec une bordure 1 37"/>
          <p:cNvSpPr/>
          <p:nvPr/>
        </p:nvSpPr>
        <p:spPr>
          <a:xfrm>
            <a:off x="4071938" y="6000750"/>
            <a:ext cx="2286000" cy="357188"/>
          </a:xfrm>
          <a:prstGeom prst="accentBorderCallout1">
            <a:avLst>
              <a:gd name="adj1" fmla="val 33496"/>
              <a:gd name="adj2" fmla="val -8333"/>
              <a:gd name="adj3" fmla="val -732029"/>
              <a:gd name="adj4" fmla="val -59307"/>
            </a:avLst>
          </a:prstGeom>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ü"/>
              <a:defRPr/>
            </a:pPr>
            <a:r>
              <a:rPr lang="fr-FR" sz="1400" dirty="0"/>
              <a:t>1 bulle accueil général</a:t>
            </a:r>
          </a:p>
        </p:txBody>
      </p:sp>
      <p:sp>
        <p:nvSpPr>
          <p:cNvPr id="39" name="Légende encadrée avec une bordure 1 38"/>
          <p:cNvSpPr/>
          <p:nvPr/>
        </p:nvSpPr>
        <p:spPr>
          <a:xfrm>
            <a:off x="5572125" y="3429000"/>
            <a:ext cx="3500438" cy="1000125"/>
          </a:xfrm>
          <a:prstGeom prst="accentBorderCallout1">
            <a:avLst>
              <a:gd name="adj1" fmla="val 33496"/>
              <a:gd name="adj2" fmla="val -6011"/>
              <a:gd name="adj3" fmla="val -30345"/>
              <a:gd name="adj4" fmla="val -29655"/>
            </a:avLst>
          </a:prstGeom>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ü"/>
              <a:defRPr/>
            </a:pPr>
            <a:r>
              <a:rPr lang="fr-FR" sz="1400" dirty="0">
                <a:solidFill>
                  <a:srgbClr val="3E3D40"/>
                </a:solidFill>
                <a:ea typeface="ＭＳ Ｐゴシック"/>
                <a:cs typeface="ＭＳ Ｐゴシック"/>
              </a:rPr>
              <a:t>10 élévateurs pour embarquement des personnes handicapées</a:t>
            </a:r>
          </a:p>
          <a:p>
            <a:pPr>
              <a:buFont typeface="Wingdings" pitchFamily="2" charset="2"/>
              <a:buChar char="ü"/>
              <a:defRPr/>
            </a:pPr>
            <a:r>
              <a:rPr lang="fr-FR" sz="1400" dirty="0">
                <a:solidFill>
                  <a:srgbClr val="3E3D40"/>
                </a:solidFill>
                <a:ea typeface="ＭＳ Ｐゴシック"/>
                <a:cs typeface="ＭＳ Ｐゴシック"/>
              </a:rPr>
              <a:t>Nombre de personnes </a:t>
            </a:r>
            <a:r>
              <a:rPr lang="fr-FR" sz="1400" dirty="0" smtClean="0">
                <a:solidFill>
                  <a:srgbClr val="3E3D40"/>
                </a:solidFill>
                <a:ea typeface="ＭＳ Ｐゴシック"/>
                <a:cs typeface="ＭＳ Ｐゴシック"/>
              </a:rPr>
              <a:t>handicapées </a:t>
            </a:r>
            <a:r>
              <a:rPr lang="fr-FR" sz="1400" dirty="0">
                <a:solidFill>
                  <a:srgbClr val="3E3D40"/>
                </a:solidFill>
                <a:ea typeface="ＭＳ Ｐゴシック"/>
                <a:cs typeface="ＭＳ Ｐゴシック"/>
              </a:rPr>
              <a:t>prises en </a:t>
            </a:r>
            <a:r>
              <a:rPr lang="fr-FR" sz="1400" dirty="0" smtClean="0">
                <a:solidFill>
                  <a:srgbClr val="3E3D40"/>
                </a:solidFill>
                <a:ea typeface="ＭＳ Ｐゴシック"/>
                <a:cs typeface="ＭＳ Ｐゴシック"/>
              </a:rPr>
              <a:t>charge </a:t>
            </a:r>
            <a:r>
              <a:rPr lang="fr-FR" sz="1400" dirty="0">
                <a:solidFill>
                  <a:srgbClr val="3E3D40"/>
                </a:solidFill>
                <a:ea typeface="ＭＳ Ｐゴシック"/>
                <a:cs typeface="ＭＳ Ｐゴシック"/>
              </a:rPr>
              <a:t>: </a:t>
            </a:r>
            <a:r>
              <a:rPr lang="fr-FR" sz="1400" dirty="0" smtClean="0">
                <a:solidFill>
                  <a:srgbClr val="3E3D40"/>
                </a:solidFill>
                <a:ea typeface="ＭＳ Ｐゴシック"/>
                <a:cs typeface="ＭＳ Ｐゴシック"/>
              </a:rPr>
              <a:t>7881</a:t>
            </a:r>
            <a:endParaRPr lang="fr-FR" sz="1400" dirty="0">
              <a:solidFill>
                <a:srgbClr val="3E3D40"/>
              </a:solidFill>
              <a:ea typeface="ＭＳ Ｐゴシック"/>
              <a:cs typeface="ＭＳ Ｐゴシック"/>
            </a:endParaRPr>
          </a:p>
        </p:txBody>
      </p:sp>
      <p:sp>
        <p:nvSpPr>
          <p:cNvPr id="45" name="Légende encadrée avec une bordure 1 44"/>
          <p:cNvSpPr/>
          <p:nvPr/>
        </p:nvSpPr>
        <p:spPr>
          <a:xfrm>
            <a:off x="5929322" y="928670"/>
            <a:ext cx="3071812" cy="571500"/>
          </a:xfrm>
          <a:prstGeom prst="accentBorderCallout1">
            <a:avLst>
              <a:gd name="adj1" fmla="val 33496"/>
              <a:gd name="adj2" fmla="val -5356"/>
              <a:gd name="adj3" fmla="val 86409"/>
              <a:gd name="adj4" fmla="val -42754"/>
            </a:avLst>
          </a:prstGeom>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ü"/>
              <a:defRPr/>
            </a:pPr>
            <a:r>
              <a:rPr lang="fr-FR" sz="1400" dirty="0">
                <a:solidFill>
                  <a:srgbClr val="3E3D40"/>
                </a:solidFill>
                <a:ea typeface="ＭＳ Ｐゴシック"/>
                <a:cs typeface="ＭＳ Ｐゴシック"/>
              </a:rPr>
              <a:t> </a:t>
            </a:r>
            <a:r>
              <a:rPr lang="fr-FR" sz="1400" dirty="0" smtClean="0">
                <a:solidFill>
                  <a:srgbClr val="3E3D40"/>
                </a:solidFill>
                <a:ea typeface="ＭＳ Ｐゴシック"/>
                <a:cs typeface="ＭＳ Ｐゴシック"/>
              </a:rPr>
              <a:t>63 </a:t>
            </a:r>
            <a:r>
              <a:rPr lang="fr-FR" sz="1400" dirty="0">
                <a:solidFill>
                  <a:srgbClr val="3E3D40"/>
                </a:solidFill>
                <a:ea typeface="ＭＳ Ｐゴシック"/>
                <a:cs typeface="ＭＳ Ｐゴシック"/>
              </a:rPr>
              <a:t>caméras de Vidéo surveillance</a:t>
            </a:r>
          </a:p>
        </p:txBody>
      </p:sp>
      <p:sp>
        <p:nvSpPr>
          <p:cNvPr id="46" name="Légende encadrée avec une bordure 1 45"/>
          <p:cNvSpPr/>
          <p:nvPr/>
        </p:nvSpPr>
        <p:spPr>
          <a:xfrm>
            <a:off x="5929313" y="2714620"/>
            <a:ext cx="3071843" cy="571500"/>
          </a:xfrm>
          <a:prstGeom prst="accentBorderCallout1">
            <a:avLst>
              <a:gd name="adj1" fmla="val 38829"/>
              <a:gd name="adj2" fmla="val -7063"/>
              <a:gd name="adj3" fmla="val -26814"/>
              <a:gd name="adj4" fmla="val -45594"/>
            </a:avLst>
          </a:prstGeom>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ü"/>
              <a:defRPr/>
            </a:pPr>
            <a:r>
              <a:rPr lang="fr-FR" sz="1400" dirty="0">
                <a:solidFill>
                  <a:srgbClr val="3E3D40"/>
                </a:solidFill>
                <a:ea typeface="ＭＳ Ｐゴシック"/>
                <a:cs typeface="ＭＳ Ｐゴシック"/>
              </a:rPr>
              <a:t>Sécurité Incendie = avis favorable</a:t>
            </a:r>
          </a:p>
        </p:txBody>
      </p:sp>
      <p:sp>
        <p:nvSpPr>
          <p:cNvPr id="12" name="Bulle ronde 11"/>
          <p:cNvSpPr/>
          <p:nvPr/>
        </p:nvSpPr>
        <p:spPr>
          <a:xfrm>
            <a:off x="357158" y="4500570"/>
            <a:ext cx="1928826" cy="1143008"/>
          </a:xfrm>
          <a:prstGeom prst="wedgeEllipseCallout">
            <a:avLst>
              <a:gd name="adj1" fmla="val 46424"/>
              <a:gd name="adj2" fmla="val -1318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t>395 équipements contrôlés  chaque jour </a:t>
            </a:r>
            <a:endParaRPr lang="fr-FR" sz="1400" dirty="0"/>
          </a:p>
        </p:txBody>
      </p:sp>
      <p:pic>
        <p:nvPicPr>
          <p:cNvPr id="32" name="Picture 6" descr="10212">
            <a:hlinkClick r:id="rId3"/>
          </p:cNvPr>
          <p:cNvPicPr>
            <a:picLocks noChangeAspect="1" noChangeArrowheads="1"/>
          </p:cNvPicPr>
          <p:nvPr/>
        </p:nvPicPr>
        <p:blipFill>
          <a:blip r:embed="rId4" cstate="email"/>
          <a:srcRect/>
          <a:stretch>
            <a:fillRect/>
          </a:stretch>
        </p:blipFill>
        <p:spPr bwMode="auto">
          <a:xfrm>
            <a:off x="202977" y="1285860"/>
            <a:ext cx="4579225" cy="2357454"/>
          </a:xfrm>
          <a:prstGeom prst="rect">
            <a:avLst/>
          </a:prstGeom>
          <a:ln>
            <a:noFill/>
          </a:ln>
          <a:effectLst>
            <a:softEdge rad="112500"/>
          </a:effectLst>
        </p:spPr>
      </p:pic>
    </p:spTree>
  </p:cSld>
  <p:clrMapOvr>
    <a:masterClrMapping/>
  </p:clrMapOvr>
  <p:transition spd="med">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re 1"/>
          <p:cNvSpPr txBox="1">
            <a:spLocks/>
          </p:cNvSpPr>
          <p:nvPr/>
        </p:nvSpPr>
        <p:spPr>
          <a:xfrm>
            <a:off x="285750" y="142875"/>
            <a:ext cx="8643968" cy="487313"/>
          </a:xfrm>
          <a:prstGeom prst="rect">
            <a:avLst/>
          </a:prstGeom>
          <a:solidFill>
            <a:srgbClr val="6E267B"/>
          </a:solidFill>
          <a:ln w="9525">
            <a:noFill/>
            <a:miter lim="800000"/>
            <a:headEnd/>
            <a:tailEnd/>
          </a:ln>
        </p:spPr>
        <p:txBody>
          <a:bodyPr wrap="square" lIns="0" tIns="0" rIns="0" bIns="0" anchor="ctr" anchorCtr="0">
            <a:spAutoFit/>
          </a:bodyPr>
          <a:lstStyle/>
          <a:p>
            <a:pPr defTabSz="457200" eaLnBrk="0" hangingPunct="0">
              <a:lnSpc>
                <a:spcPts val="3800"/>
              </a:lnSpc>
              <a:defRPr/>
            </a:pPr>
            <a:r>
              <a:rPr lang="fr-FR" sz="2800" spc="80" dirty="0" smtClean="0">
                <a:solidFill>
                  <a:schemeClr val="bg1"/>
                </a:solidFill>
                <a:latin typeface="Arial" pitchFamily="34" charset="0"/>
                <a:ea typeface="+mj-ea"/>
              </a:rPr>
              <a:t>Nancy – </a:t>
            </a:r>
            <a:r>
              <a:rPr lang="fr-FR" sz="2800" spc="80" dirty="0">
                <a:solidFill>
                  <a:schemeClr val="bg1"/>
                </a:solidFill>
                <a:latin typeface="Arial" pitchFamily="34" charset="0"/>
                <a:ea typeface="+mj-ea"/>
              </a:rPr>
              <a:t>concessions, locations</a:t>
            </a:r>
          </a:p>
        </p:txBody>
      </p:sp>
      <p:sp>
        <p:nvSpPr>
          <p:cNvPr id="52227" name="Rectangle 3"/>
          <p:cNvSpPr txBox="1">
            <a:spLocks noChangeArrowheads="1"/>
          </p:cNvSpPr>
          <p:nvPr/>
        </p:nvSpPr>
        <p:spPr bwMode="auto">
          <a:xfrm>
            <a:off x="1643042" y="642918"/>
            <a:ext cx="7000924" cy="1000132"/>
          </a:xfrm>
          <a:prstGeom prst="rect">
            <a:avLst/>
          </a:prstGeom>
          <a:noFill/>
          <a:ln w="9525">
            <a:noFill/>
            <a:miter lim="800000"/>
            <a:headEnd/>
            <a:tailEnd/>
          </a:ln>
        </p:spPr>
        <p:txBody>
          <a:bodyPr/>
          <a:lstStyle/>
          <a:p>
            <a:pPr marL="342900" indent="-342900" eaLnBrk="0" hangingPunct="0">
              <a:spcBef>
                <a:spcPct val="20000"/>
              </a:spcBef>
              <a:buClr>
                <a:schemeClr val="tx1"/>
              </a:buClr>
            </a:pPr>
            <a:r>
              <a:rPr lang="fr-FR" sz="1600" b="1" dirty="0">
                <a:solidFill>
                  <a:schemeClr val="tx2"/>
                </a:solidFill>
                <a:latin typeface="Arial" charset="0"/>
                <a:cs typeface="Arial" charset="0"/>
              </a:rPr>
              <a:t>Taux d’occupation des surfaces </a:t>
            </a:r>
            <a:r>
              <a:rPr lang="fr-FR" sz="1600" b="1" dirty="0" smtClean="0">
                <a:solidFill>
                  <a:schemeClr val="tx2"/>
                </a:solidFill>
                <a:latin typeface="Arial" charset="0"/>
                <a:cs typeface="Arial" charset="0"/>
              </a:rPr>
              <a:t>concessionnaires : 94% en 2013</a:t>
            </a:r>
          </a:p>
          <a:p>
            <a:pPr marL="342900" indent="-342900" eaLnBrk="0" hangingPunct="0">
              <a:spcBef>
                <a:spcPct val="20000"/>
              </a:spcBef>
              <a:buClr>
                <a:schemeClr val="tx1"/>
              </a:buClr>
            </a:pPr>
            <a:r>
              <a:rPr lang="fr-FR" sz="1400" b="1" dirty="0" smtClean="0">
                <a:solidFill>
                  <a:schemeClr val="tx2"/>
                </a:solidFill>
                <a:latin typeface="Arial" charset="0"/>
                <a:cs typeface="Arial" charset="0"/>
              </a:rPr>
              <a:t>100% envisagé au 1</a:t>
            </a:r>
            <a:r>
              <a:rPr lang="fr-FR" sz="1400" b="1" baseline="30000" dirty="0" smtClean="0">
                <a:solidFill>
                  <a:schemeClr val="tx2"/>
                </a:solidFill>
                <a:latin typeface="Arial" charset="0"/>
                <a:cs typeface="Arial" charset="0"/>
              </a:rPr>
              <a:t>er</a:t>
            </a:r>
            <a:r>
              <a:rPr lang="fr-FR" sz="1400" b="1" dirty="0" smtClean="0">
                <a:solidFill>
                  <a:schemeClr val="tx2"/>
                </a:solidFill>
                <a:latin typeface="Arial" charset="0"/>
                <a:cs typeface="Arial" charset="0"/>
              </a:rPr>
              <a:t> semestre 2015</a:t>
            </a:r>
            <a:endParaRPr lang="fr-FR" sz="1400" b="1" dirty="0">
              <a:solidFill>
                <a:schemeClr val="tx2"/>
              </a:solidFill>
              <a:latin typeface="Arial" charset="0"/>
              <a:cs typeface="Arial" charset="0"/>
            </a:endParaRPr>
          </a:p>
          <a:p>
            <a:pPr marL="342900" indent="-342900" eaLnBrk="0" hangingPunct="0">
              <a:spcBef>
                <a:spcPct val="20000"/>
              </a:spcBef>
              <a:buClr>
                <a:schemeClr val="tx1"/>
              </a:buClr>
            </a:pPr>
            <a:r>
              <a:rPr lang="fr-FR" sz="1400" i="1" dirty="0" smtClean="0">
                <a:solidFill>
                  <a:schemeClr val="tx2"/>
                </a:solidFill>
                <a:latin typeface="Arial" charset="0"/>
                <a:cs typeface="Arial" charset="0"/>
              </a:rPr>
              <a:t>Evolution depuis </a:t>
            </a:r>
            <a:r>
              <a:rPr lang="fr-FR" sz="1400" i="1" dirty="0" err="1" smtClean="0">
                <a:solidFill>
                  <a:schemeClr val="tx2"/>
                </a:solidFill>
                <a:latin typeface="Arial" charset="0"/>
                <a:cs typeface="Arial" charset="0"/>
              </a:rPr>
              <a:t>oct</a:t>
            </a:r>
            <a:r>
              <a:rPr lang="fr-FR" sz="1400" i="1" dirty="0" smtClean="0">
                <a:solidFill>
                  <a:schemeClr val="tx2"/>
                </a:solidFill>
                <a:latin typeface="Arial" charset="0"/>
                <a:cs typeface="Arial" charset="0"/>
              </a:rPr>
              <a:t> 2013 :</a:t>
            </a:r>
          </a:p>
          <a:p>
            <a:pPr marL="342900" indent="-342900" eaLnBrk="0" hangingPunct="0">
              <a:spcBef>
                <a:spcPct val="20000"/>
              </a:spcBef>
              <a:buClr>
                <a:schemeClr val="tx1"/>
              </a:buClr>
              <a:buFont typeface="Wingdings" pitchFamily="2" charset="2"/>
              <a:buChar char="ü"/>
            </a:pPr>
            <a:r>
              <a:rPr lang="fr-FR" sz="1400" i="1" dirty="0" smtClean="0">
                <a:solidFill>
                  <a:schemeClr val="tx2"/>
                </a:solidFill>
                <a:latin typeface="Arial" charset="0"/>
                <a:cs typeface="Arial" charset="0"/>
              </a:rPr>
              <a:t>Installation de commerces : fleuriste + confiserie</a:t>
            </a:r>
          </a:p>
          <a:p>
            <a:pPr marL="342900" indent="-342900" eaLnBrk="0" hangingPunct="0">
              <a:spcBef>
                <a:spcPct val="20000"/>
              </a:spcBef>
              <a:buClr>
                <a:schemeClr val="tx1"/>
              </a:buClr>
              <a:buFont typeface="Wingdings" pitchFamily="2" charset="2"/>
              <a:buChar char="ü"/>
            </a:pPr>
            <a:r>
              <a:rPr lang="fr-FR" sz="1400" i="1" dirty="0" err="1" smtClean="0">
                <a:solidFill>
                  <a:schemeClr val="tx2"/>
                </a:solidFill>
                <a:latin typeface="Arial" charset="0"/>
                <a:cs typeface="Arial" charset="0"/>
              </a:rPr>
              <a:t>Sugar</a:t>
            </a:r>
            <a:r>
              <a:rPr lang="fr-FR" sz="1400" i="1" dirty="0" smtClean="0">
                <a:solidFill>
                  <a:schemeClr val="tx2"/>
                </a:solidFill>
                <a:latin typeface="Arial" charset="0"/>
                <a:cs typeface="Arial" charset="0"/>
              </a:rPr>
              <a:t> shop prévu en septembre 2014 + animation éphémère en avril et en juin.</a:t>
            </a:r>
          </a:p>
          <a:p>
            <a:pPr marL="342900" indent="-342900" eaLnBrk="0" hangingPunct="0">
              <a:spcBef>
                <a:spcPct val="20000"/>
              </a:spcBef>
              <a:buClr>
                <a:schemeClr val="tx1"/>
              </a:buClr>
            </a:pPr>
            <a:r>
              <a:rPr lang="fr-FR" sz="1400" i="1" dirty="0" smtClean="0">
                <a:solidFill>
                  <a:schemeClr val="tx2"/>
                </a:solidFill>
                <a:latin typeface="Arial" charset="0"/>
                <a:cs typeface="Arial" charset="0"/>
              </a:rPr>
              <a:t>+ photo stand</a:t>
            </a:r>
          </a:p>
          <a:p>
            <a:pPr marL="342900" indent="-342900" eaLnBrk="0" hangingPunct="0">
              <a:spcBef>
                <a:spcPct val="20000"/>
              </a:spcBef>
              <a:buClr>
                <a:schemeClr val="tx1"/>
              </a:buClr>
              <a:buFont typeface="Wingdings" pitchFamily="2" charset="2"/>
              <a:buChar char="ü"/>
            </a:pPr>
            <a:r>
              <a:rPr lang="fr-FR" sz="1400" i="1" dirty="0" smtClean="0">
                <a:solidFill>
                  <a:schemeClr val="tx2"/>
                </a:solidFill>
                <a:latin typeface="Arial" charset="0"/>
                <a:cs typeface="Arial" charset="0"/>
              </a:rPr>
              <a:t>Etape bien être : parapharmacie en octobre.</a:t>
            </a:r>
          </a:p>
          <a:p>
            <a:pPr marL="342900" indent="-342900" eaLnBrk="0" hangingPunct="0">
              <a:spcBef>
                <a:spcPct val="20000"/>
              </a:spcBef>
              <a:buClr>
                <a:schemeClr val="tx1"/>
              </a:buClr>
              <a:buFont typeface="Wingdings" pitchFamily="2" charset="2"/>
              <a:buChar char="ü"/>
            </a:pPr>
            <a:r>
              <a:rPr lang="fr-FR" sz="1400" i="1" dirty="0" smtClean="0">
                <a:solidFill>
                  <a:schemeClr val="tx2"/>
                </a:solidFill>
                <a:latin typeface="Arial" charset="0"/>
                <a:cs typeface="Arial" charset="0"/>
              </a:rPr>
              <a:t>Dentiste en prévision hall st Léon 2014-2015</a:t>
            </a:r>
          </a:p>
          <a:p>
            <a:pPr marL="342900" indent="-342900" eaLnBrk="0" hangingPunct="0">
              <a:spcBef>
                <a:spcPct val="20000"/>
              </a:spcBef>
              <a:buClr>
                <a:schemeClr val="tx1"/>
              </a:buClr>
              <a:buFont typeface="Wingdings" pitchFamily="2" charset="2"/>
              <a:buChar char="ü"/>
            </a:pPr>
            <a:r>
              <a:rPr lang="fr-FR" sz="1400" i="1" dirty="0" smtClean="0">
                <a:solidFill>
                  <a:schemeClr val="tx2"/>
                </a:solidFill>
                <a:latin typeface="Arial" charset="0"/>
                <a:cs typeface="Arial" charset="0"/>
              </a:rPr>
              <a:t>Centre Affaire en cours de discussion</a:t>
            </a:r>
            <a:endParaRPr lang="fr-FR" sz="1400" b="1" i="1" dirty="0" smtClean="0">
              <a:solidFill>
                <a:schemeClr val="tx2"/>
              </a:solidFill>
              <a:latin typeface="Arial" charset="0"/>
              <a:cs typeface="Arial" charset="0"/>
            </a:endParaRPr>
          </a:p>
          <a:p>
            <a:pPr marL="742950" lvl="1" indent="-285750" eaLnBrk="0" hangingPunct="0">
              <a:spcBef>
                <a:spcPct val="20000"/>
              </a:spcBef>
              <a:buClr>
                <a:schemeClr val="tx1"/>
              </a:buClr>
              <a:buFont typeface="Wingdings" pitchFamily="2" charset="2"/>
              <a:buNone/>
            </a:pPr>
            <a:endParaRPr lang="fr-FR" sz="1400" b="1" dirty="0">
              <a:solidFill>
                <a:schemeClr val="tx2"/>
              </a:solidFill>
              <a:latin typeface="Arial" charset="0"/>
              <a:cs typeface="Arial" charset="0"/>
            </a:endParaRPr>
          </a:p>
          <a:p>
            <a:pPr marL="342900" indent="-342900" eaLnBrk="0" hangingPunct="0">
              <a:spcBef>
                <a:spcPct val="20000"/>
              </a:spcBef>
              <a:buClr>
                <a:schemeClr val="tx1"/>
              </a:buClr>
            </a:pPr>
            <a:r>
              <a:rPr lang="fr-FR" sz="1600" b="1" dirty="0">
                <a:solidFill>
                  <a:schemeClr val="tx2"/>
                </a:solidFill>
                <a:latin typeface="Arial" charset="0"/>
                <a:cs typeface="Arial" charset="0"/>
              </a:rPr>
              <a:t>T</a:t>
            </a:r>
            <a:r>
              <a:rPr lang="fr-FR" sz="1600" b="1" dirty="0" smtClean="0">
                <a:solidFill>
                  <a:schemeClr val="tx2"/>
                </a:solidFill>
                <a:latin typeface="Arial" charset="0"/>
                <a:cs typeface="Arial" charset="0"/>
              </a:rPr>
              <a:t>aux </a:t>
            </a:r>
            <a:r>
              <a:rPr lang="fr-FR" sz="1600" b="1" dirty="0">
                <a:solidFill>
                  <a:schemeClr val="tx2"/>
                </a:solidFill>
                <a:latin typeface="Arial" charset="0"/>
                <a:cs typeface="Arial" charset="0"/>
              </a:rPr>
              <a:t>d’occupation des surfaces locataires : </a:t>
            </a:r>
            <a:r>
              <a:rPr lang="fr-FR" sz="1600" b="1" dirty="0" smtClean="0">
                <a:solidFill>
                  <a:schemeClr val="tx2"/>
                </a:solidFill>
                <a:latin typeface="Arial" charset="0"/>
                <a:cs typeface="Arial" charset="0"/>
              </a:rPr>
              <a:t>95% </a:t>
            </a:r>
          </a:p>
          <a:p>
            <a:pPr marL="342900" indent="-342900" eaLnBrk="0" hangingPunct="0">
              <a:spcBef>
                <a:spcPct val="20000"/>
              </a:spcBef>
              <a:buClr>
                <a:schemeClr val="tx1"/>
              </a:buClr>
            </a:pPr>
            <a:r>
              <a:rPr lang="fr-FR" sz="1400" i="1" dirty="0" smtClean="0">
                <a:solidFill>
                  <a:schemeClr val="tx2"/>
                </a:solidFill>
                <a:latin typeface="Arial" charset="0"/>
                <a:cs typeface="Arial" charset="0"/>
              </a:rPr>
              <a:t>100% envisagé dès état des lieux d’entré commercialisation de l’ex espace de vente st Léon</a:t>
            </a:r>
          </a:p>
          <a:p>
            <a:pPr marL="342900" indent="-342900" eaLnBrk="0" hangingPunct="0">
              <a:spcBef>
                <a:spcPct val="20000"/>
              </a:spcBef>
              <a:buClr>
                <a:schemeClr val="tx1"/>
              </a:buClr>
              <a:buFont typeface="Arial" charset="0"/>
              <a:buChar char="•"/>
            </a:pPr>
            <a:endParaRPr lang="fr-FR" sz="1400" b="1" dirty="0" smtClean="0">
              <a:solidFill>
                <a:schemeClr val="tx2"/>
              </a:solidFill>
              <a:latin typeface="Arial" charset="0"/>
              <a:cs typeface="Arial" charset="0"/>
            </a:endParaRPr>
          </a:p>
          <a:p>
            <a:pPr marL="342900" indent="-342900" eaLnBrk="0" hangingPunct="0">
              <a:spcBef>
                <a:spcPct val="20000"/>
              </a:spcBef>
              <a:buClr>
                <a:schemeClr val="tx1"/>
              </a:buClr>
              <a:buFont typeface="Arial" charset="0"/>
              <a:buChar char="•"/>
            </a:pPr>
            <a:endParaRPr lang="fr-FR" sz="1400" b="1" dirty="0" smtClean="0">
              <a:solidFill>
                <a:schemeClr val="tx2"/>
              </a:solidFill>
              <a:latin typeface="Arial" charset="0"/>
              <a:cs typeface="Arial" charset="0"/>
            </a:endParaRPr>
          </a:p>
          <a:p>
            <a:pPr marL="342900" indent="-342900" eaLnBrk="0" hangingPunct="0">
              <a:spcBef>
                <a:spcPct val="20000"/>
              </a:spcBef>
              <a:buClr>
                <a:schemeClr val="tx1"/>
              </a:buClr>
              <a:buFont typeface="Arial" charset="0"/>
              <a:buChar char="•"/>
            </a:pPr>
            <a:endParaRPr lang="fr-FR" sz="1400" b="1" dirty="0" smtClean="0">
              <a:solidFill>
                <a:schemeClr val="tx2"/>
              </a:solidFill>
              <a:latin typeface="Arial" charset="0"/>
              <a:cs typeface="Arial" charset="0"/>
            </a:endParaRPr>
          </a:p>
        </p:txBody>
      </p:sp>
      <p:pic>
        <p:nvPicPr>
          <p:cNvPr id="52228" name="Picture 3"/>
          <p:cNvPicPr>
            <a:picLocks noChangeAspect="1" noChangeArrowheads="1"/>
          </p:cNvPicPr>
          <p:nvPr/>
        </p:nvPicPr>
        <p:blipFill>
          <a:blip r:embed="rId3"/>
          <a:srcRect r="12189"/>
          <a:stretch>
            <a:fillRect/>
          </a:stretch>
        </p:blipFill>
        <p:spPr bwMode="auto">
          <a:xfrm>
            <a:off x="0" y="1643063"/>
            <a:ext cx="1285875" cy="1908175"/>
          </a:xfrm>
          <a:prstGeom prst="rect">
            <a:avLst/>
          </a:prstGeom>
          <a:noFill/>
          <a:ln w="9525">
            <a:noFill/>
            <a:miter lim="800000"/>
            <a:headEnd/>
            <a:tailEnd/>
          </a:ln>
        </p:spPr>
      </p:pic>
      <p:grpSp>
        <p:nvGrpSpPr>
          <p:cNvPr id="2" name="Groupe 5"/>
          <p:cNvGrpSpPr>
            <a:grpSpLocks/>
          </p:cNvGrpSpPr>
          <p:nvPr/>
        </p:nvGrpSpPr>
        <p:grpSpPr bwMode="auto">
          <a:xfrm>
            <a:off x="7572408" y="4429132"/>
            <a:ext cx="1785938" cy="1571625"/>
            <a:chOff x="7215206" y="2428868"/>
            <a:chExt cx="1928794" cy="1857388"/>
          </a:xfrm>
        </p:grpSpPr>
        <p:pic>
          <p:nvPicPr>
            <p:cNvPr id="52230" name="Picture 48"/>
            <p:cNvPicPr>
              <a:picLocks noChangeAspect="1" noChangeArrowheads="1"/>
            </p:cNvPicPr>
            <p:nvPr/>
          </p:nvPicPr>
          <p:blipFill>
            <a:blip r:embed="rId4"/>
            <a:srcRect/>
            <a:stretch>
              <a:fillRect/>
            </a:stretch>
          </p:blipFill>
          <p:spPr bwMode="auto">
            <a:xfrm>
              <a:off x="7305675" y="2428868"/>
              <a:ext cx="1838325" cy="1685925"/>
            </a:xfrm>
            <a:prstGeom prst="rect">
              <a:avLst/>
            </a:prstGeom>
            <a:noFill/>
            <a:ln w="9525">
              <a:noFill/>
              <a:miter lim="800000"/>
              <a:headEnd/>
              <a:tailEnd/>
            </a:ln>
          </p:spPr>
        </p:pic>
        <p:sp>
          <p:nvSpPr>
            <p:cNvPr id="52231" name="Rectangle 7"/>
            <p:cNvSpPr>
              <a:spLocks noChangeArrowheads="1"/>
            </p:cNvSpPr>
            <p:nvPr/>
          </p:nvSpPr>
          <p:spPr bwMode="auto">
            <a:xfrm>
              <a:off x="7215206" y="3429000"/>
              <a:ext cx="642942" cy="857256"/>
            </a:xfrm>
            <a:prstGeom prst="rect">
              <a:avLst/>
            </a:prstGeom>
            <a:solidFill>
              <a:schemeClr val="bg1"/>
            </a:solidFill>
            <a:ln w="9525" algn="ctr">
              <a:noFill/>
              <a:round/>
              <a:headEnd/>
              <a:tailEnd/>
            </a:ln>
          </p:spPr>
          <p:txBody>
            <a:bodyPr/>
            <a:lstStyle/>
            <a:p>
              <a:pPr eaLnBrk="0" hangingPunct="0"/>
              <a:endParaRPr lang="fr-FR"/>
            </a:p>
          </p:txBody>
        </p:sp>
      </p:grpSp>
      <p:sp>
        <p:nvSpPr>
          <p:cNvPr id="9" name="Rectangle 8"/>
          <p:cNvSpPr/>
          <p:nvPr/>
        </p:nvSpPr>
        <p:spPr>
          <a:xfrm>
            <a:off x="7143768" y="6000768"/>
            <a:ext cx="1857388" cy="642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67970" name="Picture 2"/>
          <p:cNvPicPr>
            <a:picLocks noChangeAspect="1" noChangeArrowheads="1"/>
          </p:cNvPicPr>
          <p:nvPr/>
        </p:nvPicPr>
        <p:blipFill>
          <a:blip r:embed="rId5"/>
          <a:srcRect/>
          <a:stretch>
            <a:fillRect/>
          </a:stretch>
        </p:blipFill>
        <p:spPr bwMode="auto">
          <a:xfrm>
            <a:off x="489777" y="4071942"/>
            <a:ext cx="4305300" cy="2647950"/>
          </a:xfrm>
          <a:prstGeom prst="rect">
            <a:avLst/>
          </a:prstGeom>
          <a:noFill/>
          <a:ln w="9525">
            <a:solidFill>
              <a:schemeClr val="tx1"/>
            </a:solidFill>
            <a:miter lim="800000"/>
            <a:headEnd/>
            <a:tailEnd/>
          </a:ln>
          <a:effectLst/>
        </p:spPr>
      </p:pic>
      <p:sp>
        <p:nvSpPr>
          <p:cNvPr id="10" name="Rectangle 3"/>
          <p:cNvSpPr txBox="1">
            <a:spLocks noChangeArrowheads="1"/>
          </p:cNvSpPr>
          <p:nvPr/>
        </p:nvSpPr>
        <p:spPr bwMode="auto">
          <a:xfrm>
            <a:off x="2490041" y="6429396"/>
            <a:ext cx="2510587" cy="402354"/>
          </a:xfrm>
          <a:prstGeom prst="rect">
            <a:avLst/>
          </a:prstGeom>
          <a:noFill/>
          <a:ln w="9525">
            <a:noFill/>
            <a:miter lim="800000"/>
            <a:headEnd/>
            <a:tailEnd/>
          </a:ln>
        </p:spPr>
        <p:txBody>
          <a:bodyPr/>
          <a:lstStyle/>
          <a:p>
            <a:pPr marL="342900" indent="-342900" eaLnBrk="0" hangingPunct="0">
              <a:spcBef>
                <a:spcPct val="20000"/>
              </a:spcBef>
              <a:buClr>
                <a:schemeClr val="tx1"/>
              </a:buClr>
            </a:pPr>
            <a:r>
              <a:rPr lang="fr-FR" sz="1600" i="1" dirty="0" smtClean="0">
                <a:solidFill>
                  <a:schemeClr val="tx1">
                    <a:lumMod val="50000"/>
                  </a:schemeClr>
                </a:solidFill>
                <a:latin typeface="Arial" charset="0"/>
                <a:cs typeface="Arial" charset="0"/>
              </a:rPr>
              <a:t>Répartition des surfaces</a:t>
            </a:r>
            <a:endParaRPr lang="fr-FR" sz="1600" i="1" dirty="0">
              <a:solidFill>
                <a:schemeClr val="tx1">
                  <a:lumMod val="50000"/>
                </a:schemeClr>
              </a:solidFill>
              <a:latin typeface="Arial" charset="0"/>
              <a:cs typeface="Arial" charset="0"/>
            </a:endParaRPr>
          </a:p>
        </p:txBody>
      </p:sp>
    </p:spTree>
  </p:cSld>
  <p:clrMapOvr>
    <a:masterClrMapping/>
  </p:clrMapOvr>
  <p:transition spd="med">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6"/>
          <p:cNvPicPr>
            <a:picLocks noChangeAspect="1" noChangeArrowheads="1"/>
          </p:cNvPicPr>
          <p:nvPr/>
        </p:nvPicPr>
        <p:blipFill>
          <a:blip r:embed="rId2" cstate="email"/>
          <a:srcRect/>
          <a:stretch>
            <a:fillRect/>
          </a:stretch>
        </p:blipFill>
        <p:spPr bwMode="auto">
          <a:xfrm>
            <a:off x="1000100" y="2214554"/>
            <a:ext cx="1049337" cy="1285875"/>
          </a:xfrm>
          <a:prstGeom prst="rect">
            <a:avLst/>
          </a:prstGeom>
          <a:noFill/>
          <a:ln w="9525">
            <a:noFill/>
            <a:miter lim="800000"/>
            <a:headEnd/>
            <a:tailEnd/>
          </a:ln>
        </p:spPr>
      </p:pic>
      <p:pic>
        <p:nvPicPr>
          <p:cNvPr id="59394" name="Picture 7" descr="pictogrammes-plan-evacuation"/>
          <p:cNvPicPr>
            <a:picLocks noChangeAspect="1" noChangeArrowheads="1"/>
          </p:cNvPicPr>
          <p:nvPr/>
        </p:nvPicPr>
        <p:blipFill>
          <a:blip r:embed="rId3" cstate="email"/>
          <a:srcRect/>
          <a:stretch>
            <a:fillRect/>
          </a:stretch>
        </p:blipFill>
        <p:spPr bwMode="auto">
          <a:xfrm>
            <a:off x="7615238" y="4143380"/>
            <a:ext cx="1457325" cy="1735137"/>
          </a:xfrm>
          <a:prstGeom prst="rect">
            <a:avLst/>
          </a:prstGeom>
          <a:noFill/>
          <a:ln w="9525">
            <a:noFill/>
            <a:miter lim="800000"/>
            <a:headEnd/>
            <a:tailEnd/>
          </a:ln>
        </p:spPr>
      </p:pic>
      <p:sp>
        <p:nvSpPr>
          <p:cNvPr id="11" name="Titre 1"/>
          <p:cNvSpPr txBox="1">
            <a:spLocks/>
          </p:cNvSpPr>
          <p:nvPr/>
        </p:nvSpPr>
        <p:spPr>
          <a:xfrm>
            <a:off x="142908" y="142875"/>
            <a:ext cx="9072562" cy="487313"/>
          </a:xfrm>
          <a:prstGeom prst="rect">
            <a:avLst/>
          </a:prstGeom>
          <a:solidFill>
            <a:srgbClr val="6E267B"/>
          </a:solidFill>
          <a:ln w="9525">
            <a:noFill/>
            <a:miter lim="800000"/>
            <a:headEnd/>
            <a:tailEnd/>
          </a:ln>
        </p:spPr>
        <p:txBody>
          <a:bodyPr wrap="square" lIns="0" tIns="0" rIns="0" bIns="0" anchor="ctr" anchorCtr="0">
            <a:spAutoFit/>
          </a:bodyPr>
          <a:lstStyle/>
          <a:p>
            <a:pPr defTabSz="457200" eaLnBrk="0" hangingPunct="0">
              <a:lnSpc>
                <a:spcPts val="3800"/>
              </a:lnSpc>
              <a:defRPr/>
            </a:pPr>
            <a:r>
              <a:rPr lang="fr-FR" sz="2800" spc="80" dirty="0" smtClean="0">
                <a:solidFill>
                  <a:schemeClr val="bg1"/>
                </a:solidFill>
                <a:latin typeface="Arial" pitchFamily="34" charset="0"/>
                <a:ea typeface="+mj-ea"/>
              </a:rPr>
              <a:t>Nancy </a:t>
            </a:r>
            <a:r>
              <a:rPr lang="fr-FR" sz="2800" spc="80" dirty="0">
                <a:solidFill>
                  <a:schemeClr val="bg1"/>
                </a:solidFill>
                <a:latin typeface="Arial" pitchFamily="34" charset="0"/>
                <a:ea typeface="+mj-ea"/>
              </a:rPr>
              <a:t>– les obligations règlementaires</a:t>
            </a:r>
          </a:p>
        </p:txBody>
      </p:sp>
      <p:sp>
        <p:nvSpPr>
          <p:cNvPr id="29" name="Rectangle 3"/>
          <p:cNvSpPr txBox="1">
            <a:spLocks noChangeArrowheads="1"/>
          </p:cNvSpPr>
          <p:nvPr/>
        </p:nvSpPr>
        <p:spPr>
          <a:xfrm>
            <a:off x="2357438" y="1357313"/>
            <a:ext cx="6786562" cy="4714875"/>
          </a:xfrm>
          <a:prstGeom prst="rect">
            <a:avLst/>
          </a:prstGeom>
        </p:spPr>
        <p:txBody>
          <a:bodyPr/>
          <a:lstStyle/>
          <a:p>
            <a:pPr marL="342900" indent="-342900" eaLnBrk="0" hangingPunct="0">
              <a:lnSpc>
                <a:spcPct val="90000"/>
              </a:lnSpc>
              <a:spcBef>
                <a:spcPct val="20000"/>
              </a:spcBef>
              <a:buFont typeface="Arial" pitchFamily="34" charset="0"/>
              <a:buChar char="•"/>
              <a:defRPr/>
            </a:pPr>
            <a:endParaRPr lang="fr-FR" sz="2000" dirty="0">
              <a:latin typeface="+mn-lt"/>
              <a:ea typeface="+mn-ea"/>
              <a:cs typeface="+mn-cs"/>
            </a:endParaRPr>
          </a:p>
          <a:p>
            <a:pPr marL="342900" indent="-342900" eaLnBrk="0" hangingPunct="0">
              <a:lnSpc>
                <a:spcPct val="90000"/>
              </a:lnSpc>
              <a:spcBef>
                <a:spcPct val="20000"/>
              </a:spcBef>
              <a:buFont typeface="Arial" pitchFamily="34" charset="0"/>
              <a:buChar char="•"/>
              <a:defRPr/>
            </a:pPr>
            <a:r>
              <a:rPr lang="fr-FR" sz="1400" b="1" dirty="0">
                <a:solidFill>
                  <a:schemeClr val="tx2"/>
                </a:solidFill>
                <a:latin typeface="Arial"/>
                <a:ea typeface="+mn-ea"/>
                <a:cs typeface="Arial"/>
              </a:rPr>
              <a:t>Mise en accessibilité</a:t>
            </a:r>
          </a:p>
          <a:p>
            <a:pPr marL="342900" indent="-342900" eaLnBrk="0" hangingPunct="0">
              <a:lnSpc>
                <a:spcPct val="90000"/>
              </a:lnSpc>
              <a:spcBef>
                <a:spcPct val="20000"/>
              </a:spcBef>
              <a:defRPr/>
            </a:pPr>
            <a:r>
              <a:rPr lang="fr-FR" sz="1400" b="1" dirty="0">
                <a:solidFill>
                  <a:srgbClr val="FF0000"/>
                </a:solidFill>
                <a:latin typeface="Calibri" pitchFamily="34" charset="0"/>
                <a:ea typeface="ＭＳ Ｐゴシック" pitchFamily="34" charset="-128"/>
                <a:cs typeface="+mn-cs"/>
              </a:rPr>
              <a:t>loi n°2005 – 102 du 11 février 2005 pour l’égalité des droits et des chances :</a:t>
            </a:r>
          </a:p>
          <a:p>
            <a:pPr marL="342900" indent="-342900" eaLnBrk="0" hangingPunct="0">
              <a:lnSpc>
                <a:spcPct val="90000"/>
              </a:lnSpc>
              <a:spcBef>
                <a:spcPct val="20000"/>
              </a:spcBef>
              <a:defRPr/>
            </a:pPr>
            <a:r>
              <a:rPr lang="fr-FR" sz="1400" i="1" dirty="0">
                <a:solidFill>
                  <a:schemeClr val="tx2"/>
                </a:solidFill>
                <a:latin typeface="Arial"/>
                <a:ea typeface="+mn-ea"/>
                <a:cs typeface="Arial"/>
              </a:rPr>
              <a:t>Gare du schéma directeur national accessibilité. Gare aux normes.</a:t>
            </a:r>
            <a:endParaRPr lang="fr-FR" sz="1400" b="1" i="1" dirty="0">
              <a:solidFill>
                <a:schemeClr val="tx2"/>
              </a:solidFill>
              <a:latin typeface="Arial"/>
              <a:ea typeface="+mn-ea"/>
              <a:cs typeface="Arial"/>
            </a:endParaRPr>
          </a:p>
          <a:p>
            <a:pPr marL="342900" indent="-342900" eaLnBrk="0" hangingPunct="0">
              <a:lnSpc>
                <a:spcPct val="90000"/>
              </a:lnSpc>
              <a:spcBef>
                <a:spcPct val="20000"/>
              </a:spcBef>
              <a:defRPr/>
            </a:pPr>
            <a:endParaRPr lang="fr-FR" sz="1400" dirty="0">
              <a:solidFill>
                <a:schemeClr val="tx2"/>
              </a:solidFill>
              <a:latin typeface="Arial"/>
              <a:ea typeface="+mn-ea"/>
              <a:cs typeface="Arial"/>
            </a:endParaRPr>
          </a:p>
          <a:p>
            <a:pPr marL="342900" indent="-342900" eaLnBrk="0" hangingPunct="0">
              <a:lnSpc>
                <a:spcPct val="90000"/>
              </a:lnSpc>
              <a:spcBef>
                <a:spcPct val="20000"/>
              </a:spcBef>
              <a:buFont typeface="Arial" pitchFamily="34" charset="0"/>
              <a:buChar char="•"/>
              <a:defRPr/>
            </a:pPr>
            <a:r>
              <a:rPr lang="fr-FR" sz="1400" b="1" dirty="0">
                <a:solidFill>
                  <a:schemeClr val="tx2"/>
                </a:solidFill>
                <a:latin typeface="Arial"/>
                <a:ea typeface="+mn-ea"/>
                <a:cs typeface="Arial"/>
              </a:rPr>
              <a:t>Vidéo-protection :</a:t>
            </a:r>
          </a:p>
          <a:p>
            <a:pPr marL="342900" indent="-342900" eaLnBrk="0" hangingPunct="0">
              <a:lnSpc>
                <a:spcPct val="90000"/>
              </a:lnSpc>
              <a:spcBef>
                <a:spcPct val="20000"/>
              </a:spcBef>
              <a:defRPr/>
            </a:pPr>
            <a:r>
              <a:rPr lang="fr-FR" sz="1400" b="1" dirty="0">
                <a:solidFill>
                  <a:srgbClr val="FF0000"/>
                </a:solidFill>
                <a:latin typeface="Calibri" pitchFamily="34" charset="0"/>
                <a:ea typeface="ＭＳ Ｐゴシック" pitchFamily="34" charset="-128"/>
                <a:cs typeface="+mn-cs"/>
              </a:rPr>
              <a:t>loi n° 2006-64 du 23 janvier 2006 relative à la lutte contre le terrorisme :</a:t>
            </a:r>
          </a:p>
          <a:p>
            <a:pPr marL="342900" indent="-342900" eaLnBrk="0" hangingPunct="0">
              <a:lnSpc>
                <a:spcPct val="90000"/>
              </a:lnSpc>
              <a:spcBef>
                <a:spcPct val="20000"/>
              </a:spcBef>
              <a:defRPr/>
            </a:pPr>
            <a:endParaRPr lang="fr-FR" sz="1400" b="1" dirty="0">
              <a:solidFill>
                <a:schemeClr val="tx2"/>
              </a:solidFill>
              <a:latin typeface="Arial"/>
              <a:ea typeface="+mn-ea"/>
              <a:cs typeface="Arial"/>
            </a:endParaRPr>
          </a:p>
          <a:p>
            <a:pPr marL="342900" indent="-342900" eaLnBrk="0" hangingPunct="0">
              <a:lnSpc>
                <a:spcPct val="90000"/>
              </a:lnSpc>
              <a:spcBef>
                <a:spcPct val="20000"/>
              </a:spcBef>
              <a:buFont typeface="Arial" pitchFamily="34" charset="0"/>
              <a:buChar char="•"/>
              <a:defRPr/>
            </a:pPr>
            <a:r>
              <a:rPr lang="fr-FR" sz="1400" b="1" dirty="0">
                <a:solidFill>
                  <a:schemeClr val="tx2"/>
                </a:solidFill>
                <a:latin typeface="Arial"/>
                <a:ea typeface="+mn-ea"/>
                <a:cs typeface="Arial"/>
              </a:rPr>
              <a:t>Sécurité ERP et incendie </a:t>
            </a:r>
          </a:p>
          <a:p>
            <a:pPr marL="342900" indent="-342900" eaLnBrk="0" hangingPunct="0">
              <a:lnSpc>
                <a:spcPct val="90000"/>
              </a:lnSpc>
              <a:spcBef>
                <a:spcPct val="20000"/>
              </a:spcBef>
              <a:defRPr/>
            </a:pPr>
            <a:r>
              <a:rPr lang="fr-FR" sz="1400" b="1" dirty="0">
                <a:solidFill>
                  <a:srgbClr val="FF0000"/>
                </a:solidFill>
                <a:latin typeface="Calibri" pitchFamily="34" charset="0"/>
                <a:ea typeface="ＭＳ Ｐゴシック" pitchFamily="34" charset="-128"/>
                <a:cs typeface="+mn-cs"/>
              </a:rPr>
              <a:t>Code de la construction et de l'habitation (articles R 123-1 à R 123-55 et R 152-4 et 5).</a:t>
            </a:r>
          </a:p>
          <a:p>
            <a:pPr marL="342900" indent="-342900" eaLnBrk="0" hangingPunct="0">
              <a:lnSpc>
                <a:spcPct val="90000"/>
              </a:lnSpc>
              <a:spcBef>
                <a:spcPct val="20000"/>
              </a:spcBef>
              <a:defRPr/>
            </a:pPr>
            <a:endParaRPr lang="fr-FR" sz="1400" i="1" dirty="0">
              <a:solidFill>
                <a:schemeClr val="tx2"/>
              </a:solidFill>
              <a:latin typeface="Arial"/>
              <a:ea typeface="+mn-ea"/>
              <a:cs typeface="Arial"/>
            </a:endParaRPr>
          </a:p>
          <a:p>
            <a:pPr marL="342900" indent="-342900" eaLnBrk="0" hangingPunct="0">
              <a:lnSpc>
                <a:spcPct val="90000"/>
              </a:lnSpc>
              <a:spcBef>
                <a:spcPct val="20000"/>
              </a:spcBef>
              <a:buFont typeface="Arial" pitchFamily="34" charset="0"/>
              <a:buChar char="•"/>
              <a:defRPr/>
            </a:pPr>
            <a:r>
              <a:rPr lang="fr-FR" sz="1400" b="1" dirty="0">
                <a:solidFill>
                  <a:schemeClr val="tx2"/>
                </a:solidFill>
                <a:latin typeface="Arial"/>
                <a:ea typeface="+mn-ea"/>
                <a:cs typeface="Arial"/>
              </a:rPr>
              <a:t>Environnement </a:t>
            </a:r>
          </a:p>
          <a:p>
            <a:pPr marL="342900" indent="-342900" eaLnBrk="0" hangingPunct="0">
              <a:lnSpc>
                <a:spcPct val="90000"/>
              </a:lnSpc>
              <a:spcBef>
                <a:spcPct val="20000"/>
              </a:spcBef>
              <a:defRPr/>
            </a:pPr>
            <a:r>
              <a:rPr lang="fr-FR" sz="1400" b="1" dirty="0">
                <a:solidFill>
                  <a:srgbClr val="FF0000"/>
                </a:solidFill>
                <a:latin typeface="Calibri" pitchFamily="34" charset="0"/>
                <a:ea typeface="ＭＳ Ｐゴシック" pitchFamily="34" charset="-128"/>
              </a:rPr>
              <a:t>Décret 2012-639 du </a:t>
            </a:r>
            <a:r>
              <a:rPr lang="fr-FR" sz="1400" b="1" dirty="0" smtClean="0">
                <a:solidFill>
                  <a:srgbClr val="FF0000"/>
                </a:solidFill>
                <a:latin typeface="Calibri" pitchFamily="34" charset="0"/>
                <a:ea typeface="ＭＳ Ｐゴシック" pitchFamily="34" charset="-128"/>
              </a:rPr>
              <a:t>04/05/2012</a:t>
            </a:r>
          </a:p>
          <a:p>
            <a:pPr marL="342900" indent="-342900" eaLnBrk="0" hangingPunct="0">
              <a:lnSpc>
                <a:spcPct val="90000"/>
              </a:lnSpc>
              <a:spcBef>
                <a:spcPct val="20000"/>
              </a:spcBef>
              <a:defRPr/>
            </a:pPr>
            <a:endParaRPr lang="fr-FR" sz="1400" b="1" dirty="0">
              <a:solidFill>
                <a:srgbClr val="FF0000"/>
              </a:solidFill>
              <a:latin typeface="Calibri" pitchFamily="34" charset="0"/>
              <a:ea typeface="ＭＳ Ｐゴシック" pitchFamily="34" charset="-128"/>
            </a:endParaRPr>
          </a:p>
          <a:p>
            <a:pPr marL="342900" indent="-342900" eaLnBrk="0" hangingPunct="0">
              <a:lnSpc>
                <a:spcPct val="90000"/>
              </a:lnSpc>
              <a:spcBef>
                <a:spcPct val="20000"/>
              </a:spcBef>
              <a:defRPr/>
            </a:pPr>
            <a:r>
              <a:rPr lang="fr-FR" sz="1400" b="1" i="1" dirty="0">
                <a:solidFill>
                  <a:schemeClr val="tx2"/>
                </a:solidFill>
                <a:latin typeface="Arial"/>
                <a:cs typeface="Arial"/>
              </a:rPr>
              <a:t>Mise à jour du dossier technique amiante en cours </a:t>
            </a:r>
          </a:p>
          <a:p>
            <a:pPr marL="342900" indent="-342900" eaLnBrk="0" hangingPunct="0">
              <a:lnSpc>
                <a:spcPct val="90000"/>
              </a:lnSpc>
              <a:spcBef>
                <a:spcPct val="20000"/>
              </a:spcBef>
              <a:defRPr/>
            </a:pPr>
            <a:r>
              <a:rPr lang="fr-FR" sz="1400" i="1" dirty="0">
                <a:solidFill>
                  <a:schemeClr val="tx2"/>
                </a:solidFill>
                <a:latin typeface="Arial"/>
                <a:ea typeface="+mn-ea"/>
                <a:cs typeface="Arial"/>
              </a:rPr>
              <a:t>(visite réalisé, en attente rapport pour éventuel désamiantage)</a:t>
            </a:r>
          </a:p>
          <a:p>
            <a:pPr marL="342900" indent="-342900" eaLnBrk="0" hangingPunct="0">
              <a:lnSpc>
                <a:spcPct val="90000"/>
              </a:lnSpc>
              <a:spcBef>
                <a:spcPct val="20000"/>
              </a:spcBef>
              <a:defRPr/>
            </a:pPr>
            <a:r>
              <a:rPr lang="fr-FR" sz="1400" b="1" dirty="0">
                <a:solidFill>
                  <a:srgbClr val="FF0000"/>
                </a:solidFill>
                <a:latin typeface="Calibri" pitchFamily="34" charset="0"/>
                <a:ea typeface="ＭＳ Ｐゴシック" pitchFamily="34" charset="-128"/>
              </a:rPr>
              <a:t>Article R543-66 à R543-74 du code de l’environnement :</a:t>
            </a:r>
          </a:p>
          <a:p>
            <a:pPr marL="342900" indent="-342900" eaLnBrk="0" hangingPunct="0">
              <a:lnSpc>
                <a:spcPct val="90000"/>
              </a:lnSpc>
              <a:spcBef>
                <a:spcPct val="20000"/>
              </a:spcBef>
              <a:defRPr/>
            </a:pPr>
            <a:r>
              <a:rPr lang="fr-FR" sz="1400" b="1" i="1" dirty="0">
                <a:solidFill>
                  <a:schemeClr val="tx2"/>
                </a:solidFill>
                <a:latin typeface="Arial"/>
                <a:cs typeface="Arial"/>
              </a:rPr>
              <a:t>Tri sélectif. </a:t>
            </a:r>
            <a:r>
              <a:rPr lang="fr-FR" sz="1400" i="1" dirty="0">
                <a:solidFill>
                  <a:schemeClr val="tx2"/>
                </a:solidFill>
                <a:latin typeface="Arial"/>
                <a:ea typeface="+mn-ea"/>
                <a:cs typeface="Arial"/>
              </a:rPr>
              <a:t>Mise en place reporté pour mise en adéquation </a:t>
            </a:r>
          </a:p>
          <a:p>
            <a:pPr marL="342900" indent="-342900" eaLnBrk="0" hangingPunct="0">
              <a:lnSpc>
                <a:spcPct val="90000"/>
              </a:lnSpc>
              <a:spcBef>
                <a:spcPct val="20000"/>
              </a:spcBef>
              <a:defRPr/>
            </a:pPr>
            <a:r>
              <a:rPr lang="fr-FR" sz="1400" i="1" dirty="0">
                <a:solidFill>
                  <a:schemeClr val="tx2"/>
                </a:solidFill>
                <a:latin typeface="Arial"/>
                <a:ea typeface="+mn-ea"/>
                <a:cs typeface="Arial"/>
              </a:rPr>
              <a:t>avec projet Nancy grand Cœur.</a:t>
            </a:r>
          </a:p>
          <a:p>
            <a:pPr marL="342900" indent="-342900" eaLnBrk="0" hangingPunct="0">
              <a:lnSpc>
                <a:spcPct val="90000"/>
              </a:lnSpc>
              <a:spcBef>
                <a:spcPct val="20000"/>
              </a:spcBef>
              <a:buFont typeface="Wingdings" pitchFamily="2" charset="2"/>
              <a:buNone/>
              <a:defRPr/>
            </a:pPr>
            <a:endParaRPr lang="fr-FR" sz="1400" dirty="0">
              <a:solidFill>
                <a:schemeClr val="tx2"/>
              </a:solidFill>
              <a:latin typeface="Arial"/>
              <a:ea typeface="+mn-ea"/>
              <a:cs typeface="Arial"/>
            </a:endParaRPr>
          </a:p>
        </p:txBody>
      </p:sp>
      <p:pic>
        <p:nvPicPr>
          <p:cNvPr id="31" name="Picture 11"/>
          <p:cNvPicPr>
            <a:picLocks noChangeAspect="1" noChangeArrowheads="1"/>
          </p:cNvPicPr>
          <p:nvPr/>
        </p:nvPicPr>
        <p:blipFill>
          <a:blip r:embed="rId4" cstate="email"/>
          <a:srcRect/>
          <a:stretch>
            <a:fillRect/>
          </a:stretch>
        </p:blipFill>
        <p:spPr bwMode="auto">
          <a:xfrm>
            <a:off x="2286000" y="1500188"/>
            <a:ext cx="411163" cy="419100"/>
          </a:xfrm>
          <a:prstGeom prst="rect">
            <a:avLst/>
          </a:prstGeom>
          <a:noFill/>
          <a:ln w="9525">
            <a:noFill/>
            <a:miter lim="800000"/>
            <a:headEnd/>
            <a:tailEnd/>
          </a:ln>
        </p:spPr>
      </p:pic>
      <p:pic>
        <p:nvPicPr>
          <p:cNvPr id="32" name="Picture 11"/>
          <p:cNvPicPr>
            <a:picLocks noChangeAspect="1" noChangeArrowheads="1"/>
          </p:cNvPicPr>
          <p:nvPr/>
        </p:nvPicPr>
        <p:blipFill>
          <a:blip r:embed="rId4" cstate="email"/>
          <a:srcRect/>
          <a:stretch>
            <a:fillRect/>
          </a:stretch>
        </p:blipFill>
        <p:spPr bwMode="auto">
          <a:xfrm>
            <a:off x="2266950" y="2428868"/>
            <a:ext cx="411163" cy="419100"/>
          </a:xfrm>
          <a:prstGeom prst="rect">
            <a:avLst/>
          </a:prstGeom>
          <a:noFill/>
          <a:ln w="9525">
            <a:noFill/>
            <a:miter lim="800000"/>
            <a:headEnd/>
            <a:tailEnd/>
          </a:ln>
        </p:spPr>
      </p:pic>
      <p:pic>
        <p:nvPicPr>
          <p:cNvPr id="33" name="Picture 11"/>
          <p:cNvPicPr>
            <a:picLocks noChangeAspect="1" noChangeArrowheads="1"/>
          </p:cNvPicPr>
          <p:nvPr/>
        </p:nvPicPr>
        <p:blipFill>
          <a:blip r:embed="rId4" cstate="email"/>
          <a:srcRect/>
          <a:stretch>
            <a:fillRect/>
          </a:stretch>
        </p:blipFill>
        <p:spPr bwMode="auto">
          <a:xfrm>
            <a:off x="2266950" y="3214686"/>
            <a:ext cx="411163" cy="419100"/>
          </a:xfrm>
          <a:prstGeom prst="rect">
            <a:avLst/>
          </a:prstGeom>
          <a:noFill/>
          <a:ln w="9525">
            <a:noFill/>
            <a:miter lim="800000"/>
            <a:headEnd/>
            <a:tailEnd/>
          </a:ln>
        </p:spPr>
      </p:pic>
      <p:pic>
        <p:nvPicPr>
          <p:cNvPr id="34" name="Picture 11"/>
          <p:cNvPicPr>
            <a:picLocks noChangeAspect="1" noChangeArrowheads="1"/>
          </p:cNvPicPr>
          <p:nvPr/>
        </p:nvPicPr>
        <p:blipFill>
          <a:blip r:embed="rId4" cstate="email"/>
          <a:srcRect/>
          <a:stretch>
            <a:fillRect/>
          </a:stretch>
        </p:blipFill>
        <p:spPr bwMode="auto">
          <a:xfrm>
            <a:off x="2251075" y="3929066"/>
            <a:ext cx="411163" cy="4191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0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20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20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srcRect l="2659" t="25142" r="5048" b="7813"/>
          <a:stretch>
            <a:fillRect/>
          </a:stretch>
        </p:blipFill>
        <p:spPr bwMode="auto">
          <a:xfrm>
            <a:off x="-32" y="1428736"/>
            <a:ext cx="9144000" cy="4572032"/>
          </a:xfrm>
          <a:prstGeom prst="rect">
            <a:avLst/>
          </a:prstGeom>
          <a:noFill/>
          <a:ln w="9525">
            <a:noFill/>
            <a:miter lim="800000"/>
            <a:headEnd/>
            <a:tailEnd/>
          </a:ln>
        </p:spPr>
      </p:pic>
      <p:sp>
        <p:nvSpPr>
          <p:cNvPr id="12290" name="Rectangle 8"/>
          <p:cNvSpPr>
            <a:spLocks/>
          </p:cNvSpPr>
          <p:nvPr/>
        </p:nvSpPr>
        <p:spPr bwMode="auto">
          <a:xfrm>
            <a:off x="250824" y="500042"/>
            <a:ext cx="8893176" cy="571504"/>
          </a:xfrm>
          <a:prstGeom prst="rect">
            <a:avLst/>
          </a:prstGeom>
          <a:solidFill>
            <a:srgbClr val="6E267B"/>
          </a:solidFill>
          <a:ln w="9525">
            <a:noFill/>
            <a:miter lim="800000"/>
            <a:headEnd/>
            <a:tailEnd/>
          </a:ln>
        </p:spPr>
        <p:txBody>
          <a:bodyPr/>
          <a:lstStyle/>
          <a:p>
            <a:pPr eaLnBrk="0" hangingPunct="0">
              <a:defRPr/>
            </a:pPr>
            <a:r>
              <a:rPr lang="fr-FR" sz="2800" dirty="0" smtClean="0">
                <a:solidFill>
                  <a:schemeClr val="bg1"/>
                </a:solidFill>
                <a:latin typeface="Arial" pitchFamily="34" charset="0"/>
                <a:ea typeface="+mj-ea"/>
              </a:rPr>
              <a:t>Nancy – la qualité du service</a:t>
            </a:r>
            <a:endParaRPr lang="fr-FR" sz="2800" dirty="0">
              <a:solidFill>
                <a:schemeClr val="bg1"/>
              </a:solidFill>
              <a:latin typeface="Arial" pitchFamily="34" charset="0"/>
              <a:ea typeface="+mj-ea"/>
            </a:endParaRPr>
          </a:p>
        </p:txBody>
      </p:sp>
      <p:pic>
        <p:nvPicPr>
          <p:cNvPr id="8" name="Picture 2"/>
          <p:cNvPicPr>
            <a:picLocks noChangeAspect="1" noChangeArrowheads="1"/>
          </p:cNvPicPr>
          <p:nvPr/>
        </p:nvPicPr>
        <p:blipFill>
          <a:blip r:embed="rId4"/>
          <a:srcRect/>
          <a:stretch>
            <a:fillRect/>
          </a:stretch>
        </p:blipFill>
        <p:spPr bwMode="auto">
          <a:xfrm>
            <a:off x="1371376" y="1643050"/>
            <a:ext cx="6415334" cy="3071834"/>
          </a:xfrm>
          <a:prstGeom prst="rect">
            <a:avLst/>
          </a:prstGeom>
          <a:noFill/>
          <a:ln w="9525">
            <a:noFill/>
            <a:miter lim="800000"/>
            <a:headEnd/>
            <a:tailEnd/>
          </a:ln>
          <a:effectLst/>
        </p:spPr>
      </p:pic>
      <p:sp>
        <p:nvSpPr>
          <p:cNvPr id="12" name="Rectangle 2"/>
          <p:cNvSpPr>
            <a:spLocks noChangeArrowheads="1"/>
          </p:cNvSpPr>
          <p:nvPr/>
        </p:nvSpPr>
        <p:spPr bwMode="auto">
          <a:xfrm>
            <a:off x="1500166" y="5429264"/>
            <a:ext cx="4714908" cy="428628"/>
          </a:xfrm>
          <a:prstGeom prst="rect">
            <a:avLst/>
          </a:prstGeom>
          <a:noFill/>
          <a:ln w="9525">
            <a:noFill/>
            <a:miter lim="800000"/>
            <a:headEnd/>
            <a:tailEnd/>
          </a:ln>
        </p:spPr>
        <p:txBody>
          <a:bodyPr/>
          <a:lstStyle/>
          <a:p>
            <a:pPr eaLnBrk="0" hangingPunct="0"/>
            <a:r>
              <a:rPr lang="fr-FR" sz="1600" i="1" dirty="0" smtClean="0">
                <a:solidFill>
                  <a:srgbClr val="747678"/>
                </a:solidFill>
                <a:latin typeface="Calibri" pitchFamily="34" charset="0"/>
                <a:cs typeface="Arial" pitchFamily="34" charset="0"/>
              </a:rPr>
              <a:t>Résultats baromètre clients mars 2014</a:t>
            </a:r>
            <a:endParaRPr lang="fr-FR" sz="1600" i="1" dirty="0">
              <a:solidFill>
                <a:srgbClr val="747678"/>
              </a:solidFill>
              <a:latin typeface="Calibri" pitchFamily="34" charset="0"/>
              <a:cs typeface="Arial" pitchFamily="34" charset="0"/>
            </a:endParaRPr>
          </a:p>
        </p:txBody>
      </p:sp>
      <p:pic>
        <p:nvPicPr>
          <p:cNvPr id="13" name="Image 46"/>
          <p:cNvPicPr>
            <a:picLocks noChangeAspect="1" noChangeArrowheads="1"/>
          </p:cNvPicPr>
          <p:nvPr/>
        </p:nvPicPr>
        <p:blipFill>
          <a:blip r:embed="rId5"/>
          <a:srcRect/>
          <a:stretch>
            <a:fillRect/>
          </a:stretch>
        </p:blipFill>
        <p:spPr bwMode="auto">
          <a:xfrm>
            <a:off x="4500562" y="6076647"/>
            <a:ext cx="4643438" cy="78135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1" descr="http://www.sncf.com/fr/sites/default/files/imagecache/sncfcom_media_image_33_percent/images/t0-packshot-1440-1080_10.jpg"/>
          <p:cNvPicPr>
            <a:picLocks noChangeAspect="1" noChangeArrowheads="1"/>
          </p:cNvPicPr>
          <p:nvPr/>
        </p:nvPicPr>
        <p:blipFill>
          <a:blip r:embed="rId2"/>
          <a:srcRect/>
          <a:stretch>
            <a:fillRect/>
          </a:stretch>
        </p:blipFill>
        <p:spPr bwMode="auto">
          <a:xfrm>
            <a:off x="1713830" y="3429511"/>
            <a:ext cx="1715130" cy="1285373"/>
          </a:xfrm>
          <a:prstGeom prst="rect">
            <a:avLst/>
          </a:prstGeom>
          <a:noFill/>
          <a:ln w="9525">
            <a:noFill/>
            <a:miter lim="800000"/>
            <a:headEnd/>
            <a:tailEnd/>
          </a:ln>
        </p:spPr>
      </p:pic>
      <p:grpSp>
        <p:nvGrpSpPr>
          <p:cNvPr id="2" name="Groupe 9"/>
          <p:cNvGrpSpPr/>
          <p:nvPr/>
        </p:nvGrpSpPr>
        <p:grpSpPr>
          <a:xfrm>
            <a:off x="5286380" y="3929066"/>
            <a:ext cx="3816000" cy="2988000"/>
            <a:chOff x="5786446" y="4704464"/>
            <a:chExt cx="2464612" cy="2153536"/>
          </a:xfrm>
        </p:grpSpPr>
        <p:pic>
          <p:nvPicPr>
            <p:cNvPr id="6" name="Picture 3" descr="C:\Documents and Settings\9107224G\Bureau\Projets SNCF\Présentation AGEE Séminaire\Images\icones_technologie_0125.png"/>
            <p:cNvPicPr>
              <a:picLocks noChangeAspect="1" noChangeArrowheads="1"/>
            </p:cNvPicPr>
            <p:nvPr/>
          </p:nvPicPr>
          <p:blipFill>
            <a:blip r:embed="rId3"/>
            <a:srcRect/>
            <a:stretch>
              <a:fillRect/>
            </a:stretch>
          </p:blipFill>
          <p:spPr bwMode="auto">
            <a:xfrm>
              <a:off x="5786446" y="4704464"/>
              <a:ext cx="2464612" cy="2153536"/>
            </a:xfrm>
            <a:prstGeom prst="rect">
              <a:avLst/>
            </a:prstGeom>
            <a:noFill/>
          </p:spPr>
        </p:pic>
        <p:sp>
          <p:nvSpPr>
            <p:cNvPr id="7" name="Rectangle 6"/>
            <p:cNvSpPr/>
            <p:nvPr/>
          </p:nvSpPr>
          <p:spPr>
            <a:xfrm>
              <a:off x="5907234" y="4858926"/>
              <a:ext cx="2232000" cy="1245418"/>
            </a:xfrm>
            <a:prstGeom prst="rect">
              <a:avLst/>
            </a:prstGeom>
            <a:solidFill>
              <a:schemeClr val="accent6">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fr-FR" sz="1600" b="1" dirty="0" smtClean="0"/>
                <a:t>Points à améliorer :</a:t>
              </a:r>
            </a:p>
            <a:p>
              <a:pPr marL="0" lvl="1"/>
              <a:r>
                <a:rPr lang="fr-FR" sz="1600" b="1" dirty="0" smtClean="0"/>
                <a:t>P1 : Information :</a:t>
              </a:r>
            </a:p>
            <a:p>
              <a:pPr marL="0" lvl="1"/>
              <a:r>
                <a:rPr lang="fr-FR" sz="1600" dirty="0" smtClean="0"/>
                <a:t>Image de la situation perturbée</a:t>
              </a:r>
            </a:p>
            <a:p>
              <a:pPr marL="0" lvl="1" algn="ctr"/>
              <a:r>
                <a:rPr lang="fr-FR" sz="1600" dirty="0" smtClean="0"/>
                <a:t>Visibilité et disponibilité des agents</a:t>
              </a:r>
            </a:p>
            <a:p>
              <a:pPr marL="0" lvl="1"/>
              <a:r>
                <a:rPr lang="fr-FR" sz="1600" b="1" dirty="0" smtClean="0"/>
                <a:t>P4 : confort de l’attente</a:t>
              </a:r>
            </a:p>
          </p:txBody>
        </p:sp>
      </p:grpSp>
      <p:grpSp>
        <p:nvGrpSpPr>
          <p:cNvPr id="3" name="Groupe 9"/>
          <p:cNvGrpSpPr/>
          <p:nvPr/>
        </p:nvGrpSpPr>
        <p:grpSpPr>
          <a:xfrm>
            <a:off x="5256594" y="928670"/>
            <a:ext cx="3816000" cy="2988000"/>
            <a:chOff x="5786446" y="4704464"/>
            <a:chExt cx="2464612" cy="2153536"/>
          </a:xfrm>
        </p:grpSpPr>
        <p:pic>
          <p:nvPicPr>
            <p:cNvPr id="10" name="Picture 3" descr="C:\Documents and Settings\9107224G\Bureau\Projets SNCF\Présentation AGEE Séminaire\Images\icones_technologie_0125.png"/>
            <p:cNvPicPr>
              <a:picLocks noChangeAspect="1" noChangeArrowheads="1"/>
            </p:cNvPicPr>
            <p:nvPr/>
          </p:nvPicPr>
          <p:blipFill>
            <a:blip r:embed="rId3"/>
            <a:srcRect/>
            <a:stretch>
              <a:fillRect/>
            </a:stretch>
          </p:blipFill>
          <p:spPr bwMode="auto">
            <a:xfrm>
              <a:off x="5786446" y="4704464"/>
              <a:ext cx="2464612" cy="2153536"/>
            </a:xfrm>
            <a:prstGeom prst="rect">
              <a:avLst/>
            </a:prstGeom>
            <a:noFill/>
          </p:spPr>
        </p:pic>
        <p:sp>
          <p:nvSpPr>
            <p:cNvPr id="11" name="Rectangle 10"/>
            <p:cNvSpPr/>
            <p:nvPr/>
          </p:nvSpPr>
          <p:spPr>
            <a:xfrm>
              <a:off x="5891220" y="4846064"/>
              <a:ext cx="2232000" cy="124541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fr-FR" sz="1600" b="1" dirty="0" smtClean="0"/>
                <a:t>Points positifs :</a:t>
              </a:r>
            </a:p>
            <a:p>
              <a:pPr marL="0" lvl="1" algn="ctr"/>
              <a:endParaRPr lang="fr-FR" sz="1600" dirty="0" smtClean="0"/>
            </a:p>
            <a:p>
              <a:pPr marL="450850" lvl="1" indent="-450850"/>
              <a:r>
                <a:rPr lang="fr-FR" sz="1600" b="1" dirty="0" smtClean="0"/>
                <a:t>P1 : Information : </a:t>
              </a:r>
            </a:p>
            <a:p>
              <a:pPr marL="355600" lvl="1"/>
              <a:r>
                <a:rPr lang="fr-FR" sz="1600" dirty="0" smtClean="0"/>
                <a:t>Facilité à trouver votre train</a:t>
              </a:r>
            </a:p>
            <a:p>
              <a:pPr marL="355600" lvl="1"/>
              <a:r>
                <a:rPr lang="fr-FR" sz="1600" dirty="0" smtClean="0"/>
                <a:t>Facilité à repérer les services</a:t>
              </a:r>
            </a:p>
          </p:txBody>
        </p:sp>
      </p:grpSp>
      <p:sp>
        <p:nvSpPr>
          <p:cNvPr id="12" name="Rectangle à coins arrondis 11"/>
          <p:cNvSpPr/>
          <p:nvPr/>
        </p:nvSpPr>
        <p:spPr>
          <a:xfrm>
            <a:off x="357158" y="5643578"/>
            <a:ext cx="1296000" cy="428628"/>
          </a:xfrm>
          <a:prstGeom prst="roundRect">
            <a:avLst/>
          </a:prstGeom>
          <a:noFill/>
          <a:ln>
            <a:solidFill>
              <a:srgbClr val="FF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chemeClr val="tx1"/>
                </a:solidFill>
              </a:rPr>
              <a:t>National : 7.4</a:t>
            </a:r>
            <a:endParaRPr lang="fr-FR" sz="1400" dirty="0">
              <a:solidFill>
                <a:schemeClr val="tx1"/>
              </a:solidFill>
            </a:endParaRPr>
          </a:p>
        </p:txBody>
      </p:sp>
      <p:sp>
        <p:nvSpPr>
          <p:cNvPr id="13" name="Rectangle à coins arrondis 12"/>
          <p:cNvSpPr/>
          <p:nvPr/>
        </p:nvSpPr>
        <p:spPr>
          <a:xfrm>
            <a:off x="2500298" y="5643578"/>
            <a:ext cx="1872000" cy="428628"/>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chemeClr val="tx1"/>
                </a:solidFill>
              </a:rPr>
              <a:t>Gare de Nancy : 7.8</a:t>
            </a:r>
            <a:endParaRPr lang="fr-FR" sz="1400" dirty="0">
              <a:solidFill>
                <a:schemeClr val="tx1"/>
              </a:solidFill>
            </a:endParaRPr>
          </a:p>
        </p:txBody>
      </p:sp>
      <p:graphicFrame>
        <p:nvGraphicFramePr>
          <p:cNvPr id="15" name="Graphique 14"/>
          <p:cNvGraphicFramePr/>
          <p:nvPr/>
        </p:nvGraphicFramePr>
        <p:xfrm>
          <a:off x="-285784" y="1643050"/>
          <a:ext cx="5940000" cy="4500000"/>
        </p:xfrm>
        <a:graphic>
          <a:graphicData uri="http://schemas.openxmlformats.org/drawingml/2006/chart">
            <c:chart xmlns:c="http://schemas.openxmlformats.org/drawingml/2006/chart" xmlns:r="http://schemas.openxmlformats.org/officeDocument/2006/relationships" r:id="rId4"/>
          </a:graphicData>
        </a:graphic>
      </p:graphicFrame>
      <p:sp>
        <p:nvSpPr>
          <p:cNvPr id="14" name="Rectangle 8"/>
          <p:cNvSpPr>
            <a:spLocks/>
          </p:cNvSpPr>
          <p:nvPr/>
        </p:nvSpPr>
        <p:spPr bwMode="auto">
          <a:xfrm>
            <a:off x="250824" y="142852"/>
            <a:ext cx="8893176" cy="571504"/>
          </a:xfrm>
          <a:prstGeom prst="rect">
            <a:avLst/>
          </a:prstGeom>
          <a:solidFill>
            <a:srgbClr val="6E267B"/>
          </a:solidFill>
          <a:ln w="9525">
            <a:noFill/>
            <a:miter lim="800000"/>
            <a:headEnd/>
            <a:tailEnd/>
          </a:ln>
        </p:spPr>
        <p:txBody>
          <a:bodyPr/>
          <a:lstStyle/>
          <a:p>
            <a:pPr eaLnBrk="0" hangingPunct="0">
              <a:defRPr/>
            </a:pPr>
            <a:r>
              <a:rPr lang="fr-FR" sz="2800" dirty="0" smtClean="0">
                <a:solidFill>
                  <a:schemeClr val="bg1"/>
                </a:solidFill>
                <a:latin typeface="Arial" pitchFamily="34" charset="0"/>
              </a:rPr>
              <a:t>Nancy - </a:t>
            </a:r>
            <a:r>
              <a:rPr lang="fr-FR" sz="2800" dirty="0" smtClean="0">
                <a:solidFill>
                  <a:schemeClr val="bg1"/>
                </a:solidFill>
                <a:latin typeface="Arial" pitchFamily="34" charset="0"/>
                <a:ea typeface="+mj-ea"/>
              </a:rPr>
              <a:t>Résultats baromètre clients </a:t>
            </a:r>
            <a:endParaRPr lang="fr-FR" sz="2800" dirty="0">
              <a:solidFill>
                <a:schemeClr val="bg1"/>
              </a:solidFill>
              <a:latin typeface="Arial" pitchFamily="34" charset="0"/>
              <a:ea typeface="+mj-ea"/>
            </a:endParaRPr>
          </a:p>
        </p:txBody>
      </p:sp>
      <p:sp>
        <p:nvSpPr>
          <p:cNvPr id="16" name="Rectangle 3"/>
          <p:cNvSpPr txBox="1">
            <a:spLocks noChangeArrowheads="1"/>
          </p:cNvSpPr>
          <p:nvPr/>
        </p:nvSpPr>
        <p:spPr bwMode="auto">
          <a:xfrm>
            <a:off x="-214346" y="928670"/>
            <a:ext cx="5072098" cy="1285884"/>
          </a:xfrm>
          <a:prstGeom prst="rect">
            <a:avLst/>
          </a:prstGeom>
          <a:noFill/>
          <a:ln w="9525">
            <a:noFill/>
            <a:miter lim="800000"/>
            <a:headEnd/>
            <a:tailEnd/>
          </a:ln>
        </p:spPr>
        <p:txBody>
          <a:bodyPr/>
          <a:lstStyle/>
          <a:p>
            <a:pPr marL="342900" indent="-342900" algn="just" eaLnBrk="0" hangingPunct="0">
              <a:spcBef>
                <a:spcPct val="20000"/>
              </a:spcBef>
              <a:buClr>
                <a:schemeClr val="tx1"/>
              </a:buClr>
            </a:pPr>
            <a:r>
              <a:rPr lang="fr-FR" sz="1600" i="1" dirty="0" smtClean="0">
                <a:solidFill>
                  <a:schemeClr val="tx2"/>
                </a:solidFill>
                <a:latin typeface="Arial" charset="0"/>
                <a:cs typeface="Arial" charset="0"/>
              </a:rPr>
              <a:t>	De très bons résultats dans des conditions d’exploitation difficiles liées aux travaux de la place Thiers</a:t>
            </a:r>
            <a:endParaRPr lang="fr-FR" sz="1400" i="1" dirty="0" smtClean="0">
              <a:solidFill>
                <a:schemeClr val="tx2"/>
              </a:solidFill>
              <a:latin typeface="Arial" charset="0"/>
              <a:cs typeface="Arial" charset="0"/>
            </a:endParaRPr>
          </a:p>
        </p:txBody>
      </p:sp>
      <p:sp>
        <p:nvSpPr>
          <p:cNvPr id="17" name="Forme libre 16"/>
          <p:cNvSpPr/>
          <p:nvPr/>
        </p:nvSpPr>
        <p:spPr>
          <a:xfrm>
            <a:off x="1613043" y="3051425"/>
            <a:ext cx="2013735" cy="1910993"/>
          </a:xfrm>
          <a:custGeom>
            <a:avLst/>
            <a:gdLst>
              <a:gd name="connsiteX0" fmla="*/ 996593 w 2013735"/>
              <a:gd name="connsiteY0" fmla="*/ 0 h 1910993"/>
              <a:gd name="connsiteX1" fmla="*/ 2013735 w 2013735"/>
              <a:gd name="connsiteY1" fmla="*/ 729465 h 1910993"/>
              <a:gd name="connsiteX2" fmla="*/ 1623317 w 2013735"/>
              <a:gd name="connsiteY2" fmla="*/ 1900719 h 1910993"/>
              <a:gd name="connsiteX3" fmla="*/ 380144 w 2013735"/>
              <a:gd name="connsiteY3" fmla="*/ 1910993 h 1910993"/>
              <a:gd name="connsiteX4" fmla="*/ 0 w 2013735"/>
              <a:gd name="connsiteY4" fmla="*/ 729465 h 1910993"/>
              <a:gd name="connsiteX5" fmla="*/ 996593 w 2013735"/>
              <a:gd name="connsiteY5" fmla="*/ 0 h 191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3735" h="1910993">
                <a:moveTo>
                  <a:pt x="996593" y="0"/>
                </a:moveTo>
                <a:lnTo>
                  <a:pt x="2013735" y="729465"/>
                </a:lnTo>
                <a:lnTo>
                  <a:pt x="1623317" y="1900719"/>
                </a:lnTo>
                <a:lnTo>
                  <a:pt x="380144" y="1910993"/>
                </a:lnTo>
                <a:lnTo>
                  <a:pt x="0" y="729465"/>
                </a:lnTo>
                <a:lnTo>
                  <a:pt x="996593" y="0"/>
                </a:lnTo>
                <a:close/>
              </a:path>
            </a:pathLst>
          </a:custGeom>
          <a:solidFill>
            <a:schemeClr val="bg1">
              <a:lumMod val="8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9"/>
          <p:cNvGrpSpPr/>
          <p:nvPr/>
        </p:nvGrpSpPr>
        <p:grpSpPr>
          <a:xfrm>
            <a:off x="6357950" y="2357430"/>
            <a:ext cx="2629558" cy="2313288"/>
            <a:chOff x="5786446" y="4305436"/>
            <a:chExt cx="2464612" cy="2153536"/>
          </a:xfrm>
        </p:grpSpPr>
        <p:pic>
          <p:nvPicPr>
            <p:cNvPr id="11" name="Picture 3" descr="C:\Documents and Settings\9107224G\Bureau\Projets SNCF\Présentation AGEE Séminaire\Images\icones_technologie_0125.png"/>
            <p:cNvPicPr>
              <a:picLocks noChangeAspect="1" noChangeArrowheads="1"/>
            </p:cNvPicPr>
            <p:nvPr/>
          </p:nvPicPr>
          <p:blipFill>
            <a:blip r:embed="rId3"/>
            <a:srcRect/>
            <a:stretch>
              <a:fillRect/>
            </a:stretch>
          </p:blipFill>
          <p:spPr bwMode="auto">
            <a:xfrm>
              <a:off x="5786446" y="4305436"/>
              <a:ext cx="2464612" cy="2153536"/>
            </a:xfrm>
            <a:prstGeom prst="rect">
              <a:avLst/>
            </a:prstGeom>
            <a:noFill/>
          </p:spPr>
        </p:pic>
        <p:sp>
          <p:nvSpPr>
            <p:cNvPr id="12" name="Rectangle 11"/>
            <p:cNvSpPr/>
            <p:nvPr/>
          </p:nvSpPr>
          <p:spPr>
            <a:xfrm>
              <a:off x="5908850" y="4885410"/>
              <a:ext cx="2232000" cy="121444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fr-FR" sz="2000" dirty="0" smtClean="0"/>
                <a:t>RÉSULTAT DE LA BORNE HAPPY OR NOT EN GARE DE NANCY</a:t>
              </a:r>
              <a:endParaRPr lang="fr-FR" sz="2000" dirty="0"/>
            </a:p>
          </p:txBody>
        </p:sp>
      </p:grpSp>
      <p:sp>
        <p:nvSpPr>
          <p:cNvPr id="13" name="Rectangle à coins arrondis 12"/>
          <p:cNvSpPr/>
          <p:nvPr/>
        </p:nvSpPr>
        <p:spPr>
          <a:xfrm>
            <a:off x="761323" y="959050"/>
            <a:ext cx="1692000" cy="6840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chemeClr val="tx1"/>
                </a:solidFill>
              </a:rPr>
              <a:t>Résultat négatif: - 26 %</a:t>
            </a:r>
            <a:endParaRPr lang="fr-FR" sz="1400" dirty="0">
              <a:solidFill>
                <a:schemeClr val="tx1"/>
              </a:solidFill>
            </a:endParaRPr>
          </a:p>
        </p:txBody>
      </p:sp>
      <p:sp>
        <p:nvSpPr>
          <p:cNvPr id="14" name="Rectangle à coins arrondis 13"/>
          <p:cNvSpPr/>
          <p:nvPr/>
        </p:nvSpPr>
        <p:spPr>
          <a:xfrm>
            <a:off x="6572264" y="4929198"/>
            <a:ext cx="2232000" cy="864000"/>
          </a:xfrm>
          <a:prstGeom prst="roundRect">
            <a:avLst/>
          </a:prstGeom>
          <a:solidFill>
            <a:srgbClr val="FF5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solidFill>
                  <a:schemeClr val="tx1"/>
                </a:solidFill>
              </a:rPr>
              <a:t>RÉSULTATS BAROMETRE CLIENT 2013 </a:t>
            </a:r>
          </a:p>
          <a:p>
            <a:pPr algn="ctr"/>
            <a:r>
              <a:rPr lang="fr-FR" sz="1400" b="1" dirty="0" smtClean="0">
                <a:solidFill>
                  <a:schemeClr val="tx1"/>
                </a:solidFill>
              </a:rPr>
              <a:t>CONFIRMÉ</a:t>
            </a:r>
            <a:endParaRPr lang="fr-FR" sz="1400" b="1" dirty="0">
              <a:solidFill>
                <a:schemeClr val="tx1"/>
              </a:solidFill>
            </a:endParaRPr>
          </a:p>
        </p:txBody>
      </p:sp>
      <p:sp>
        <p:nvSpPr>
          <p:cNvPr id="15" name="Rectangle à coins arrondis 14"/>
          <p:cNvSpPr/>
          <p:nvPr/>
        </p:nvSpPr>
        <p:spPr>
          <a:xfrm rot="844582">
            <a:off x="5862627" y="998107"/>
            <a:ext cx="2448000" cy="928694"/>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chemeClr val="tx1"/>
                </a:solidFill>
              </a:rPr>
              <a:t>Mise en place d’une borne Happy Or Not :</a:t>
            </a:r>
            <a:endParaRPr lang="fr-FR" sz="1400" dirty="0">
              <a:solidFill>
                <a:schemeClr val="tx1"/>
              </a:solidFill>
            </a:endParaRPr>
          </a:p>
        </p:txBody>
      </p:sp>
      <p:pic>
        <p:nvPicPr>
          <p:cNvPr id="9" name="Image 8" descr="Résultat HON Nancy confort Rep.bmp"/>
          <p:cNvPicPr>
            <a:picLocks noChangeAspect="1"/>
          </p:cNvPicPr>
          <p:nvPr/>
        </p:nvPicPr>
        <p:blipFill>
          <a:blip r:embed="rId4"/>
          <a:srcRect r="14228"/>
          <a:stretch>
            <a:fillRect/>
          </a:stretch>
        </p:blipFill>
        <p:spPr>
          <a:xfrm>
            <a:off x="71406" y="1857364"/>
            <a:ext cx="3071834" cy="3643314"/>
          </a:xfrm>
          <a:prstGeom prst="rect">
            <a:avLst/>
          </a:prstGeom>
        </p:spPr>
      </p:pic>
      <p:pic>
        <p:nvPicPr>
          <p:cNvPr id="10" name="Image 9" descr="Résultat HON Nancy confort Thiers.bmp"/>
          <p:cNvPicPr>
            <a:picLocks noChangeAspect="1"/>
          </p:cNvPicPr>
          <p:nvPr/>
        </p:nvPicPr>
        <p:blipFill>
          <a:blip r:embed="rId5"/>
          <a:srcRect r="13886"/>
          <a:stretch>
            <a:fillRect/>
          </a:stretch>
        </p:blipFill>
        <p:spPr>
          <a:xfrm>
            <a:off x="3286116" y="2714620"/>
            <a:ext cx="2786082" cy="3309937"/>
          </a:xfrm>
          <a:prstGeom prst="rect">
            <a:avLst/>
          </a:prstGeom>
        </p:spPr>
      </p:pic>
      <p:sp>
        <p:nvSpPr>
          <p:cNvPr id="17" name="Rectangle à coins arrondis 16"/>
          <p:cNvSpPr/>
          <p:nvPr/>
        </p:nvSpPr>
        <p:spPr>
          <a:xfrm>
            <a:off x="3833157" y="1887744"/>
            <a:ext cx="1692000" cy="6840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chemeClr val="tx1"/>
                </a:solidFill>
              </a:rPr>
              <a:t>Résultat négatif: - 20 %</a:t>
            </a:r>
            <a:endParaRPr lang="fr-FR" sz="1400" dirty="0">
              <a:solidFill>
                <a:schemeClr val="tx1"/>
              </a:solidFill>
            </a:endParaRPr>
          </a:p>
        </p:txBody>
      </p:sp>
      <p:sp>
        <p:nvSpPr>
          <p:cNvPr id="16" name="Rectangle 8"/>
          <p:cNvSpPr>
            <a:spLocks/>
          </p:cNvSpPr>
          <p:nvPr/>
        </p:nvSpPr>
        <p:spPr bwMode="auto">
          <a:xfrm>
            <a:off x="250824" y="142852"/>
            <a:ext cx="8893176" cy="571504"/>
          </a:xfrm>
          <a:prstGeom prst="rect">
            <a:avLst/>
          </a:prstGeom>
          <a:solidFill>
            <a:srgbClr val="6E267B"/>
          </a:solidFill>
          <a:ln w="9525">
            <a:noFill/>
            <a:miter lim="800000"/>
            <a:headEnd/>
            <a:tailEnd/>
          </a:ln>
        </p:spPr>
        <p:txBody>
          <a:bodyPr/>
          <a:lstStyle/>
          <a:p>
            <a:pPr eaLnBrk="0" hangingPunct="0">
              <a:defRPr/>
            </a:pPr>
            <a:r>
              <a:rPr lang="fr-FR" sz="2800" dirty="0" smtClean="0">
                <a:solidFill>
                  <a:schemeClr val="bg1"/>
                </a:solidFill>
                <a:latin typeface="Arial" pitchFamily="34" charset="0"/>
              </a:rPr>
              <a:t>Nancy - </a:t>
            </a:r>
            <a:r>
              <a:rPr lang="fr-FR" sz="2800" dirty="0" smtClean="0">
                <a:solidFill>
                  <a:schemeClr val="bg1"/>
                </a:solidFill>
                <a:latin typeface="Arial" pitchFamily="34" charset="0"/>
                <a:ea typeface="+mj-ea"/>
              </a:rPr>
              <a:t>Zoom confort de l’attente</a:t>
            </a:r>
            <a:endParaRPr lang="fr-FR" sz="2800" dirty="0">
              <a:solidFill>
                <a:schemeClr val="bg1"/>
              </a:solidFill>
              <a:latin typeface="Arial" pitchFamily="34" charset="0"/>
              <a:ea typeface="+mj-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000" fill="hold"/>
                                        <p:tgtEl>
                                          <p:spTgt spid="17"/>
                                        </p:tgtEl>
                                        <p:attrNameLst>
                                          <p:attrName>ppt_w</p:attrName>
                                        </p:attrNameLst>
                                      </p:cBhvr>
                                      <p:tavLst>
                                        <p:tav tm="0">
                                          <p:val>
                                            <p:strVal val="#ppt_w*0.70"/>
                                          </p:val>
                                        </p:tav>
                                        <p:tav tm="100000">
                                          <p:val>
                                            <p:strVal val="#ppt_w"/>
                                          </p:val>
                                        </p:tav>
                                      </p:tavLst>
                                    </p:anim>
                                    <p:anim calcmode="lin" valueType="num">
                                      <p:cBhvr>
                                        <p:cTn id="15" dur="1000" fill="hold"/>
                                        <p:tgtEl>
                                          <p:spTgt spid="17"/>
                                        </p:tgtEl>
                                        <p:attrNameLst>
                                          <p:attrName>ppt_h</p:attrName>
                                        </p:attrNameLst>
                                      </p:cBhvr>
                                      <p:tavLst>
                                        <p:tav tm="0">
                                          <p:val>
                                            <p:strVal val="#ppt_h"/>
                                          </p:val>
                                        </p:tav>
                                        <p:tav tm="100000">
                                          <p:val>
                                            <p:strVal val="#ppt_h"/>
                                          </p:val>
                                        </p:tav>
                                      </p:tavLst>
                                    </p:anim>
                                    <p:animEffect transition="in" filter="fade">
                                      <p:cBhvr>
                                        <p:cTn id="16" dur="10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strVal val="#ppt_w*0.70"/>
                                          </p:val>
                                        </p:tav>
                                        <p:tav tm="100000">
                                          <p:val>
                                            <p:strVal val="#ppt_w"/>
                                          </p:val>
                                        </p:tav>
                                      </p:tavLst>
                                    </p:anim>
                                    <p:anim calcmode="lin" valueType="num">
                                      <p:cBhvr>
                                        <p:cTn id="22" dur="1000" fill="hold"/>
                                        <p:tgtEl>
                                          <p:spTgt spid="14"/>
                                        </p:tgtEl>
                                        <p:attrNameLst>
                                          <p:attrName>ppt_h</p:attrName>
                                        </p:attrNameLst>
                                      </p:cBhvr>
                                      <p:tavLst>
                                        <p:tav tm="0">
                                          <p:val>
                                            <p:strVal val="#ppt_h"/>
                                          </p:val>
                                        </p:tav>
                                        <p:tav tm="100000">
                                          <p:val>
                                            <p:strVal val="#ppt_h"/>
                                          </p:val>
                                        </p:tav>
                                      </p:tavLst>
                                    </p:anim>
                                    <p:animEffect transition="in" filter="fade">
                                      <p:cBhvr>
                                        <p:cTn id="2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srcRect/>
          <a:stretch>
            <a:fillRect/>
          </a:stretch>
        </p:blipFill>
        <p:spPr bwMode="auto">
          <a:xfrm>
            <a:off x="71438" y="2467882"/>
            <a:ext cx="785786" cy="1166772"/>
          </a:xfrm>
          <a:prstGeom prst="rect">
            <a:avLst/>
          </a:prstGeom>
          <a:noFill/>
          <a:ln w="9525">
            <a:noFill/>
            <a:miter lim="800000"/>
            <a:headEnd/>
            <a:tailEnd/>
          </a:ln>
          <a:effectLst/>
        </p:spPr>
      </p:pic>
      <p:sp>
        <p:nvSpPr>
          <p:cNvPr id="4" name="Rectangle 8"/>
          <p:cNvSpPr>
            <a:spLocks/>
          </p:cNvSpPr>
          <p:nvPr/>
        </p:nvSpPr>
        <p:spPr bwMode="auto">
          <a:xfrm>
            <a:off x="250824" y="142852"/>
            <a:ext cx="8893176" cy="571504"/>
          </a:xfrm>
          <a:prstGeom prst="rect">
            <a:avLst/>
          </a:prstGeom>
          <a:solidFill>
            <a:srgbClr val="6E267B"/>
          </a:solidFill>
          <a:ln w="9525">
            <a:noFill/>
            <a:miter lim="800000"/>
            <a:headEnd/>
            <a:tailEnd/>
          </a:ln>
        </p:spPr>
        <p:txBody>
          <a:bodyPr/>
          <a:lstStyle/>
          <a:p>
            <a:pPr eaLnBrk="0" hangingPunct="0">
              <a:defRPr/>
            </a:pPr>
            <a:r>
              <a:rPr lang="fr-FR" sz="2800" dirty="0" smtClean="0">
                <a:solidFill>
                  <a:schemeClr val="bg1"/>
                </a:solidFill>
                <a:latin typeface="Arial" pitchFamily="34" charset="0"/>
              </a:rPr>
              <a:t>Nancy - </a:t>
            </a:r>
            <a:r>
              <a:rPr lang="fr-FR" sz="2800" dirty="0" smtClean="0">
                <a:solidFill>
                  <a:schemeClr val="bg1"/>
                </a:solidFill>
                <a:latin typeface="Arial" pitchFamily="34" charset="0"/>
                <a:ea typeface="+mj-ea"/>
              </a:rPr>
              <a:t>Plan d’actions </a:t>
            </a:r>
            <a:endParaRPr lang="fr-FR" sz="2800" dirty="0">
              <a:solidFill>
                <a:schemeClr val="bg1"/>
              </a:solidFill>
              <a:latin typeface="Arial" pitchFamily="34" charset="0"/>
              <a:ea typeface="+mj-ea"/>
            </a:endParaRPr>
          </a:p>
        </p:txBody>
      </p:sp>
      <p:sp>
        <p:nvSpPr>
          <p:cNvPr id="5" name="Rectangle 3"/>
          <p:cNvSpPr txBox="1">
            <a:spLocks noChangeArrowheads="1"/>
          </p:cNvSpPr>
          <p:nvPr/>
        </p:nvSpPr>
        <p:spPr bwMode="auto">
          <a:xfrm>
            <a:off x="714348" y="785794"/>
            <a:ext cx="7000924" cy="1000132"/>
          </a:xfrm>
          <a:prstGeom prst="rect">
            <a:avLst/>
          </a:prstGeom>
          <a:noFill/>
          <a:ln w="9525">
            <a:noFill/>
            <a:miter lim="800000"/>
            <a:headEnd/>
            <a:tailEnd/>
          </a:ln>
        </p:spPr>
        <p:txBody>
          <a:bodyPr/>
          <a:lstStyle/>
          <a:p>
            <a:pPr marL="342900" indent="-342900" eaLnBrk="0" hangingPunct="0">
              <a:spcBef>
                <a:spcPct val="20000"/>
              </a:spcBef>
              <a:buClr>
                <a:schemeClr val="tx1"/>
              </a:buClr>
            </a:pPr>
            <a:r>
              <a:rPr lang="fr-FR" sz="1600" b="1" dirty="0" smtClean="0">
                <a:solidFill>
                  <a:schemeClr val="tx2"/>
                </a:solidFill>
                <a:latin typeface="Arial" charset="0"/>
                <a:cs typeface="Arial" charset="0"/>
              </a:rPr>
              <a:t>Confort de l’attente :</a:t>
            </a:r>
          </a:p>
          <a:p>
            <a:pPr marL="342900" indent="-342900" eaLnBrk="0" hangingPunct="0">
              <a:spcBef>
                <a:spcPct val="20000"/>
              </a:spcBef>
              <a:buClr>
                <a:schemeClr val="tx1"/>
              </a:buClr>
              <a:buFont typeface="Wingdings" pitchFamily="2" charset="2"/>
              <a:buChar char="ü"/>
            </a:pPr>
            <a:r>
              <a:rPr lang="fr-FR" sz="1400" i="1" dirty="0" smtClean="0">
                <a:solidFill>
                  <a:schemeClr val="tx2"/>
                </a:solidFill>
                <a:latin typeface="Arial" charset="0"/>
                <a:cs typeface="Arial" charset="0"/>
              </a:rPr>
              <a:t>Aménagement d’un espace </a:t>
            </a:r>
          </a:p>
          <a:p>
            <a:pPr marL="342900" indent="-342900" eaLnBrk="0" hangingPunct="0">
              <a:spcBef>
                <a:spcPct val="20000"/>
              </a:spcBef>
              <a:buClr>
                <a:schemeClr val="tx1"/>
              </a:buClr>
            </a:pPr>
            <a:r>
              <a:rPr lang="fr-FR" sz="1400" i="1" dirty="0" smtClean="0">
                <a:solidFill>
                  <a:schemeClr val="tx2"/>
                </a:solidFill>
                <a:latin typeface="Arial" charset="0"/>
                <a:cs typeface="Arial" charset="0"/>
              </a:rPr>
              <a:t>d’attente ‘’terrasse Paul’’</a:t>
            </a:r>
          </a:p>
          <a:p>
            <a:pPr marL="342900" indent="-342900" eaLnBrk="0" hangingPunct="0">
              <a:spcBef>
                <a:spcPct val="20000"/>
              </a:spcBef>
              <a:buClr>
                <a:schemeClr val="tx1"/>
              </a:buClr>
              <a:buFont typeface="Wingdings" pitchFamily="2" charset="2"/>
              <a:buChar char="ü"/>
            </a:pPr>
            <a:r>
              <a:rPr lang="fr-FR" sz="1400" i="1" dirty="0" smtClean="0">
                <a:solidFill>
                  <a:schemeClr val="tx2"/>
                </a:solidFill>
                <a:latin typeface="Arial" charset="0"/>
                <a:cs typeface="Arial" charset="0"/>
              </a:rPr>
              <a:t>Dégagement de Hall pour</a:t>
            </a:r>
          </a:p>
          <a:p>
            <a:pPr marL="342900" indent="-342900" eaLnBrk="0" hangingPunct="0">
              <a:spcBef>
                <a:spcPct val="20000"/>
              </a:spcBef>
              <a:buClr>
                <a:schemeClr val="tx1"/>
              </a:buClr>
            </a:pPr>
            <a:r>
              <a:rPr lang="fr-FR" sz="1400" i="1" dirty="0" smtClean="0">
                <a:solidFill>
                  <a:schemeClr val="tx2"/>
                </a:solidFill>
                <a:latin typeface="Arial" charset="0"/>
                <a:cs typeface="Arial" charset="0"/>
              </a:rPr>
              <a:t> ‘’dés-</a:t>
            </a:r>
            <a:r>
              <a:rPr lang="fr-FR" sz="1400" i="1" dirty="0" err="1" smtClean="0">
                <a:solidFill>
                  <a:schemeClr val="tx2"/>
                </a:solidFill>
                <a:latin typeface="Arial" charset="0"/>
                <a:cs typeface="Arial" charset="0"/>
              </a:rPr>
              <a:t>emcombrer</a:t>
            </a:r>
            <a:r>
              <a:rPr lang="fr-FR" sz="1400" i="1" dirty="0" smtClean="0">
                <a:solidFill>
                  <a:schemeClr val="tx2"/>
                </a:solidFill>
                <a:latin typeface="Arial" charset="0"/>
                <a:cs typeface="Arial" charset="0"/>
              </a:rPr>
              <a:t>’’ l’espace en gare</a:t>
            </a:r>
          </a:p>
          <a:p>
            <a:pPr marL="342900" indent="-342900" eaLnBrk="0" hangingPunct="0">
              <a:spcBef>
                <a:spcPct val="20000"/>
              </a:spcBef>
              <a:buClr>
                <a:schemeClr val="tx1"/>
              </a:buClr>
            </a:pPr>
            <a:r>
              <a:rPr lang="fr-FR" sz="1400" i="1" dirty="0" smtClean="0">
                <a:solidFill>
                  <a:schemeClr val="tx2"/>
                </a:solidFill>
                <a:latin typeface="Arial" charset="0"/>
                <a:cs typeface="Arial" charset="0"/>
              </a:rPr>
              <a:t>Installation d’un piano hall république</a:t>
            </a:r>
          </a:p>
          <a:p>
            <a:pPr marL="342900" indent="-342900" eaLnBrk="0" hangingPunct="0">
              <a:spcBef>
                <a:spcPct val="20000"/>
              </a:spcBef>
              <a:buClr>
                <a:schemeClr val="tx1"/>
              </a:buClr>
            </a:pPr>
            <a:endParaRPr lang="fr-FR" sz="1400" i="1" dirty="0" smtClean="0">
              <a:solidFill>
                <a:schemeClr val="tx2"/>
              </a:solidFill>
              <a:latin typeface="Arial" charset="0"/>
              <a:cs typeface="Arial" charset="0"/>
            </a:endParaRPr>
          </a:p>
          <a:p>
            <a:pPr marL="342900" indent="-342900" eaLnBrk="0" hangingPunct="0">
              <a:spcBef>
                <a:spcPct val="20000"/>
              </a:spcBef>
              <a:buClr>
                <a:schemeClr val="tx1"/>
              </a:buClr>
              <a:buFont typeface="Wingdings" pitchFamily="2" charset="2"/>
              <a:buChar char="ü"/>
            </a:pPr>
            <a:r>
              <a:rPr lang="fr-FR" sz="1400" i="1" dirty="0" smtClean="0">
                <a:solidFill>
                  <a:schemeClr val="tx2"/>
                </a:solidFill>
                <a:latin typeface="Arial" charset="0"/>
                <a:cs typeface="Arial" charset="0"/>
              </a:rPr>
              <a:t>Projet d’aménagement de l’espace </a:t>
            </a:r>
          </a:p>
          <a:p>
            <a:pPr marL="342900" indent="-342900" eaLnBrk="0" hangingPunct="0">
              <a:spcBef>
                <a:spcPct val="20000"/>
              </a:spcBef>
              <a:buClr>
                <a:schemeClr val="tx1"/>
              </a:buClr>
            </a:pPr>
            <a:r>
              <a:rPr lang="fr-FR" sz="1400" i="1" dirty="0" smtClean="0">
                <a:solidFill>
                  <a:schemeClr val="tx2"/>
                </a:solidFill>
                <a:latin typeface="Arial" charset="0"/>
                <a:cs typeface="Arial" charset="0"/>
              </a:rPr>
              <a:t>d’attente hall république (+ Thiers à horizon </a:t>
            </a:r>
          </a:p>
          <a:p>
            <a:pPr marL="342900" indent="-342900" eaLnBrk="0" hangingPunct="0">
              <a:spcBef>
                <a:spcPct val="20000"/>
              </a:spcBef>
              <a:buClr>
                <a:schemeClr val="tx1"/>
              </a:buClr>
            </a:pPr>
            <a:r>
              <a:rPr lang="fr-FR" sz="1400" i="1" dirty="0" smtClean="0">
                <a:solidFill>
                  <a:schemeClr val="tx2"/>
                </a:solidFill>
                <a:latin typeface="Arial" charset="0"/>
                <a:cs typeface="Arial" charset="0"/>
              </a:rPr>
              <a:t>2016)</a:t>
            </a:r>
          </a:p>
          <a:p>
            <a:pPr marL="342900" indent="-342900" eaLnBrk="0" hangingPunct="0">
              <a:spcBef>
                <a:spcPct val="20000"/>
              </a:spcBef>
              <a:buClr>
                <a:schemeClr val="tx1"/>
              </a:buClr>
              <a:buFont typeface="Wingdings" pitchFamily="2" charset="2"/>
              <a:buChar char="ü"/>
            </a:pPr>
            <a:r>
              <a:rPr lang="fr-FR" sz="1400" i="1" dirty="0" smtClean="0">
                <a:solidFill>
                  <a:schemeClr val="tx2"/>
                </a:solidFill>
                <a:latin typeface="Arial" charset="0"/>
                <a:cs typeface="Arial" charset="0"/>
              </a:rPr>
              <a:t>Projet WIFI</a:t>
            </a:r>
          </a:p>
          <a:p>
            <a:pPr marL="742950" lvl="1" indent="-285750" eaLnBrk="0" hangingPunct="0">
              <a:spcBef>
                <a:spcPct val="20000"/>
              </a:spcBef>
              <a:buClr>
                <a:schemeClr val="tx1"/>
              </a:buClr>
              <a:buFont typeface="Wingdings" pitchFamily="2" charset="2"/>
              <a:buNone/>
            </a:pPr>
            <a:endParaRPr lang="fr-FR" sz="1400" b="1" dirty="0">
              <a:solidFill>
                <a:schemeClr val="tx2"/>
              </a:solidFill>
              <a:latin typeface="Arial" charset="0"/>
              <a:cs typeface="Arial" charset="0"/>
            </a:endParaRPr>
          </a:p>
          <a:p>
            <a:pPr marL="342900" indent="-342900" eaLnBrk="0" hangingPunct="0">
              <a:spcBef>
                <a:spcPct val="20000"/>
              </a:spcBef>
              <a:buClr>
                <a:schemeClr val="tx1"/>
              </a:buClr>
            </a:pPr>
            <a:r>
              <a:rPr lang="fr-FR" sz="1600" b="1" dirty="0" smtClean="0">
                <a:solidFill>
                  <a:schemeClr val="tx2"/>
                </a:solidFill>
                <a:latin typeface="Arial" charset="0"/>
                <a:cs typeface="Arial" charset="0"/>
              </a:rPr>
              <a:t>Information situation perturbée :</a:t>
            </a:r>
          </a:p>
          <a:p>
            <a:pPr marL="342900" indent="-342900" eaLnBrk="0" hangingPunct="0">
              <a:spcBef>
                <a:spcPct val="20000"/>
              </a:spcBef>
              <a:buClr>
                <a:schemeClr val="tx1"/>
              </a:buClr>
              <a:buFont typeface="Wingdings" pitchFamily="2" charset="2"/>
              <a:buChar char="ü"/>
            </a:pPr>
            <a:r>
              <a:rPr lang="fr-FR" sz="1400" i="1" dirty="0" smtClean="0">
                <a:solidFill>
                  <a:schemeClr val="tx2"/>
                </a:solidFill>
                <a:latin typeface="Arial" charset="0"/>
                <a:cs typeface="Arial" charset="0"/>
              </a:rPr>
              <a:t>1</a:t>
            </a:r>
            <a:r>
              <a:rPr lang="fr-FR" sz="1400" i="1" baseline="30000" dirty="0" smtClean="0">
                <a:solidFill>
                  <a:schemeClr val="tx2"/>
                </a:solidFill>
                <a:latin typeface="Arial" charset="0"/>
                <a:cs typeface="Arial" charset="0"/>
              </a:rPr>
              <a:t>ère</a:t>
            </a:r>
            <a:r>
              <a:rPr lang="fr-FR" sz="1400" i="1" dirty="0" smtClean="0">
                <a:solidFill>
                  <a:schemeClr val="tx2"/>
                </a:solidFill>
                <a:latin typeface="Arial" charset="0"/>
                <a:cs typeface="Arial" charset="0"/>
              </a:rPr>
              <a:t> gare a diffuser les informations pour les écrans en mode veille :</a:t>
            </a:r>
          </a:p>
          <a:p>
            <a:pPr marL="342900" indent="-342900" eaLnBrk="0" hangingPunct="0">
              <a:spcBef>
                <a:spcPct val="20000"/>
              </a:spcBef>
              <a:buClr>
                <a:schemeClr val="tx1"/>
              </a:buClr>
              <a:buFont typeface="Wingdings" pitchFamily="2" charset="2"/>
              <a:buChar char="ü"/>
            </a:pPr>
            <a:r>
              <a:rPr lang="fr-FR" sz="1400" i="1" dirty="0" smtClean="0">
                <a:solidFill>
                  <a:schemeClr val="tx2"/>
                </a:solidFill>
                <a:latin typeface="Arial" charset="0"/>
                <a:cs typeface="Arial" charset="0"/>
              </a:rPr>
              <a:t>Projet d’implantation d’écrans dynamiques pour </a:t>
            </a:r>
          </a:p>
          <a:p>
            <a:pPr marL="342900" indent="-342900" eaLnBrk="0" hangingPunct="0">
              <a:spcBef>
                <a:spcPct val="20000"/>
              </a:spcBef>
              <a:buClr>
                <a:schemeClr val="tx1"/>
              </a:buClr>
            </a:pPr>
            <a:r>
              <a:rPr lang="fr-FR" sz="1400" i="1" dirty="0" smtClean="0">
                <a:solidFill>
                  <a:schemeClr val="tx2"/>
                </a:solidFill>
                <a:latin typeface="Arial" charset="0"/>
                <a:cs typeface="Arial" charset="0"/>
              </a:rPr>
              <a:t>les informations sur les situations perturbées prévues </a:t>
            </a:r>
          </a:p>
          <a:p>
            <a:pPr marL="342900" indent="-342900" eaLnBrk="0" hangingPunct="0">
              <a:spcBef>
                <a:spcPct val="20000"/>
              </a:spcBef>
              <a:buClr>
                <a:schemeClr val="tx1"/>
              </a:buClr>
            </a:pPr>
            <a:r>
              <a:rPr lang="fr-FR" sz="1400" i="1" dirty="0" smtClean="0">
                <a:solidFill>
                  <a:schemeClr val="tx2"/>
                </a:solidFill>
                <a:latin typeface="Arial" charset="0"/>
                <a:cs typeface="Arial" charset="0"/>
              </a:rPr>
              <a:t>ou inopinées</a:t>
            </a:r>
          </a:p>
          <a:p>
            <a:pPr marL="342900" indent="-342900" eaLnBrk="0" hangingPunct="0">
              <a:spcBef>
                <a:spcPct val="20000"/>
              </a:spcBef>
              <a:buClr>
                <a:schemeClr val="tx1"/>
              </a:buClr>
              <a:buFont typeface="Wingdings" pitchFamily="2" charset="2"/>
              <a:buChar char="ü"/>
            </a:pPr>
            <a:endParaRPr lang="fr-FR" sz="1400" i="1" dirty="0" smtClean="0">
              <a:solidFill>
                <a:schemeClr val="tx2"/>
              </a:solidFill>
              <a:latin typeface="Arial" charset="0"/>
              <a:cs typeface="Arial" charset="0"/>
            </a:endParaRPr>
          </a:p>
          <a:p>
            <a:pPr marL="342900" indent="-342900" eaLnBrk="0" hangingPunct="0">
              <a:spcBef>
                <a:spcPct val="20000"/>
              </a:spcBef>
              <a:buClr>
                <a:schemeClr val="tx1"/>
              </a:buClr>
              <a:buFont typeface="Wingdings" pitchFamily="2" charset="2"/>
              <a:buChar char="ü"/>
            </a:pPr>
            <a:endParaRPr lang="fr-FR" sz="1400" i="1" dirty="0" smtClean="0">
              <a:solidFill>
                <a:schemeClr val="tx2"/>
              </a:solidFill>
              <a:latin typeface="Arial" charset="0"/>
              <a:cs typeface="Arial" charset="0"/>
            </a:endParaRPr>
          </a:p>
          <a:p>
            <a:pPr marL="342900" indent="-342900" eaLnBrk="0" hangingPunct="0">
              <a:spcBef>
                <a:spcPct val="20000"/>
              </a:spcBef>
              <a:buClr>
                <a:schemeClr val="tx1"/>
              </a:buClr>
              <a:buFont typeface="Wingdings" pitchFamily="2" charset="2"/>
              <a:buChar char="ü"/>
            </a:pPr>
            <a:r>
              <a:rPr lang="fr-FR" sz="1400" i="1" dirty="0" smtClean="0">
                <a:solidFill>
                  <a:schemeClr val="tx2"/>
                </a:solidFill>
                <a:latin typeface="Arial" charset="0"/>
                <a:cs typeface="Arial" charset="0"/>
              </a:rPr>
              <a:t>+ action de management : prise de parole des agents de sonorisation, renfort gilets rouges, …</a:t>
            </a:r>
          </a:p>
          <a:p>
            <a:pPr marL="342900" indent="-342900" eaLnBrk="0" hangingPunct="0">
              <a:spcBef>
                <a:spcPct val="20000"/>
              </a:spcBef>
              <a:buClr>
                <a:schemeClr val="tx1"/>
              </a:buClr>
              <a:buFont typeface="Arial" charset="0"/>
              <a:buChar char="•"/>
            </a:pPr>
            <a:endParaRPr lang="fr-FR" sz="1400" b="1" dirty="0" smtClean="0">
              <a:solidFill>
                <a:schemeClr val="tx2"/>
              </a:solidFill>
              <a:latin typeface="Arial" charset="0"/>
              <a:cs typeface="Arial" charset="0"/>
            </a:endParaRPr>
          </a:p>
          <a:p>
            <a:pPr marL="342900" indent="-342900" eaLnBrk="0" hangingPunct="0">
              <a:spcBef>
                <a:spcPct val="20000"/>
              </a:spcBef>
              <a:buClr>
                <a:schemeClr val="tx1"/>
              </a:buClr>
              <a:buFont typeface="Arial" charset="0"/>
              <a:buChar char="•"/>
            </a:pPr>
            <a:endParaRPr lang="fr-FR" sz="1400" b="1" dirty="0" smtClean="0">
              <a:solidFill>
                <a:schemeClr val="tx2"/>
              </a:solidFill>
              <a:latin typeface="Arial" charset="0"/>
              <a:cs typeface="Arial" charset="0"/>
            </a:endParaRPr>
          </a:p>
          <a:p>
            <a:pPr marL="342900" indent="-342900" eaLnBrk="0" hangingPunct="0">
              <a:spcBef>
                <a:spcPct val="20000"/>
              </a:spcBef>
              <a:buClr>
                <a:schemeClr val="tx1"/>
              </a:buClr>
              <a:buFont typeface="Arial" charset="0"/>
              <a:buChar char="•"/>
            </a:pPr>
            <a:endParaRPr lang="fr-FR" sz="1400" b="1" dirty="0" smtClean="0">
              <a:solidFill>
                <a:schemeClr val="tx2"/>
              </a:solidFill>
              <a:latin typeface="Arial" charset="0"/>
              <a:cs typeface="Arial" charset="0"/>
            </a:endParaRPr>
          </a:p>
        </p:txBody>
      </p:sp>
      <p:grpSp>
        <p:nvGrpSpPr>
          <p:cNvPr id="8" name="Groupe 7"/>
          <p:cNvGrpSpPr/>
          <p:nvPr/>
        </p:nvGrpSpPr>
        <p:grpSpPr>
          <a:xfrm>
            <a:off x="2857488" y="5000636"/>
            <a:ext cx="2754774" cy="785818"/>
            <a:chOff x="2710498" y="1857364"/>
            <a:chExt cx="6616540" cy="2143140"/>
          </a:xfrm>
        </p:grpSpPr>
        <p:pic>
          <p:nvPicPr>
            <p:cNvPr id="6" name="Picture 3"/>
            <p:cNvPicPr>
              <a:picLocks noChangeAspect="1" noChangeArrowheads="1"/>
            </p:cNvPicPr>
            <p:nvPr/>
          </p:nvPicPr>
          <p:blipFill>
            <a:blip r:embed="rId3" cstate="email"/>
            <a:srcRect/>
            <a:stretch>
              <a:fillRect/>
            </a:stretch>
          </p:blipFill>
          <p:spPr bwMode="auto">
            <a:xfrm>
              <a:off x="2710498" y="1857364"/>
              <a:ext cx="4133198" cy="2143140"/>
            </a:xfrm>
            <a:prstGeom prst="rect">
              <a:avLst/>
            </a:prstGeom>
            <a:noFill/>
            <a:ln w="9525">
              <a:noFill/>
              <a:miter lim="800000"/>
              <a:headEnd/>
              <a:tailEnd/>
            </a:ln>
            <a:effectLst/>
          </p:spPr>
        </p:pic>
        <p:pic>
          <p:nvPicPr>
            <p:cNvPr id="7" name="Picture 4"/>
            <p:cNvPicPr>
              <a:picLocks noChangeAspect="1" noChangeArrowheads="1"/>
            </p:cNvPicPr>
            <p:nvPr/>
          </p:nvPicPr>
          <p:blipFill>
            <a:blip r:embed="rId4" cstate="email"/>
            <a:srcRect/>
            <a:stretch>
              <a:fillRect/>
            </a:stretch>
          </p:blipFill>
          <p:spPr bwMode="auto">
            <a:xfrm>
              <a:off x="6500825" y="1857364"/>
              <a:ext cx="2826213" cy="2071702"/>
            </a:xfrm>
            <a:prstGeom prst="rect">
              <a:avLst/>
            </a:prstGeom>
            <a:noFill/>
            <a:ln w="9525">
              <a:noFill/>
              <a:miter lim="800000"/>
              <a:headEnd/>
              <a:tailEnd/>
            </a:ln>
            <a:effectLst/>
          </p:spPr>
        </p:pic>
      </p:grpSp>
      <p:pic>
        <p:nvPicPr>
          <p:cNvPr id="10" name="Picture 2"/>
          <p:cNvPicPr>
            <a:picLocks noChangeAspect="1" noChangeArrowheads="1"/>
          </p:cNvPicPr>
          <p:nvPr/>
        </p:nvPicPr>
        <p:blipFill>
          <a:blip r:embed="rId5" cstate="email"/>
          <a:srcRect/>
          <a:stretch>
            <a:fillRect/>
          </a:stretch>
        </p:blipFill>
        <p:spPr bwMode="auto">
          <a:xfrm>
            <a:off x="6569413" y="4000504"/>
            <a:ext cx="2431743" cy="1357322"/>
          </a:xfrm>
          <a:prstGeom prst="rect">
            <a:avLst/>
          </a:prstGeom>
          <a:noFill/>
          <a:ln w="9525">
            <a:solidFill>
              <a:schemeClr val="tx1"/>
            </a:solidFill>
            <a:miter lim="800000"/>
            <a:headEnd/>
            <a:tailEnd/>
          </a:ln>
        </p:spPr>
      </p:pic>
      <p:sp>
        <p:nvSpPr>
          <p:cNvPr id="11" name="ZoneTexte 10"/>
          <p:cNvSpPr txBox="1"/>
          <p:nvPr/>
        </p:nvSpPr>
        <p:spPr>
          <a:xfrm>
            <a:off x="4429124" y="1000108"/>
            <a:ext cx="4286280" cy="2554545"/>
          </a:xfrm>
          <a:prstGeom prst="rect">
            <a:avLst/>
          </a:prstGeom>
          <a:solidFill>
            <a:schemeClr val="bg2">
              <a:lumMod val="60000"/>
              <a:lumOff val="40000"/>
            </a:schemeClr>
          </a:solidFill>
        </p:spPr>
        <p:txBody>
          <a:bodyPr wrap="square" rtlCol="0">
            <a:spAutoFit/>
          </a:bodyPr>
          <a:lstStyle/>
          <a:p>
            <a:r>
              <a:rPr lang="fr-FR" dirty="0" smtClean="0"/>
              <a:t>Photo espace paul + hall </a:t>
            </a:r>
            <a:r>
              <a:rPr lang="fr-FR" dirty="0" err="1" smtClean="0"/>
              <a:t>rep</a:t>
            </a:r>
            <a:endParaRPr lang="fr-FR" dirty="0" smtClean="0"/>
          </a:p>
          <a:p>
            <a:endParaRPr lang="fr-FR" dirty="0" smtClean="0"/>
          </a:p>
          <a:p>
            <a:endParaRPr lang="fr-FR" dirty="0" smtClean="0"/>
          </a:p>
          <a:p>
            <a:endParaRPr lang="fr-FR"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srcRect/>
          <a:stretch>
            <a:fillRect/>
          </a:stretch>
        </p:blipFill>
        <p:spPr bwMode="auto">
          <a:xfrm>
            <a:off x="2051050" y="1412875"/>
            <a:ext cx="5751513" cy="4792663"/>
          </a:xfrm>
          <a:prstGeom prst="rect">
            <a:avLst/>
          </a:prstGeom>
          <a:noFill/>
          <a:ln w="9525">
            <a:noFill/>
            <a:miter lim="800000"/>
            <a:headEnd/>
            <a:tailEnd/>
          </a:ln>
        </p:spPr>
      </p:pic>
      <p:sp>
        <p:nvSpPr>
          <p:cNvPr id="6" name="Rectangle 5"/>
          <p:cNvSpPr/>
          <p:nvPr/>
        </p:nvSpPr>
        <p:spPr>
          <a:xfrm rot="535728">
            <a:off x="3111718" y="3043607"/>
            <a:ext cx="3442594" cy="158585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8" descr="10210">
            <a:hlinkClick r:id="rId4"/>
          </p:cNvPr>
          <p:cNvPicPr>
            <a:picLocks noChangeAspect="1" noChangeArrowheads="1"/>
          </p:cNvPicPr>
          <p:nvPr/>
        </p:nvPicPr>
        <p:blipFill>
          <a:blip r:embed="rId5" cstate="email"/>
          <a:stretch>
            <a:fillRect/>
          </a:stretch>
        </p:blipFill>
        <p:spPr bwMode="auto">
          <a:xfrm rot="527303">
            <a:off x="3894986" y="3141308"/>
            <a:ext cx="2206044" cy="1468050"/>
          </a:xfrm>
          <a:prstGeom prst="rect">
            <a:avLst/>
          </a:prstGeom>
          <a:noFill/>
          <a:ln>
            <a:noFill/>
          </a:ln>
        </p:spPr>
      </p:pic>
      <p:sp>
        <p:nvSpPr>
          <p:cNvPr id="12290" name="Rectangle 8"/>
          <p:cNvSpPr>
            <a:spLocks/>
          </p:cNvSpPr>
          <p:nvPr/>
        </p:nvSpPr>
        <p:spPr bwMode="auto">
          <a:xfrm>
            <a:off x="250825" y="1071546"/>
            <a:ext cx="8893176" cy="571504"/>
          </a:xfrm>
          <a:prstGeom prst="rect">
            <a:avLst/>
          </a:prstGeom>
          <a:solidFill>
            <a:srgbClr val="6E267B"/>
          </a:solidFill>
          <a:ln w="9525">
            <a:noFill/>
            <a:miter lim="800000"/>
            <a:headEnd/>
            <a:tailEnd/>
          </a:ln>
        </p:spPr>
        <p:txBody>
          <a:bodyPr/>
          <a:lstStyle/>
          <a:p>
            <a:pPr eaLnBrk="0" hangingPunct="0">
              <a:defRPr/>
            </a:pPr>
            <a:r>
              <a:rPr lang="fr-FR" sz="2800" dirty="0" smtClean="0">
                <a:solidFill>
                  <a:schemeClr val="bg1"/>
                </a:solidFill>
                <a:latin typeface="Arial" pitchFamily="34" charset="0"/>
                <a:ea typeface="+mj-ea"/>
              </a:rPr>
              <a:t>Nancy – les investissements</a:t>
            </a:r>
            <a:endParaRPr lang="fr-FR" sz="2800" dirty="0">
              <a:solidFill>
                <a:schemeClr val="bg1"/>
              </a:solidFill>
              <a:latin typeface="Arial" pitchFamily="34" charset="0"/>
              <a:ea typeface="+mj-ea"/>
            </a:endParaRPr>
          </a:p>
        </p:txBody>
      </p:sp>
    </p:spTree>
  </p:cSld>
  <p:clrMapOvr>
    <a:masterClrMapping/>
  </p:clrMapOvr>
  <p:transition spd="med">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ctrTitle"/>
          </p:nvPr>
        </p:nvSpPr>
        <p:spPr>
          <a:xfrm>
            <a:off x="71406" y="214290"/>
            <a:ext cx="9144000" cy="447238"/>
          </a:xfrm>
          <a:solidFill>
            <a:srgbClr val="6E267B"/>
          </a:solidFill>
          <a:ln w="9525">
            <a:noFill/>
            <a:miter lim="800000"/>
            <a:headEnd/>
            <a:tailEnd/>
          </a:ln>
        </p:spPr>
        <p:txBody>
          <a:bodyPr/>
          <a:lstStyle/>
          <a:p>
            <a:pPr defTabSz="457200">
              <a:defRPr/>
            </a:pPr>
            <a:r>
              <a:rPr lang="fr-FR" dirty="0" smtClean="0">
                <a:solidFill>
                  <a:schemeClr val="bg1"/>
                </a:solidFill>
                <a:latin typeface="Arial" pitchFamily="34" charset="0"/>
                <a:cs typeface="+mn-cs"/>
              </a:rPr>
              <a:t>Nancy - Investissements prévisionnels</a:t>
            </a:r>
          </a:p>
        </p:txBody>
      </p:sp>
      <p:pic>
        <p:nvPicPr>
          <p:cNvPr id="360449" name="Picture 1"/>
          <p:cNvPicPr>
            <a:picLocks noChangeAspect="1" noChangeArrowheads="1"/>
          </p:cNvPicPr>
          <p:nvPr/>
        </p:nvPicPr>
        <p:blipFill>
          <a:blip r:embed="rId3"/>
          <a:srcRect/>
          <a:stretch>
            <a:fillRect/>
          </a:stretch>
        </p:blipFill>
        <p:spPr bwMode="auto">
          <a:xfrm>
            <a:off x="0" y="1110338"/>
            <a:ext cx="9144000" cy="3818860"/>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ZoneTexte 1"/>
          <p:cNvSpPr txBox="1">
            <a:spLocks noChangeArrowheads="1"/>
          </p:cNvSpPr>
          <p:nvPr/>
        </p:nvSpPr>
        <p:spPr bwMode="auto">
          <a:xfrm>
            <a:off x="6227763" y="6381750"/>
            <a:ext cx="360362" cy="276225"/>
          </a:xfrm>
          <a:prstGeom prst="rect">
            <a:avLst/>
          </a:prstGeom>
          <a:noFill/>
          <a:ln w="9525">
            <a:noFill/>
            <a:miter lim="800000"/>
            <a:headEnd/>
            <a:tailEnd/>
          </a:ln>
        </p:spPr>
        <p:txBody>
          <a:bodyPr>
            <a:spAutoFit/>
          </a:bodyPr>
          <a:lstStyle/>
          <a:p>
            <a:r>
              <a:rPr lang="fr-FR" sz="1200"/>
              <a:t>4</a:t>
            </a:r>
          </a:p>
        </p:txBody>
      </p:sp>
      <p:sp>
        <p:nvSpPr>
          <p:cNvPr id="15" name="Rectangle 28"/>
          <p:cNvSpPr>
            <a:spLocks noChangeArrowheads="1"/>
          </p:cNvSpPr>
          <p:nvPr/>
        </p:nvSpPr>
        <p:spPr bwMode="auto">
          <a:xfrm>
            <a:off x="0" y="0"/>
            <a:ext cx="190500" cy="3270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defRPr/>
            </a:pPr>
            <a:endParaRPr lang="fr-FR">
              <a:ea typeface="ＭＳ Ｐゴシック" pitchFamily="34" charset="-128"/>
              <a:cs typeface="Arial" pitchFamily="34" charset="0"/>
            </a:endParaRPr>
          </a:p>
        </p:txBody>
      </p:sp>
      <p:sp>
        <p:nvSpPr>
          <p:cNvPr id="9" name="Titre 1"/>
          <p:cNvSpPr txBox="1">
            <a:spLocks/>
          </p:cNvSpPr>
          <p:nvPr/>
        </p:nvSpPr>
        <p:spPr>
          <a:xfrm>
            <a:off x="71406" y="1007164"/>
            <a:ext cx="9072594" cy="4862870"/>
          </a:xfrm>
          <a:prstGeom prst="rect">
            <a:avLst/>
          </a:prstGeom>
        </p:spPr>
        <p:txBody>
          <a:bodyPr wrap="square" lIns="0" tIns="0" rIns="0" bIns="0" anchor="ctr">
            <a:spAutoFit/>
          </a:bodyPr>
          <a:lstStyle/>
          <a:p>
            <a:pPr>
              <a:defRPr/>
            </a:pPr>
            <a:endParaRPr lang="fr-FR" sz="2000" spc="80" dirty="0" smtClean="0">
              <a:solidFill>
                <a:schemeClr val="accent3">
                  <a:lumMod val="50000"/>
                </a:schemeClr>
              </a:solidFill>
              <a:latin typeface="Arial" pitchFamily="34" charset="0"/>
              <a:ea typeface="ＭＳ Ｐゴシック" charset="0"/>
              <a:cs typeface="Arial" pitchFamily="34" charset="0"/>
            </a:endParaRPr>
          </a:p>
          <a:p>
            <a:pPr>
              <a:defRPr/>
            </a:pPr>
            <a:r>
              <a:rPr lang="fr-FR" sz="2000" spc="80" dirty="0" smtClean="0">
                <a:solidFill>
                  <a:schemeClr val="accent3">
                    <a:lumMod val="50000"/>
                  </a:schemeClr>
                </a:solidFill>
                <a:latin typeface="Arial" pitchFamily="34" charset="0"/>
                <a:ea typeface="ＭＳ Ｐゴシック" charset="0"/>
                <a:cs typeface="Arial" pitchFamily="34" charset="0"/>
                <a:sym typeface="Wingdings" pitchFamily="2" charset="2"/>
              </a:rPr>
              <a:t></a:t>
            </a:r>
            <a:r>
              <a:rPr lang="fr-FR" sz="2000" spc="80" dirty="0" smtClean="0">
                <a:solidFill>
                  <a:schemeClr val="accent3">
                    <a:lumMod val="50000"/>
                  </a:schemeClr>
                </a:solidFill>
                <a:latin typeface="Arial" pitchFamily="34" charset="0"/>
                <a:ea typeface="ＭＳ Ｐゴシック" charset="0"/>
                <a:cs typeface="Arial" pitchFamily="34" charset="0"/>
              </a:rPr>
              <a:t>Modernisation du </a:t>
            </a:r>
            <a:r>
              <a:rPr lang="fr-FR" sz="2000" b="1" spc="80" dirty="0" smtClean="0">
                <a:solidFill>
                  <a:schemeClr val="accent3">
                    <a:lumMod val="50000"/>
                  </a:schemeClr>
                </a:solidFill>
                <a:latin typeface="Arial" pitchFamily="34" charset="0"/>
                <a:ea typeface="ＭＳ Ｐゴシック" charset="0"/>
                <a:cs typeface="Arial" pitchFamily="34" charset="0"/>
              </a:rPr>
              <a:t>service Objets Trouvés</a:t>
            </a:r>
          </a:p>
          <a:p>
            <a:pPr>
              <a:defRPr/>
            </a:pPr>
            <a:r>
              <a:rPr lang="fr-FR" sz="1200" spc="80" dirty="0" smtClean="0">
                <a:solidFill>
                  <a:schemeClr val="accent3">
                    <a:lumMod val="50000"/>
                  </a:schemeClr>
                </a:solidFill>
                <a:latin typeface="Arial" pitchFamily="34" charset="0"/>
                <a:ea typeface="ＭＳ Ｐゴシック" charset="0"/>
                <a:cs typeface="Arial" pitchFamily="34" charset="0"/>
              </a:rPr>
              <a:t>(logiciel informatique + centre d’appel + </a:t>
            </a:r>
          </a:p>
          <a:p>
            <a:pPr>
              <a:defRPr/>
            </a:pPr>
            <a:r>
              <a:rPr lang="fr-FR" sz="1200" spc="80" dirty="0" smtClean="0">
                <a:solidFill>
                  <a:schemeClr val="accent3">
                    <a:lumMod val="50000"/>
                  </a:schemeClr>
                </a:solidFill>
                <a:latin typeface="Arial" pitchFamily="34" charset="0"/>
                <a:ea typeface="ＭＳ Ｐゴシック" charset="0"/>
                <a:cs typeface="Arial" pitchFamily="34" charset="0"/>
              </a:rPr>
              <a:t>site Web pour les Objets Trouvés)</a:t>
            </a:r>
          </a:p>
          <a:p>
            <a:pPr>
              <a:defRPr/>
            </a:pPr>
            <a:endParaRPr lang="fr-FR" sz="1200" spc="80" dirty="0" smtClean="0">
              <a:solidFill>
                <a:schemeClr val="accent3">
                  <a:lumMod val="50000"/>
                </a:schemeClr>
              </a:solidFill>
              <a:latin typeface="Arial" pitchFamily="34" charset="0"/>
              <a:ea typeface="ＭＳ Ｐゴシック" charset="0"/>
              <a:cs typeface="Arial" pitchFamily="34" charset="0"/>
            </a:endParaRPr>
          </a:p>
          <a:p>
            <a:pPr>
              <a:defRPr/>
            </a:pPr>
            <a:endParaRPr lang="fr-FR" sz="1200" spc="80" dirty="0" smtClean="0">
              <a:solidFill>
                <a:schemeClr val="accent3">
                  <a:lumMod val="50000"/>
                </a:schemeClr>
              </a:solidFill>
              <a:latin typeface="Arial" pitchFamily="34" charset="0"/>
              <a:ea typeface="ＭＳ Ｐゴシック" charset="0"/>
              <a:cs typeface="Arial" pitchFamily="34" charset="0"/>
            </a:endParaRPr>
          </a:p>
          <a:p>
            <a:pPr>
              <a:defRPr/>
            </a:pPr>
            <a:endParaRPr lang="fr-FR" sz="1200" spc="80" dirty="0" smtClean="0">
              <a:solidFill>
                <a:schemeClr val="accent3">
                  <a:lumMod val="50000"/>
                </a:schemeClr>
              </a:solidFill>
              <a:latin typeface="Arial" pitchFamily="34" charset="0"/>
              <a:ea typeface="ＭＳ Ｐゴシック" charset="0"/>
              <a:cs typeface="Arial" pitchFamily="34" charset="0"/>
            </a:endParaRPr>
          </a:p>
          <a:p>
            <a:pPr>
              <a:defRPr/>
            </a:pPr>
            <a:endParaRPr lang="fr-FR" sz="1200" spc="80" dirty="0" smtClean="0">
              <a:solidFill>
                <a:schemeClr val="accent3">
                  <a:lumMod val="50000"/>
                </a:schemeClr>
              </a:solidFill>
              <a:latin typeface="Arial" pitchFamily="34" charset="0"/>
              <a:ea typeface="ＭＳ Ｐゴシック" charset="0"/>
              <a:cs typeface="Arial" pitchFamily="34" charset="0"/>
            </a:endParaRPr>
          </a:p>
          <a:p>
            <a:pPr>
              <a:defRPr/>
            </a:pPr>
            <a:endParaRPr lang="fr-FR" sz="1200" spc="80" dirty="0" smtClean="0">
              <a:solidFill>
                <a:schemeClr val="accent3">
                  <a:lumMod val="50000"/>
                </a:schemeClr>
              </a:solidFill>
              <a:latin typeface="Arial" pitchFamily="34" charset="0"/>
              <a:ea typeface="ＭＳ Ｐゴシック" charset="0"/>
              <a:cs typeface="Arial" pitchFamily="34" charset="0"/>
            </a:endParaRPr>
          </a:p>
          <a:p>
            <a:pPr>
              <a:defRPr/>
            </a:pPr>
            <a:r>
              <a:rPr lang="fr-FR" sz="2000" spc="80" dirty="0" smtClean="0">
                <a:solidFill>
                  <a:schemeClr val="accent3">
                    <a:lumMod val="50000"/>
                  </a:schemeClr>
                </a:solidFill>
                <a:latin typeface="Arial" pitchFamily="34" charset="0"/>
                <a:ea typeface="ＭＳ Ｐゴシック" charset="0"/>
                <a:cs typeface="Arial" pitchFamily="34" charset="0"/>
                <a:sym typeface="Wingdings" pitchFamily="2" charset="2"/>
              </a:rPr>
              <a:t></a:t>
            </a:r>
            <a:r>
              <a:rPr lang="fr-FR" sz="2000" spc="80" dirty="0" smtClean="0">
                <a:solidFill>
                  <a:schemeClr val="accent3">
                    <a:lumMod val="50000"/>
                  </a:schemeClr>
                </a:solidFill>
                <a:latin typeface="Arial" pitchFamily="34" charset="0"/>
                <a:ea typeface="ＭＳ Ｐゴシック" charset="0"/>
                <a:cs typeface="Arial" pitchFamily="34" charset="0"/>
              </a:rPr>
              <a:t>Déploiement de ‘’SOCA’’ </a:t>
            </a:r>
          </a:p>
          <a:p>
            <a:pPr>
              <a:defRPr/>
            </a:pPr>
            <a:r>
              <a:rPr lang="fr-FR" sz="1200" spc="80" dirty="0" smtClean="0">
                <a:solidFill>
                  <a:schemeClr val="accent3">
                    <a:lumMod val="50000"/>
                  </a:schemeClr>
                </a:solidFill>
                <a:latin typeface="Arial" pitchFamily="34" charset="0"/>
                <a:ea typeface="ＭＳ Ｐゴシック" charset="0"/>
                <a:cs typeface="Arial" pitchFamily="34" charset="0"/>
              </a:rPr>
              <a:t>(logiciel qui garantit le suivi de la prise en charge des PMR)</a:t>
            </a:r>
          </a:p>
          <a:p>
            <a:pPr>
              <a:defRPr/>
            </a:pPr>
            <a:endParaRPr lang="fr-FR" sz="2000" spc="80" dirty="0" smtClean="0">
              <a:solidFill>
                <a:schemeClr val="accent3">
                  <a:lumMod val="50000"/>
                </a:schemeClr>
              </a:solidFill>
              <a:latin typeface="Arial" pitchFamily="34" charset="0"/>
              <a:ea typeface="ＭＳ Ｐゴシック" charset="0"/>
              <a:cs typeface="Arial" pitchFamily="34" charset="0"/>
            </a:endParaRPr>
          </a:p>
          <a:p>
            <a:pPr>
              <a:defRPr/>
            </a:pPr>
            <a:endParaRPr lang="fr-FR" sz="2000" spc="80" dirty="0" smtClean="0">
              <a:solidFill>
                <a:schemeClr val="accent3">
                  <a:lumMod val="50000"/>
                </a:schemeClr>
              </a:solidFill>
              <a:latin typeface="Arial" pitchFamily="34" charset="0"/>
              <a:ea typeface="ＭＳ Ｐゴシック" charset="0"/>
              <a:cs typeface="Arial" pitchFamily="34" charset="0"/>
            </a:endParaRPr>
          </a:p>
          <a:p>
            <a:pPr>
              <a:defRPr/>
            </a:pPr>
            <a:r>
              <a:rPr lang="fr-FR" sz="2000" spc="80" dirty="0" smtClean="0">
                <a:solidFill>
                  <a:schemeClr val="accent3">
                    <a:lumMod val="50000"/>
                  </a:schemeClr>
                </a:solidFill>
                <a:latin typeface="Arial" pitchFamily="34" charset="0"/>
                <a:ea typeface="ＭＳ Ｐゴシック" charset="0"/>
                <a:cs typeface="Arial" pitchFamily="34" charset="0"/>
                <a:sym typeface="Wingdings" pitchFamily="2" charset="2"/>
              </a:rPr>
              <a:t></a:t>
            </a:r>
            <a:r>
              <a:rPr lang="fr-FR" sz="2000" spc="80" dirty="0" smtClean="0">
                <a:solidFill>
                  <a:schemeClr val="accent3">
                    <a:lumMod val="50000"/>
                  </a:schemeClr>
                </a:solidFill>
                <a:latin typeface="Arial" pitchFamily="34" charset="0"/>
                <a:ea typeface="ＭＳ Ｐゴシック" charset="0"/>
                <a:cs typeface="Arial" pitchFamily="34" charset="0"/>
              </a:rPr>
              <a:t>Mise en place de pianos en libre accès à Metz et à Nancy</a:t>
            </a:r>
          </a:p>
          <a:p>
            <a:pPr>
              <a:defRPr/>
            </a:pPr>
            <a:endParaRPr lang="fr-FR" sz="2000" spc="80" dirty="0" smtClean="0">
              <a:solidFill>
                <a:schemeClr val="accent3">
                  <a:lumMod val="50000"/>
                </a:schemeClr>
              </a:solidFill>
              <a:latin typeface="Arial" pitchFamily="34" charset="0"/>
              <a:ea typeface="ＭＳ Ｐゴシック" charset="0"/>
              <a:cs typeface="Arial" pitchFamily="34" charset="0"/>
            </a:endParaRPr>
          </a:p>
          <a:p>
            <a:pPr>
              <a:defRPr/>
            </a:pPr>
            <a:endParaRPr lang="fr-FR" sz="2000" spc="80" dirty="0" smtClean="0">
              <a:solidFill>
                <a:schemeClr val="accent3">
                  <a:lumMod val="50000"/>
                </a:schemeClr>
              </a:solidFill>
              <a:latin typeface="Arial" pitchFamily="34" charset="0"/>
              <a:ea typeface="ＭＳ Ｐゴシック" charset="0"/>
              <a:cs typeface="Arial" pitchFamily="34" charset="0"/>
            </a:endParaRPr>
          </a:p>
          <a:p>
            <a:pPr>
              <a:defRPr/>
            </a:pPr>
            <a:r>
              <a:rPr lang="fr-FR" sz="2000" spc="80" dirty="0" smtClean="0">
                <a:solidFill>
                  <a:schemeClr val="accent3">
                    <a:lumMod val="50000"/>
                  </a:schemeClr>
                </a:solidFill>
                <a:latin typeface="Arial" pitchFamily="34" charset="0"/>
                <a:ea typeface="ＭＳ Ｐゴシック" charset="0"/>
                <a:cs typeface="Arial" pitchFamily="34" charset="0"/>
                <a:sym typeface="Wingdings" pitchFamily="2" charset="2"/>
              </a:rPr>
              <a:t>	</a:t>
            </a:r>
            <a:r>
              <a:rPr lang="fr-FR" sz="2000" spc="80" dirty="0" smtClean="0">
                <a:solidFill>
                  <a:schemeClr val="accent3">
                    <a:lumMod val="50000"/>
                  </a:schemeClr>
                </a:solidFill>
                <a:latin typeface="Arial" pitchFamily="34" charset="0"/>
                <a:ea typeface="ＭＳ Ｐゴシック" charset="0"/>
                <a:cs typeface="Arial" pitchFamily="34" charset="0"/>
              </a:rPr>
              <a:t>Installation du réseau wifi en accès </a:t>
            </a:r>
          </a:p>
          <a:p>
            <a:pPr>
              <a:defRPr/>
            </a:pPr>
            <a:r>
              <a:rPr lang="fr-FR" sz="2000" spc="80" dirty="0" smtClean="0">
                <a:solidFill>
                  <a:schemeClr val="accent3">
                    <a:lumMod val="50000"/>
                  </a:schemeClr>
                </a:solidFill>
                <a:latin typeface="Arial" pitchFamily="34" charset="0"/>
                <a:ea typeface="ＭＳ Ｐゴシック" charset="0"/>
                <a:cs typeface="Arial" pitchFamily="34" charset="0"/>
              </a:rPr>
              <a:t>	gratuit 	dans les gares de segment A</a:t>
            </a:r>
          </a:p>
          <a:p>
            <a:pPr>
              <a:defRPr/>
            </a:pPr>
            <a:r>
              <a:rPr lang="fr-FR" sz="2000" spc="80" dirty="0" smtClean="0">
                <a:solidFill>
                  <a:schemeClr val="accent3">
                    <a:lumMod val="50000"/>
                  </a:schemeClr>
                </a:solidFill>
                <a:latin typeface="Arial" pitchFamily="34" charset="0"/>
                <a:ea typeface="ＭＳ Ｐゴシック" charset="0"/>
                <a:cs typeface="Arial" pitchFamily="34" charset="0"/>
              </a:rPr>
              <a:t>	</a:t>
            </a:r>
            <a:r>
              <a:rPr lang="fr-FR" sz="2000" i="1" spc="80" dirty="0" smtClean="0">
                <a:solidFill>
                  <a:schemeClr val="accent3">
                    <a:lumMod val="50000"/>
                  </a:schemeClr>
                </a:solidFill>
                <a:latin typeface="Arial" pitchFamily="34" charset="0"/>
                <a:ea typeface="ＭＳ Ｐゴシック" charset="0"/>
                <a:cs typeface="Arial" pitchFamily="34" charset="0"/>
              </a:rPr>
              <a:t>Une première en Europe</a:t>
            </a:r>
            <a:endParaRPr lang="fr-FR" sz="2000" i="1" spc="80" dirty="0">
              <a:solidFill>
                <a:schemeClr val="accent3">
                  <a:lumMod val="50000"/>
                </a:schemeClr>
              </a:solidFill>
              <a:latin typeface="Arial" pitchFamily="34" charset="0"/>
              <a:ea typeface="ＭＳ Ｐゴシック" charset="0"/>
              <a:cs typeface="Arial" pitchFamily="34" charset="0"/>
            </a:endParaRPr>
          </a:p>
        </p:txBody>
      </p:sp>
      <p:sp>
        <p:nvSpPr>
          <p:cNvPr id="10" name="Rectangle 3"/>
          <p:cNvSpPr>
            <a:spLocks noChangeArrowheads="1"/>
          </p:cNvSpPr>
          <p:nvPr/>
        </p:nvSpPr>
        <p:spPr bwMode="auto">
          <a:xfrm>
            <a:off x="142844" y="142852"/>
            <a:ext cx="9001156" cy="576262"/>
          </a:xfrm>
          <a:prstGeom prst="rect">
            <a:avLst/>
          </a:prstGeom>
          <a:solidFill>
            <a:srgbClr val="6E267B"/>
          </a:solidFill>
          <a:ln w="9525">
            <a:noFill/>
            <a:miter lim="800000"/>
            <a:headEnd/>
            <a:tailEnd/>
          </a:ln>
        </p:spPr>
        <p:txBody>
          <a:bodyPr/>
          <a:lstStyle/>
          <a:p>
            <a:pPr eaLnBrk="0" hangingPunct="0"/>
            <a:r>
              <a:rPr lang="fr-FR" sz="2800" dirty="0" smtClean="0">
                <a:solidFill>
                  <a:schemeClr val="bg1"/>
                </a:solidFill>
                <a:latin typeface="Arial" pitchFamily="34" charset="0"/>
              </a:rPr>
              <a:t>Et toujours plus de services pour les clients</a:t>
            </a:r>
            <a:endParaRPr lang="fr-FR" sz="2800" dirty="0">
              <a:solidFill>
                <a:schemeClr val="bg1"/>
              </a:solidFill>
              <a:latin typeface="Arial" pitchFamily="34" charset="0"/>
            </a:endParaRPr>
          </a:p>
        </p:txBody>
      </p:sp>
      <p:pic>
        <p:nvPicPr>
          <p:cNvPr id="405505" name="Picture 1"/>
          <p:cNvPicPr>
            <a:picLocks noChangeAspect="1" noChangeArrowheads="1"/>
          </p:cNvPicPr>
          <p:nvPr/>
        </p:nvPicPr>
        <p:blipFill>
          <a:blip r:embed="rId3" cstate="print"/>
          <a:srcRect/>
          <a:stretch>
            <a:fillRect/>
          </a:stretch>
        </p:blipFill>
        <p:spPr bwMode="auto">
          <a:xfrm rot="746380">
            <a:off x="5766923" y="1218387"/>
            <a:ext cx="2940343" cy="22981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05506" name="Picture 2"/>
          <p:cNvPicPr>
            <a:picLocks noChangeAspect="1" noChangeArrowheads="1"/>
          </p:cNvPicPr>
          <p:nvPr/>
        </p:nvPicPr>
        <p:blipFill>
          <a:blip r:embed="rId4"/>
          <a:srcRect/>
          <a:stretch>
            <a:fillRect/>
          </a:stretch>
        </p:blipFill>
        <p:spPr bwMode="auto">
          <a:xfrm>
            <a:off x="142844" y="4643446"/>
            <a:ext cx="785818" cy="1166820"/>
          </a:xfrm>
          <a:prstGeom prst="rect">
            <a:avLst/>
          </a:prstGeom>
          <a:noFill/>
          <a:ln w="9525">
            <a:noFill/>
            <a:miter lim="800000"/>
            <a:headEnd/>
            <a:tailEnd/>
          </a:ln>
          <a:effectLst/>
        </p:spPr>
      </p:pic>
      <p:pic>
        <p:nvPicPr>
          <p:cNvPr id="405507" name="Picture 3"/>
          <p:cNvPicPr>
            <a:picLocks noChangeAspect="1" noChangeArrowheads="1"/>
          </p:cNvPicPr>
          <p:nvPr/>
        </p:nvPicPr>
        <p:blipFill>
          <a:blip r:embed="rId5" cstate="print"/>
          <a:srcRect/>
          <a:stretch>
            <a:fillRect/>
          </a:stretch>
        </p:blipFill>
        <p:spPr bwMode="auto">
          <a:xfrm>
            <a:off x="5803993" y="5000636"/>
            <a:ext cx="3187607" cy="16186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spd="med">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ctrTitle"/>
          </p:nvPr>
        </p:nvSpPr>
        <p:spPr>
          <a:xfrm>
            <a:off x="71406" y="214290"/>
            <a:ext cx="9144000" cy="447238"/>
          </a:xfrm>
          <a:solidFill>
            <a:srgbClr val="6E267B"/>
          </a:solidFill>
          <a:ln w="9525">
            <a:noFill/>
            <a:miter lim="800000"/>
            <a:headEnd/>
            <a:tailEnd/>
          </a:ln>
        </p:spPr>
        <p:txBody>
          <a:bodyPr/>
          <a:lstStyle/>
          <a:p>
            <a:pPr defTabSz="457200">
              <a:defRPr/>
            </a:pPr>
            <a:r>
              <a:rPr lang="fr-FR" dirty="0" smtClean="0">
                <a:solidFill>
                  <a:schemeClr val="bg1"/>
                </a:solidFill>
                <a:latin typeface="Arial" pitchFamily="34" charset="0"/>
                <a:cs typeface="+mn-cs"/>
              </a:rPr>
              <a:t>Nancy - Investissements prévisionnels</a:t>
            </a:r>
          </a:p>
        </p:txBody>
      </p:sp>
      <p:sp>
        <p:nvSpPr>
          <p:cNvPr id="7" name="Rectangle 253"/>
          <p:cNvSpPr>
            <a:spLocks noChangeArrowheads="1"/>
          </p:cNvSpPr>
          <p:nvPr/>
        </p:nvSpPr>
        <p:spPr bwMode="auto">
          <a:xfrm>
            <a:off x="642910" y="928670"/>
            <a:ext cx="6643734" cy="1308050"/>
          </a:xfrm>
          <a:prstGeom prst="rect">
            <a:avLst/>
          </a:prstGeom>
          <a:solidFill>
            <a:schemeClr val="bg2">
              <a:lumMod val="60000"/>
              <a:lumOff val="40000"/>
            </a:schemeClr>
          </a:solidFill>
          <a:ln w="9525" algn="ctr">
            <a:noFill/>
            <a:miter lim="800000"/>
            <a:headEnd/>
            <a:tailEnd/>
          </a:ln>
        </p:spPr>
        <p:txBody>
          <a:bodyPr wrap="square">
            <a:spAutoFit/>
          </a:bodyPr>
          <a:lstStyle/>
          <a:p>
            <a:pPr defTabSz="719138" eaLnBrk="0" hangingPunct="0">
              <a:spcBef>
                <a:spcPts val="0"/>
              </a:spcBef>
              <a:spcAft>
                <a:spcPts val="600"/>
              </a:spcAft>
              <a:defRPr/>
            </a:pPr>
            <a:r>
              <a:rPr lang="fr-FR" sz="1600" b="1" dirty="0" smtClean="0">
                <a:solidFill>
                  <a:schemeClr val="tx2"/>
                </a:solidFill>
                <a:latin typeface="Arial"/>
                <a:ea typeface="+mn-ea"/>
                <a:cs typeface="Arial"/>
              </a:rPr>
              <a:t>Projet auvent hall république et réfection de marquise quai n°1</a:t>
            </a:r>
            <a:endParaRPr lang="fr-FR" sz="1600" b="1" dirty="0">
              <a:solidFill>
                <a:schemeClr val="tx2"/>
              </a:solidFill>
              <a:latin typeface="Arial"/>
              <a:ea typeface="+mn-ea"/>
              <a:cs typeface="Arial"/>
            </a:endParaRPr>
          </a:p>
          <a:p>
            <a:pPr lvl="1" defTabSz="719138" eaLnBrk="0" hangingPunct="0">
              <a:spcBef>
                <a:spcPts val="0"/>
              </a:spcBef>
              <a:spcAft>
                <a:spcPts val="600"/>
              </a:spcAft>
              <a:buFont typeface="Wingdings" pitchFamily="2" charset="2"/>
              <a:buChar char="ü"/>
              <a:defRPr/>
            </a:pPr>
            <a:r>
              <a:rPr lang="fr-FR" sz="1600" i="1" dirty="0" smtClean="0">
                <a:solidFill>
                  <a:schemeClr val="tx2"/>
                </a:solidFill>
                <a:latin typeface="Arial"/>
                <a:ea typeface="+mn-ea"/>
                <a:cs typeface="Arial"/>
              </a:rPr>
              <a:t>…</a:t>
            </a:r>
          </a:p>
          <a:p>
            <a:pPr lvl="1" defTabSz="719138" eaLnBrk="0" hangingPunct="0">
              <a:spcBef>
                <a:spcPts val="0"/>
              </a:spcBef>
              <a:spcAft>
                <a:spcPts val="600"/>
              </a:spcAft>
              <a:buFont typeface="Wingdings" pitchFamily="2" charset="2"/>
              <a:buChar char="ü"/>
              <a:defRPr/>
            </a:pPr>
            <a:r>
              <a:rPr lang="fr-FR" sz="1600" i="1" dirty="0" smtClean="0">
                <a:solidFill>
                  <a:schemeClr val="tx2"/>
                </a:solidFill>
                <a:latin typeface="Arial"/>
                <a:ea typeface="+mn-ea"/>
                <a:cs typeface="Arial"/>
              </a:rPr>
              <a:t>A détailler, photos ?</a:t>
            </a:r>
          </a:p>
          <a:p>
            <a:pPr lvl="1" defTabSz="719138" eaLnBrk="0" hangingPunct="0">
              <a:spcBef>
                <a:spcPts val="0"/>
              </a:spcBef>
              <a:spcAft>
                <a:spcPts val="600"/>
              </a:spcAft>
              <a:buFont typeface="Wingdings" pitchFamily="2" charset="2"/>
              <a:buChar char="ü"/>
              <a:defRPr/>
            </a:pPr>
            <a:r>
              <a:rPr lang="fr-FR" sz="1600" i="1" dirty="0" smtClean="0">
                <a:solidFill>
                  <a:schemeClr val="tx2"/>
                </a:solidFill>
                <a:latin typeface="Arial"/>
                <a:ea typeface="+mn-ea"/>
                <a:cs typeface="Arial"/>
              </a:rPr>
              <a:t>Salle attente ?</a:t>
            </a:r>
          </a:p>
        </p:txBody>
      </p:sp>
      <p:sp>
        <p:nvSpPr>
          <p:cNvPr id="5" name="Rectangle 253"/>
          <p:cNvSpPr>
            <a:spLocks noChangeArrowheads="1"/>
          </p:cNvSpPr>
          <p:nvPr/>
        </p:nvSpPr>
        <p:spPr bwMode="auto">
          <a:xfrm>
            <a:off x="428596" y="3357562"/>
            <a:ext cx="8501122" cy="661720"/>
          </a:xfrm>
          <a:prstGeom prst="rect">
            <a:avLst/>
          </a:prstGeom>
          <a:noFill/>
          <a:ln w="9525" algn="ctr">
            <a:noFill/>
            <a:miter lim="800000"/>
            <a:headEnd/>
            <a:tailEnd/>
          </a:ln>
        </p:spPr>
        <p:txBody>
          <a:bodyPr wrap="square">
            <a:spAutoFit/>
          </a:bodyPr>
          <a:lstStyle/>
          <a:p>
            <a:pPr defTabSz="719138" eaLnBrk="0" hangingPunct="0">
              <a:spcBef>
                <a:spcPts val="0"/>
              </a:spcBef>
              <a:spcAft>
                <a:spcPts val="600"/>
              </a:spcAft>
              <a:defRPr/>
            </a:pPr>
            <a:r>
              <a:rPr lang="fr-FR" sz="1600" b="1" dirty="0" smtClean="0">
                <a:solidFill>
                  <a:schemeClr val="tx2"/>
                </a:solidFill>
                <a:latin typeface="Arial"/>
                <a:ea typeface="+mn-ea"/>
                <a:cs typeface="Arial"/>
              </a:rPr>
              <a:t>Enjeux à venir :</a:t>
            </a:r>
          </a:p>
          <a:p>
            <a:pPr lvl="1" defTabSz="719138" eaLnBrk="0" hangingPunct="0">
              <a:spcBef>
                <a:spcPts val="0"/>
              </a:spcBef>
              <a:spcAft>
                <a:spcPts val="600"/>
              </a:spcAft>
              <a:defRPr/>
            </a:pPr>
            <a:r>
              <a:rPr lang="fr-FR" sz="1600" i="1" dirty="0" smtClean="0">
                <a:solidFill>
                  <a:schemeClr val="tx2"/>
                </a:solidFill>
                <a:latin typeface="Arial"/>
                <a:ea typeface="+mn-ea"/>
                <a:cs typeface="Arial"/>
              </a:rPr>
              <a:t>Information des voyageurs : renouvellement des écrans datant de 2007.</a:t>
            </a:r>
          </a:p>
        </p:txBody>
      </p:sp>
    </p:spTree>
  </p:cSld>
  <p:clrMapOvr>
    <a:masterClrMapping/>
  </p:clrMapOvr>
  <p:transition spd="med">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
          <p:cNvSpPr>
            <a:spLocks noGrp="1"/>
          </p:cNvSpPr>
          <p:nvPr>
            <p:ph type="ctrTitle"/>
          </p:nvPr>
        </p:nvSpPr>
        <p:spPr>
          <a:xfrm>
            <a:off x="214282" y="142852"/>
            <a:ext cx="9144064" cy="487313"/>
          </a:xfrm>
          <a:solidFill>
            <a:srgbClr val="6E267B"/>
          </a:solidFill>
          <a:ln w="9525">
            <a:noFill/>
            <a:miter lim="800000"/>
            <a:headEnd/>
            <a:tailEnd/>
          </a:ln>
        </p:spPr>
        <p:txBody>
          <a:bodyPr wrap="square" lIns="0" tIns="0" rIns="0" bIns="0" anchor="ctr" anchorCtr="0">
            <a:spAutoFit/>
          </a:bodyPr>
          <a:lstStyle/>
          <a:p>
            <a:pPr defTabSz="457200">
              <a:defRPr/>
            </a:pPr>
            <a:r>
              <a:rPr lang="fr-FR" dirty="0" smtClean="0">
                <a:solidFill>
                  <a:schemeClr val="bg1"/>
                </a:solidFill>
                <a:latin typeface="Arial" pitchFamily="34" charset="0"/>
              </a:rPr>
              <a:t>Nancy - </a:t>
            </a:r>
            <a:r>
              <a:rPr lang="fr-FR" dirty="0" smtClean="0">
                <a:solidFill>
                  <a:schemeClr val="bg1"/>
                </a:solidFill>
                <a:latin typeface="Arial" pitchFamily="34" charset="0"/>
                <a:cs typeface="+mn-cs"/>
              </a:rPr>
              <a:t>Evolution du poids des investissements</a:t>
            </a:r>
          </a:p>
        </p:txBody>
      </p:sp>
      <p:sp>
        <p:nvSpPr>
          <p:cNvPr id="11" name="Espace réservé du texte 2"/>
          <p:cNvSpPr>
            <a:spLocks noGrp="1"/>
          </p:cNvSpPr>
          <p:nvPr>
            <p:ph type="body" sz="quarter" idx="10"/>
          </p:nvPr>
        </p:nvSpPr>
        <p:spPr>
          <a:xfrm>
            <a:off x="500034" y="642918"/>
            <a:ext cx="7777163" cy="3585597"/>
          </a:xfrm>
        </p:spPr>
        <p:txBody>
          <a:bodyPr/>
          <a:lstStyle/>
          <a:p>
            <a:r>
              <a:rPr lang="fr-FR" sz="2400" b="1" dirty="0" smtClean="0"/>
              <a:t>Impact Transporteurs uniquement</a:t>
            </a:r>
            <a:endParaRPr lang="fr-FR" b="1" u="sng" dirty="0" smtClean="0">
              <a:solidFill>
                <a:srgbClr val="FF0000"/>
              </a:solidFill>
            </a:endParaRPr>
          </a:p>
          <a:p>
            <a:r>
              <a:rPr lang="fr-FR" sz="1400" i="1" u="sng" dirty="0" smtClean="0">
                <a:solidFill>
                  <a:srgbClr val="6E267B"/>
                </a:solidFill>
              </a:rPr>
              <a:t>Sur la base investissement avril 2014 </a:t>
            </a:r>
          </a:p>
          <a:p>
            <a:r>
              <a:rPr lang="fr-FR" sz="1400" i="1" dirty="0" smtClean="0">
                <a:solidFill>
                  <a:srgbClr val="6E267B"/>
                </a:solidFill>
              </a:rPr>
              <a:t>Une prévision d’investissement à la hauteur de la baisse des actifs.</a:t>
            </a:r>
          </a:p>
          <a:p>
            <a:r>
              <a:rPr lang="fr-FR" sz="1400" i="1" dirty="0" smtClean="0">
                <a:solidFill>
                  <a:srgbClr val="6E267B"/>
                </a:solidFill>
              </a:rPr>
              <a:t>La hausse de la prévision des investissements porte surtout sur la vidéosurveillance (2014) et sur la marquise du 1</a:t>
            </a:r>
            <a:r>
              <a:rPr lang="fr-FR" sz="1400" i="1" baseline="30000" dirty="0" smtClean="0">
                <a:solidFill>
                  <a:srgbClr val="6E267B"/>
                </a:solidFill>
              </a:rPr>
              <a:t>er</a:t>
            </a:r>
            <a:r>
              <a:rPr lang="fr-FR" sz="1400" i="1" dirty="0" smtClean="0">
                <a:solidFill>
                  <a:srgbClr val="6E267B"/>
                </a:solidFill>
              </a:rPr>
              <a:t> quai (2016)</a:t>
            </a:r>
          </a:p>
          <a:p>
            <a:endParaRPr lang="fr-FR" dirty="0" smtClean="0"/>
          </a:p>
          <a:p>
            <a:endParaRPr lang="fr-FR" dirty="0" smtClean="0"/>
          </a:p>
          <a:p>
            <a:endParaRPr lang="fr-FR" dirty="0" smtClean="0"/>
          </a:p>
          <a:p>
            <a:endParaRPr lang="fr-FR" dirty="0" smtClean="0"/>
          </a:p>
          <a:p>
            <a:endParaRPr lang="fr-FR" dirty="0" smtClean="0"/>
          </a:p>
          <a:p>
            <a:endParaRPr lang="fr-FR" dirty="0" smtClean="0"/>
          </a:p>
        </p:txBody>
      </p:sp>
      <p:cxnSp>
        <p:nvCxnSpPr>
          <p:cNvPr id="15" name="Connecteur droit 14"/>
          <p:cNvCxnSpPr/>
          <p:nvPr/>
        </p:nvCxnSpPr>
        <p:spPr>
          <a:xfrm rot="5400000">
            <a:off x="1715274" y="4071960"/>
            <a:ext cx="1999470" cy="794"/>
          </a:xfrm>
          <a:prstGeom prst="line">
            <a:avLst/>
          </a:prstGeom>
          <a:ln w="38100">
            <a:solidFill>
              <a:srgbClr val="B0B0B2"/>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rot="5400000">
            <a:off x="1786712" y="4071166"/>
            <a:ext cx="2000264" cy="1588"/>
          </a:xfrm>
          <a:prstGeom prst="line">
            <a:avLst/>
          </a:prstGeom>
          <a:ln w="38100">
            <a:solidFill>
              <a:srgbClr val="B0B0B2"/>
            </a:solidFill>
          </a:ln>
        </p:spPr>
        <p:style>
          <a:lnRef idx="1">
            <a:schemeClr val="accent1"/>
          </a:lnRef>
          <a:fillRef idx="0">
            <a:schemeClr val="accent1"/>
          </a:fillRef>
          <a:effectRef idx="0">
            <a:schemeClr val="accent1"/>
          </a:effectRef>
          <a:fontRef idx="minor">
            <a:schemeClr val="tx1"/>
          </a:fontRef>
        </p:style>
      </p:cxnSp>
      <p:graphicFrame>
        <p:nvGraphicFramePr>
          <p:cNvPr id="17" name="Graphique 16"/>
          <p:cNvGraphicFramePr/>
          <p:nvPr/>
        </p:nvGraphicFramePr>
        <p:xfrm>
          <a:off x="513669" y="2214572"/>
          <a:ext cx="5915719" cy="3929072"/>
        </p:xfrm>
        <a:graphic>
          <a:graphicData uri="http://schemas.openxmlformats.org/drawingml/2006/chart">
            <c:chart xmlns:c="http://schemas.openxmlformats.org/drawingml/2006/chart" xmlns:r="http://schemas.openxmlformats.org/officeDocument/2006/relationships" r:id="rId3"/>
          </a:graphicData>
        </a:graphic>
      </p:graphicFrame>
      <p:sp>
        <p:nvSpPr>
          <p:cNvPr id="20" name="ZoneTexte 19"/>
          <p:cNvSpPr txBox="1"/>
          <p:nvPr/>
        </p:nvSpPr>
        <p:spPr>
          <a:xfrm>
            <a:off x="6357950" y="3835621"/>
            <a:ext cx="2428860" cy="307777"/>
          </a:xfrm>
          <a:prstGeom prst="rect">
            <a:avLst/>
          </a:prstGeom>
          <a:noFill/>
        </p:spPr>
        <p:txBody>
          <a:bodyPr wrap="square" rtlCol="0">
            <a:spAutoFit/>
          </a:bodyPr>
          <a:lstStyle/>
          <a:p>
            <a:r>
              <a:rPr lang="fr-FR" sz="1400" b="1" dirty="0" smtClean="0"/>
              <a:t>PPA </a:t>
            </a:r>
            <a:r>
              <a:rPr lang="fr-FR" sz="1400" i="1" dirty="0" smtClean="0"/>
              <a:t>(2013 et avant</a:t>
            </a:r>
            <a:r>
              <a:rPr lang="fr-FR" sz="1400" b="1" dirty="0" smtClean="0"/>
              <a:t>)</a:t>
            </a:r>
            <a:endParaRPr lang="fr-FR" sz="1400" b="1" dirty="0"/>
          </a:p>
        </p:txBody>
      </p:sp>
      <p:sp>
        <p:nvSpPr>
          <p:cNvPr id="21" name="ZoneTexte 20"/>
          <p:cNvSpPr txBox="1"/>
          <p:nvPr/>
        </p:nvSpPr>
        <p:spPr>
          <a:xfrm>
            <a:off x="6429388" y="5072092"/>
            <a:ext cx="2428860" cy="307777"/>
          </a:xfrm>
          <a:prstGeom prst="rect">
            <a:avLst/>
          </a:prstGeom>
          <a:noFill/>
        </p:spPr>
        <p:txBody>
          <a:bodyPr wrap="square" rtlCol="0">
            <a:spAutoFit/>
          </a:bodyPr>
          <a:lstStyle/>
          <a:p>
            <a:r>
              <a:rPr lang="fr-FR" sz="1400" b="1" dirty="0" smtClean="0"/>
              <a:t>PPI </a:t>
            </a:r>
            <a:r>
              <a:rPr lang="fr-FR" sz="1400" i="1" dirty="0" smtClean="0"/>
              <a:t>(2014 à 2016)</a:t>
            </a:r>
            <a:endParaRPr lang="fr-FR" sz="1400" i="1" dirty="0"/>
          </a:p>
        </p:txBody>
      </p:sp>
      <p:sp>
        <p:nvSpPr>
          <p:cNvPr id="22" name="ZoneTexte 21"/>
          <p:cNvSpPr txBox="1"/>
          <p:nvPr/>
        </p:nvSpPr>
        <p:spPr>
          <a:xfrm>
            <a:off x="6357982" y="3357580"/>
            <a:ext cx="2428860" cy="307777"/>
          </a:xfrm>
          <a:prstGeom prst="rect">
            <a:avLst/>
          </a:prstGeom>
          <a:noFill/>
        </p:spPr>
        <p:txBody>
          <a:bodyPr wrap="square" rtlCol="0">
            <a:spAutoFit/>
          </a:bodyPr>
          <a:lstStyle/>
          <a:p>
            <a:r>
              <a:rPr lang="fr-FR" sz="1400" b="1" dirty="0" smtClean="0"/>
              <a:t>PPI + PPA</a:t>
            </a:r>
            <a:endParaRPr lang="fr-FR" sz="1400" b="1" dirty="0"/>
          </a:p>
        </p:txBody>
      </p:sp>
    </p:spTree>
  </p:cSld>
  <p:clrMapOvr>
    <a:masterClrMapping/>
  </p:clrMapOvr>
  <p:transition spd="med">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8"/>
          <p:cNvSpPr>
            <a:spLocks/>
          </p:cNvSpPr>
          <p:nvPr/>
        </p:nvSpPr>
        <p:spPr bwMode="auto">
          <a:xfrm>
            <a:off x="250825" y="1071546"/>
            <a:ext cx="8893176" cy="571504"/>
          </a:xfrm>
          <a:prstGeom prst="rect">
            <a:avLst/>
          </a:prstGeom>
          <a:solidFill>
            <a:srgbClr val="6E267B"/>
          </a:solidFill>
          <a:ln w="9525">
            <a:noFill/>
            <a:miter lim="800000"/>
            <a:headEnd/>
            <a:tailEnd/>
          </a:ln>
        </p:spPr>
        <p:txBody>
          <a:bodyPr/>
          <a:lstStyle/>
          <a:p>
            <a:pPr eaLnBrk="0" hangingPunct="0">
              <a:defRPr/>
            </a:pPr>
            <a:r>
              <a:rPr lang="fr-FR" sz="2800" dirty="0" smtClean="0">
                <a:solidFill>
                  <a:schemeClr val="bg1"/>
                </a:solidFill>
                <a:latin typeface="Arial" pitchFamily="34" charset="0"/>
                <a:ea typeface="+mj-ea"/>
              </a:rPr>
              <a:t>Nancy – le compte de gare, la redevance d’accès</a:t>
            </a:r>
            <a:endParaRPr lang="fr-FR" sz="2800" dirty="0">
              <a:solidFill>
                <a:schemeClr val="bg1"/>
              </a:solidFill>
              <a:latin typeface="Arial" pitchFamily="34" charset="0"/>
              <a:ea typeface="+mj-ea"/>
            </a:endParaRPr>
          </a:p>
        </p:txBody>
      </p:sp>
      <p:pic>
        <p:nvPicPr>
          <p:cNvPr id="8" name="Picture 5" descr="http://www.sncf.com/fr/sites/default/files/imagecache/sncfcom_menu_icon_unique_item/menu_icons/menu_icon_15584.jpg">
            <a:hlinkClick r:id="rId3"/>
          </p:cNvPr>
          <p:cNvPicPr>
            <a:picLocks noChangeAspect="1" noChangeArrowheads="1"/>
          </p:cNvPicPr>
          <p:nvPr/>
        </p:nvPicPr>
        <p:blipFill>
          <a:blip r:embed="rId4"/>
          <a:srcRect/>
          <a:stretch>
            <a:fillRect/>
          </a:stretch>
        </p:blipFill>
        <p:spPr bwMode="auto">
          <a:xfrm>
            <a:off x="1857375" y="2000250"/>
            <a:ext cx="4929188" cy="329565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5"/>
          <p:cNvSpPr>
            <a:spLocks noChangeArrowheads="1"/>
          </p:cNvSpPr>
          <p:nvPr/>
        </p:nvSpPr>
        <p:spPr bwMode="auto">
          <a:xfrm>
            <a:off x="179388" y="130175"/>
            <a:ext cx="8964612" cy="561975"/>
          </a:xfrm>
          <a:prstGeom prst="rect">
            <a:avLst/>
          </a:prstGeom>
          <a:solidFill>
            <a:srgbClr val="6E267B"/>
          </a:solidFill>
          <a:ln w="9525">
            <a:noFill/>
            <a:miter lim="800000"/>
            <a:headEnd/>
            <a:tailEnd/>
          </a:ln>
        </p:spPr>
        <p:txBody>
          <a:bodyPr/>
          <a:lstStyle/>
          <a:p>
            <a:pPr eaLnBrk="0" hangingPunct="0"/>
            <a:r>
              <a:rPr lang="fr-FR" altLang="fr-FR" sz="2800" dirty="0">
                <a:solidFill>
                  <a:schemeClr val="bg1"/>
                </a:solidFill>
                <a:latin typeface="Arial" pitchFamily="34" charset="0"/>
              </a:rPr>
              <a:t>Compte de </a:t>
            </a:r>
            <a:r>
              <a:rPr lang="fr-FR" altLang="fr-FR" sz="2800" dirty="0" smtClean="0">
                <a:solidFill>
                  <a:schemeClr val="bg1"/>
                </a:solidFill>
                <a:latin typeface="Arial" pitchFamily="34" charset="0"/>
              </a:rPr>
              <a:t>gare NANCY  </a:t>
            </a:r>
            <a:r>
              <a:rPr lang="fr-FR" altLang="fr-FR" sz="2800" dirty="0">
                <a:solidFill>
                  <a:schemeClr val="bg1"/>
                </a:solidFill>
                <a:latin typeface="Arial" pitchFamily="34" charset="0"/>
              </a:rPr>
              <a:t>2015-2016</a:t>
            </a:r>
          </a:p>
        </p:txBody>
      </p:sp>
      <p:sp>
        <p:nvSpPr>
          <p:cNvPr id="81923" name="ZoneTexte 7"/>
          <p:cNvSpPr txBox="1">
            <a:spLocks noChangeArrowheads="1"/>
          </p:cNvSpPr>
          <p:nvPr/>
        </p:nvSpPr>
        <p:spPr bwMode="auto">
          <a:xfrm>
            <a:off x="6948488" y="6510338"/>
            <a:ext cx="360362" cy="276225"/>
          </a:xfrm>
          <a:prstGeom prst="rect">
            <a:avLst/>
          </a:prstGeom>
          <a:noFill/>
          <a:ln w="9525">
            <a:noFill/>
            <a:miter lim="800000"/>
            <a:headEnd/>
            <a:tailEnd/>
          </a:ln>
        </p:spPr>
        <p:txBody>
          <a:bodyPr>
            <a:spAutoFit/>
          </a:bodyPr>
          <a:lstStyle/>
          <a:p>
            <a:r>
              <a:rPr lang="fr-FR" altLang="fr-FR" sz="1200"/>
              <a:t>62</a:t>
            </a:r>
          </a:p>
        </p:txBody>
      </p:sp>
      <p:sp>
        <p:nvSpPr>
          <p:cNvPr id="8" name="Espace réservé du texte 2"/>
          <p:cNvSpPr txBox="1">
            <a:spLocks/>
          </p:cNvSpPr>
          <p:nvPr/>
        </p:nvSpPr>
        <p:spPr>
          <a:xfrm>
            <a:off x="714375" y="785813"/>
            <a:ext cx="5715000" cy="307777"/>
          </a:xfrm>
          <a:prstGeom prst="rect">
            <a:avLst/>
          </a:prstGeom>
        </p:spPr>
        <p:txBody>
          <a:bodyPr lIns="0" tIns="0" rIns="0" bIns="0">
            <a:spAutoFit/>
          </a:bodyPr>
          <a:lstStyle/>
          <a:p>
            <a:pPr eaLnBrk="0" hangingPunct="0">
              <a:spcBef>
                <a:spcPts val="0"/>
              </a:spcBef>
              <a:spcAft>
                <a:spcPts val="600"/>
              </a:spcAft>
              <a:defRPr/>
            </a:pPr>
            <a:r>
              <a:rPr lang="fr-FR" sz="2000" dirty="0" smtClean="0">
                <a:solidFill>
                  <a:schemeClr val="tx2"/>
                </a:solidFill>
                <a:latin typeface="Arial"/>
                <a:ea typeface="+mn-ea"/>
                <a:cs typeface="Arial"/>
              </a:rPr>
              <a:t>Périmètre </a:t>
            </a:r>
            <a:r>
              <a:rPr lang="fr-FR" sz="2000" dirty="0">
                <a:solidFill>
                  <a:schemeClr val="tx2"/>
                </a:solidFill>
                <a:latin typeface="Arial"/>
                <a:ea typeface="+mn-ea"/>
                <a:cs typeface="Arial"/>
              </a:rPr>
              <a:t>régulé et non régulé</a:t>
            </a:r>
          </a:p>
        </p:txBody>
      </p:sp>
      <p:pic>
        <p:nvPicPr>
          <p:cNvPr id="81925" name="Picture 2"/>
          <p:cNvPicPr>
            <a:picLocks noChangeAspect="1" noChangeArrowheads="1"/>
          </p:cNvPicPr>
          <p:nvPr/>
        </p:nvPicPr>
        <p:blipFill>
          <a:blip r:embed="rId3"/>
          <a:srcRect/>
          <a:stretch>
            <a:fillRect/>
          </a:stretch>
        </p:blipFill>
        <p:spPr bwMode="auto">
          <a:xfrm>
            <a:off x="179388" y="1412875"/>
            <a:ext cx="8807450" cy="412432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3"/>
          <p:cNvSpPr>
            <a:spLocks noChangeArrowheads="1"/>
          </p:cNvSpPr>
          <p:nvPr/>
        </p:nvSpPr>
        <p:spPr bwMode="auto">
          <a:xfrm rot="1888353">
            <a:off x="2124075" y="3141663"/>
            <a:ext cx="6075363" cy="288925"/>
          </a:xfrm>
          <a:prstGeom prst="rect">
            <a:avLst/>
          </a:prstGeom>
          <a:noFill/>
          <a:ln w="9525">
            <a:noFill/>
            <a:miter lim="800000"/>
            <a:headEnd/>
            <a:tailEnd/>
          </a:ln>
        </p:spPr>
        <p:txBody>
          <a:bodyPr/>
          <a:lstStyle/>
          <a:p>
            <a:pPr marL="61913" eaLnBrk="0" hangingPunct="0">
              <a:spcBef>
                <a:spcPct val="20000"/>
              </a:spcBef>
              <a:buFont typeface="Arial" pitchFamily="34" charset="0"/>
              <a:buNone/>
            </a:pPr>
            <a:endParaRPr lang="fr-FR" altLang="fr-FR" sz="2000">
              <a:solidFill>
                <a:srgbClr val="6E267B"/>
              </a:solidFill>
            </a:endParaRPr>
          </a:p>
        </p:txBody>
      </p:sp>
      <p:sp>
        <p:nvSpPr>
          <p:cNvPr id="82947" name="Rectangle 6"/>
          <p:cNvSpPr>
            <a:spLocks noChangeArrowheads="1"/>
          </p:cNvSpPr>
          <p:nvPr/>
        </p:nvSpPr>
        <p:spPr bwMode="auto">
          <a:xfrm>
            <a:off x="465140" y="130175"/>
            <a:ext cx="8678892" cy="561975"/>
          </a:xfrm>
          <a:prstGeom prst="rect">
            <a:avLst/>
          </a:prstGeom>
          <a:solidFill>
            <a:srgbClr val="6E267B"/>
          </a:solidFill>
          <a:ln w="9525">
            <a:noFill/>
            <a:miter lim="800000"/>
            <a:headEnd/>
            <a:tailEnd/>
          </a:ln>
        </p:spPr>
        <p:txBody>
          <a:bodyPr/>
          <a:lstStyle/>
          <a:p>
            <a:pPr eaLnBrk="0" hangingPunct="0"/>
            <a:r>
              <a:rPr lang="fr-FR" altLang="fr-FR" sz="2800">
                <a:solidFill>
                  <a:schemeClr val="bg1"/>
                </a:solidFill>
                <a:latin typeface="Arial" pitchFamily="34" charset="0"/>
              </a:rPr>
              <a:t>Compte de la gare de Nancy</a:t>
            </a:r>
          </a:p>
        </p:txBody>
      </p:sp>
      <p:sp>
        <p:nvSpPr>
          <p:cNvPr id="8" name="Espace réservé du texte 2"/>
          <p:cNvSpPr txBox="1">
            <a:spLocks/>
          </p:cNvSpPr>
          <p:nvPr/>
        </p:nvSpPr>
        <p:spPr>
          <a:xfrm>
            <a:off x="714375" y="785813"/>
            <a:ext cx="4857750" cy="307777"/>
          </a:xfrm>
          <a:prstGeom prst="rect">
            <a:avLst/>
          </a:prstGeom>
        </p:spPr>
        <p:txBody>
          <a:bodyPr lIns="0" tIns="0" rIns="0" bIns="0">
            <a:spAutoFit/>
          </a:bodyPr>
          <a:lstStyle/>
          <a:p>
            <a:pPr eaLnBrk="0" hangingPunct="0">
              <a:spcBef>
                <a:spcPts val="0"/>
              </a:spcBef>
              <a:spcAft>
                <a:spcPts val="600"/>
              </a:spcAft>
              <a:defRPr/>
            </a:pPr>
            <a:r>
              <a:rPr lang="fr-FR" sz="2000" dirty="0" smtClean="0">
                <a:solidFill>
                  <a:schemeClr val="tx2"/>
                </a:solidFill>
                <a:latin typeface="Arial"/>
                <a:ea typeface="+mn-ea"/>
                <a:cs typeface="Arial"/>
              </a:rPr>
              <a:t>Zoom sur les charges ‘</a:t>
            </a:r>
            <a:r>
              <a:rPr lang="fr-FR" sz="2000" dirty="0">
                <a:solidFill>
                  <a:schemeClr val="tx2"/>
                </a:solidFill>
                <a:latin typeface="Arial"/>
                <a:ea typeface="+mn-ea"/>
                <a:cs typeface="Arial"/>
              </a:rPr>
              <a:t>’Transporteurs’’</a:t>
            </a:r>
          </a:p>
        </p:txBody>
      </p:sp>
      <p:pic>
        <p:nvPicPr>
          <p:cNvPr id="82949" name="Picture 4"/>
          <p:cNvPicPr>
            <a:picLocks noChangeAspect="1" noChangeArrowheads="1"/>
          </p:cNvPicPr>
          <p:nvPr/>
        </p:nvPicPr>
        <p:blipFill>
          <a:blip r:embed="rId3"/>
          <a:srcRect/>
          <a:stretch>
            <a:fillRect/>
          </a:stretch>
        </p:blipFill>
        <p:spPr bwMode="auto">
          <a:xfrm>
            <a:off x="3906838" y="4246563"/>
            <a:ext cx="3921125" cy="2482850"/>
          </a:xfrm>
          <a:prstGeom prst="rect">
            <a:avLst/>
          </a:prstGeom>
          <a:noFill/>
          <a:ln w="9525">
            <a:noFill/>
            <a:miter lim="800000"/>
            <a:headEnd/>
            <a:tailEnd/>
          </a:ln>
        </p:spPr>
      </p:pic>
      <p:pic>
        <p:nvPicPr>
          <p:cNvPr id="82950" name="Picture 9"/>
          <p:cNvPicPr>
            <a:picLocks noChangeAspect="1" noChangeArrowheads="1"/>
          </p:cNvPicPr>
          <p:nvPr/>
        </p:nvPicPr>
        <p:blipFill>
          <a:blip r:embed="rId4"/>
          <a:srcRect/>
          <a:stretch>
            <a:fillRect/>
          </a:stretch>
        </p:blipFill>
        <p:spPr bwMode="auto">
          <a:xfrm>
            <a:off x="571500" y="1285875"/>
            <a:ext cx="8316913" cy="264318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2"/>
          <p:cNvSpPr txBox="1">
            <a:spLocks/>
          </p:cNvSpPr>
          <p:nvPr/>
        </p:nvSpPr>
        <p:spPr>
          <a:xfrm>
            <a:off x="1123950" y="785813"/>
            <a:ext cx="6832600" cy="307777"/>
          </a:xfrm>
          <a:prstGeom prst="rect">
            <a:avLst/>
          </a:prstGeom>
        </p:spPr>
        <p:txBody>
          <a:bodyPr lIns="0" tIns="0" rIns="0" bIns="0">
            <a:spAutoFit/>
          </a:bodyPr>
          <a:lstStyle/>
          <a:p>
            <a:pPr eaLnBrk="0" hangingPunct="0">
              <a:spcBef>
                <a:spcPts val="0"/>
              </a:spcBef>
              <a:spcAft>
                <a:spcPts val="600"/>
              </a:spcAft>
              <a:defRPr/>
            </a:pPr>
            <a:r>
              <a:rPr lang="fr-FR" sz="2000" dirty="0" smtClean="0">
                <a:solidFill>
                  <a:schemeClr val="tx2"/>
                </a:solidFill>
                <a:latin typeface="Arial"/>
                <a:ea typeface="+mn-ea"/>
                <a:cs typeface="Arial"/>
              </a:rPr>
              <a:t>Evolution </a:t>
            </a:r>
            <a:r>
              <a:rPr lang="fr-FR" sz="2000" dirty="0">
                <a:solidFill>
                  <a:schemeClr val="tx2"/>
                </a:solidFill>
                <a:latin typeface="Arial"/>
                <a:ea typeface="+mn-ea"/>
                <a:cs typeface="Arial"/>
              </a:rPr>
              <a:t>des charges tous transporteurs</a:t>
            </a:r>
          </a:p>
        </p:txBody>
      </p:sp>
      <p:sp>
        <p:nvSpPr>
          <p:cNvPr id="83971" name="Rectangle 7"/>
          <p:cNvSpPr>
            <a:spLocks noChangeArrowheads="1"/>
          </p:cNvSpPr>
          <p:nvPr/>
        </p:nvSpPr>
        <p:spPr bwMode="auto">
          <a:xfrm>
            <a:off x="179388" y="130175"/>
            <a:ext cx="8229600" cy="561975"/>
          </a:xfrm>
          <a:prstGeom prst="rect">
            <a:avLst/>
          </a:prstGeom>
          <a:solidFill>
            <a:srgbClr val="6E267B"/>
          </a:solidFill>
          <a:ln w="9525">
            <a:noFill/>
            <a:miter lim="800000"/>
            <a:headEnd/>
            <a:tailEnd/>
          </a:ln>
        </p:spPr>
        <p:txBody>
          <a:bodyPr/>
          <a:lstStyle/>
          <a:p>
            <a:pPr eaLnBrk="0" hangingPunct="0"/>
            <a:r>
              <a:rPr lang="fr-FR" altLang="fr-FR" sz="2800">
                <a:solidFill>
                  <a:schemeClr val="bg1"/>
                </a:solidFill>
                <a:latin typeface="Arial" pitchFamily="34" charset="0"/>
              </a:rPr>
              <a:t>Compte de la gare de Nancy</a:t>
            </a:r>
          </a:p>
        </p:txBody>
      </p:sp>
      <p:sp>
        <p:nvSpPr>
          <p:cNvPr id="83972" name="ZoneTexte 12"/>
          <p:cNvSpPr txBox="1">
            <a:spLocks noChangeArrowheads="1"/>
          </p:cNvSpPr>
          <p:nvPr/>
        </p:nvSpPr>
        <p:spPr bwMode="auto">
          <a:xfrm>
            <a:off x="6948488" y="6510338"/>
            <a:ext cx="360362" cy="276225"/>
          </a:xfrm>
          <a:prstGeom prst="rect">
            <a:avLst/>
          </a:prstGeom>
          <a:noFill/>
          <a:ln w="9525">
            <a:noFill/>
            <a:miter lim="800000"/>
            <a:headEnd/>
            <a:tailEnd/>
          </a:ln>
        </p:spPr>
        <p:txBody>
          <a:bodyPr>
            <a:spAutoFit/>
          </a:bodyPr>
          <a:lstStyle/>
          <a:p>
            <a:r>
              <a:rPr lang="fr-FR" altLang="fr-FR" sz="1200"/>
              <a:t>68</a:t>
            </a:r>
          </a:p>
        </p:txBody>
      </p:sp>
      <p:pic>
        <p:nvPicPr>
          <p:cNvPr id="83973" name="Picture 2"/>
          <p:cNvPicPr>
            <a:picLocks noChangeAspect="1" noChangeArrowheads="1"/>
          </p:cNvPicPr>
          <p:nvPr/>
        </p:nvPicPr>
        <p:blipFill>
          <a:blip r:embed="rId2"/>
          <a:srcRect/>
          <a:stretch>
            <a:fillRect/>
          </a:stretch>
        </p:blipFill>
        <p:spPr bwMode="auto">
          <a:xfrm>
            <a:off x="1152525" y="1863725"/>
            <a:ext cx="6943725" cy="413543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785813" y="1285875"/>
            <a:ext cx="1571625" cy="121443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marL="342900" indent="-342900" algn="ctr" eaLnBrk="0" hangingPunct="0">
              <a:spcBef>
                <a:spcPct val="20000"/>
              </a:spcBef>
              <a:defRPr/>
            </a:pPr>
            <a:r>
              <a:rPr lang="fr-FR" sz="2000" b="1" dirty="0">
                <a:solidFill>
                  <a:schemeClr val="tx2"/>
                </a:solidFill>
                <a:cs typeface="Arial"/>
              </a:rPr>
              <a:t>2015 : </a:t>
            </a:r>
          </a:p>
          <a:p>
            <a:pPr marL="342900" indent="-342900" algn="ctr" eaLnBrk="0" hangingPunct="0">
              <a:spcBef>
                <a:spcPct val="20000"/>
              </a:spcBef>
              <a:defRPr/>
            </a:pPr>
            <a:r>
              <a:rPr lang="fr-FR" sz="2000" b="1" dirty="0">
                <a:solidFill>
                  <a:schemeClr val="tx2"/>
                </a:solidFill>
                <a:cs typeface="Arial"/>
              </a:rPr>
              <a:t>5 030 k€</a:t>
            </a:r>
          </a:p>
        </p:txBody>
      </p:sp>
      <p:sp>
        <p:nvSpPr>
          <p:cNvPr id="7" name="Rectangle 3"/>
          <p:cNvSpPr>
            <a:spLocks noChangeArrowheads="1"/>
          </p:cNvSpPr>
          <p:nvPr/>
        </p:nvSpPr>
        <p:spPr bwMode="auto">
          <a:xfrm>
            <a:off x="5929313" y="4786313"/>
            <a:ext cx="1571625" cy="12144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marL="342900" indent="-342900" algn="ctr" eaLnBrk="0" hangingPunct="0">
              <a:spcBef>
                <a:spcPct val="20000"/>
              </a:spcBef>
              <a:defRPr/>
            </a:pPr>
            <a:r>
              <a:rPr lang="fr-FR" sz="2000" b="1" dirty="0">
                <a:solidFill>
                  <a:schemeClr val="tx2"/>
                </a:solidFill>
                <a:cs typeface="Arial"/>
              </a:rPr>
              <a:t>2016 : </a:t>
            </a:r>
          </a:p>
          <a:p>
            <a:pPr marL="342900" indent="-342900" algn="ctr" eaLnBrk="0" hangingPunct="0">
              <a:spcBef>
                <a:spcPct val="20000"/>
              </a:spcBef>
              <a:defRPr/>
            </a:pPr>
            <a:r>
              <a:rPr lang="fr-FR" sz="2000" b="1" dirty="0">
                <a:solidFill>
                  <a:schemeClr val="tx2"/>
                </a:solidFill>
                <a:cs typeface="Arial"/>
              </a:rPr>
              <a:t>4 913 k€</a:t>
            </a:r>
          </a:p>
        </p:txBody>
      </p:sp>
      <p:sp>
        <p:nvSpPr>
          <p:cNvPr id="13" name="Flèche à angle droit 12"/>
          <p:cNvSpPr/>
          <p:nvPr/>
        </p:nvSpPr>
        <p:spPr>
          <a:xfrm rot="5400000">
            <a:off x="1678782" y="2321719"/>
            <a:ext cx="3357562" cy="4286250"/>
          </a:xfrm>
          <a:prstGeom prst="bentUpArrow">
            <a:avLst>
              <a:gd name="adj1" fmla="val 25000"/>
              <a:gd name="adj2" fmla="val 25000"/>
              <a:gd name="adj3" fmla="val 31017"/>
            </a:avLst>
          </a:prstGeom>
          <a:ln w="269875" cap="sq">
            <a:solidFill>
              <a:srgbClr val="B0B0B2"/>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84997" name="Rectangle 3"/>
          <p:cNvSpPr>
            <a:spLocks noChangeArrowheads="1"/>
          </p:cNvSpPr>
          <p:nvPr/>
        </p:nvSpPr>
        <p:spPr bwMode="auto">
          <a:xfrm>
            <a:off x="2500313" y="2071688"/>
            <a:ext cx="6215062" cy="3286125"/>
          </a:xfrm>
          <a:prstGeom prst="rect">
            <a:avLst/>
          </a:prstGeom>
          <a:noFill/>
          <a:ln w="9525">
            <a:noFill/>
            <a:miter lim="800000"/>
            <a:headEnd/>
            <a:tailEnd/>
          </a:ln>
        </p:spPr>
        <p:txBody>
          <a:bodyPr anchor="ctr"/>
          <a:lstStyle/>
          <a:p>
            <a:pPr marL="342900" indent="-342900" eaLnBrk="0" hangingPunct="0">
              <a:spcBef>
                <a:spcPct val="20000"/>
              </a:spcBef>
            </a:pPr>
            <a:endParaRPr lang="fr-FR" sz="1400" i="1">
              <a:solidFill>
                <a:schemeClr val="tx2"/>
              </a:solidFill>
              <a:latin typeface="Arial" pitchFamily="34" charset="0"/>
              <a:cs typeface="Arial" pitchFamily="34" charset="0"/>
            </a:endParaRPr>
          </a:p>
          <a:p>
            <a:pPr marL="342900" indent="-342900" eaLnBrk="0" hangingPunct="0">
              <a:spcBef>
                <a:spcPct val="20000"/>
              </a:spcBef>
              <a:buFont typeface="Wingdings" pitchFamily="2" charset="2"/>
              <a:buChar char="q"/>
            </a:pPr>
            <a:r>
              <a:rPr lang="fr-FR" sz="1400" b="1">
                <a:solidFill>
                  <a:schemeClr val="tx2"/>
                </a:solidFill>
                <a:latin typeface="Arial" pitchFamily="34" charset="0"/>
                <a:cs typeface="Arial" pitchFamily="34" charset="0"/>
              </a:rPr>
              <a:t>Diminution du service de gare : </a:t>
            </a:r>
            <a:r>
              <a:rPr lang="fr-FR" sz="1400">
                <a:solidFill>
                  <a:schemeClr val="tx2"/>
                </a:solidFill>
                <a:latin typeface="Arial" pitchFamily="34" charset="0"/>
                <a:cs typeface="Arial" pitchFamily="34" charset="0"/>
              </a:rPr>
              <a:t>-23k€ sur l’accueil général</a:t>
            </a:r>
          </a:p>
          <a:p>
            <a:pPr marL="342900" indent="-342900" eaLnBrk="0" hangingPunct="0">
              <a:spcBef>
                <a:spcPct val="20000"/>
              </a:spcBef>
            </a:pPr>
            <a:endParaRPr lang="fr-FR" sz="1400" b="1">
              <a:solidFill>
                <a:schemeClr val="tx2"/>
              </a:solidFill>
              <a:latin typeface="Arial" pitchFamily="34" charset="0"/>
              <a:cs typeface="Arial" pitchFamily="34" charset="0"/>
            </a:endParaRPr>
          </a:p>
          <a:p>
            <a:pPr marL="342900" indent="-342900" eaLnBrk="0" hangingPunct="0">
              <a:spcBef>
                <a:spcPct val="20000"/>
              </a:spcBef>
              <a:buFont typeface="Wingdings" pitchFamily="2" charset="2"/>
              <a:buChar char="q"/>
            </a:pPr>
            <a:r>
              <a:rPr lang="fr-FR" sz="1400" b="1">
                <a:solidFill>
                  <a:schemeClr val="tx2"/>
                </a:solidFill>
                <a:latin typeface="Arial" pitchFamily="34" charset="0"/>
                <a:cs typeface="Arial" pitchFamily="34" charset="0"/>
              </a:rPr>
              <a:t>Economies Gestion de site (SUGE et maintenance SI) : </a:t>
            </a:r>
            <a:r>
              <a:rPr lang="fr-FR" sz="1400">
                <a:solidFill>
                  <a:schemeClr val="tx2"/>
                </a:solidFill>
                <a:latin typeface="Arial" pitchFamily="34" charset="0"/>
                <a:cs typeface="Arial" pitchFamily="34" charset="0"/>
              </a:rPr>
              <a:t>-101k€</a:t>
            </a:r>
          </a:p>
          <a:p>
            <a:pPr marL="342900" indent="-342900" eaLnBrk="0" hangingPunct="0">
              <a:spcBef>
                <a:spcPct val="20000"/>
              </a:spcBef>
              <a:buFont typeface="Wingdings" pitchFamily="2" charset="2"/>
              <a:buChar char="q"/>
            </a:pPr>
            <a:endParaRPr lang="fr-FR" sz="1400" i="1">
              <a:solidFill>
                <a:schemeClr val="tx2"/>
              </a:solidFill>
              <a:latin typeface="Arial" pitchFamily="34" charset="0"/>
              <a:cs typeface="Arial" pitchFamily="34" charset="0"/>
            </a:endParaRPr>
          </a:p>
          <a:p>
            <a:pPr marL="342900" indent="-342900" eaLnBrk="0" hangingPunct="0">
              <a:spcBef>
                <a:spcPct val="20000"/>
              </a:spcBef>
              <a:buFont typeface="Wingdings" pitchFamily="2" charset="2"/>
              <a:buChar char="q"/>
            </a:pPr>
            <a:r>
              <a:rPr lang="fr-FR" sz="1400" b="1">
                <a:solidFill>
                  <a:schemeClr val="tx2"/>
                </a:solidFill>
                <a:latin typeface="Arial" pitchFamily="34" charset="0"/>
                <a:cs typeface="Arial" pitchFamily="34" charset="0"/>
              </a:rPr>
              <a:t>Diminution du poids des investissements : -</a:t>
            </a:r>
            <a:r>
              <a:rPr lang="fr-FR" sz="1400">
                <a:solidFill>
                  <a:schemeClr val="tx2"/>
                </a:solidFill>
                <a:latin typeface="Arial" pitchFamily="34" charset="0"/>
                <a:cs typeface="Arial" pitchFamily="34" charset="0"/>
              </a:rPr>
              <a:t>86k€</a:t>
            </a:r>
          </a:p>
          <a:p>
            <a:pPr marL="342900" indent="-342900" eaLnBrk="0" hangingPunct="0">
              <a:spcBef>
                <a:spcPct val="20000"/>
              </a:spcBef>
              <a:buFont typeface="Wingdings" pitchFamily="2" charset="2"/>
              <a:buChar char="q"/>
            </a:pPr>
            <a:endParaRPr lang="fr-FR" sz="1400">
              <a:solidFill>
                <a:schemeClr val="tx2"/>
              </a:solidFill>
              <a:latin typeface="Arial" pitchFamily="34" charset="0"/>
              <a:cs typeface="Arial" pitchFamily="34" charset="0"/>
            </a:endParaRPr>
          </a:p>
          <a:p>
            <a:pPr marL="342900" indent="-342900" eaLnBrk="0" hangingPunct="0">
              <a:spcBef>
                <a:spcPct val="20000"/>
              </a:spcBef>
              <a:buFont typeface="Wingdings" pitchFamily="2" charset="2"/>
              <a:buChar char="q"/>
            </a:pPr>
            <a:r>
              <a:rPr lang="fr-FR" sz="1400" b="1">
                <a:solidFill>
                  <a:schemeClr val="tx2"/>
                </a:solidFill>
                <a:latin typeface="Arial" pitchFamily="34" charset="0"/>
                <a:cs typeface="Arial" pitchFamily="34" charset="0"/>
              </a:rPr>
              <a:t>Evolutions macro-économiques (1,86 %) :</a:t>
            </a:r>
            <a:r>
              <a:rPr lang="fr-FR" b="1">
                <a:solidFill>
                  <a:schemeClr val="tx2"/>
                </a:solidFill>
              </a:rPr>
              <a:t> </a:t>
            </a:r>
            <a:r>
              <a:rPr lang="fr-FR" sz="1400">
                <a:solidFill>
                  <a:schemeClr val="tx2"/>
                </a:solidFill>
                <a:latin typeface="Arial" pitchFamily="34" charset="0"/>
                <a:cs typeface="Arial" pitchFamily="34" charset="0"/>
              </a:rPr>
              <a:t>+93k€</a:t>
            </a:r>
          </a:p>
          <a:p>
            <a:pPr marL="342900" indent="-342900" eaLnBrk="0" hangingPunct="0">
              <a:spcBef>
                <a:spcPct val="20000"/>
              </a:spcBef>
              <a:buFont typeface="Wingdings" pitchFamily="2" charset="2"/>
              <a:buChar char="q"/>
            </a:pPr>
            <a:endParaRPr lang="fr-FR" sz="1400">
              <a:solidFill>
                <a:schemeClr val="tx2"/>
              </a:solidFill>
              <a:latin typeface="Arial" pitchFamily="34" charset="0"/>
              <a:cs typeface="Arial" pitchFamily="34" charset="0"/>
            </a:endParaRPr>
          </a:p>
          <a:p>
            <a:pPr marL="342900" indent="-342900" eaLnBrk="0" hangingPunct="0">
              <a:spcBef>
                <a:spcPct val="20000"/>
              </a:spcBef>
            </a:pPr>
            <a:endParaRPr lang="fr-FR" sz="1400" i="1">
              <a:solidFill>
                <a:schemeClr val="tx2"/>
              </a:solidFill>
              <a:latin typeface="Arial" pitchFamily="34" charset="0"/>
              <a:cs typeface="Arial" pitchFamily="34" charset="0"/>
            </a:endParaRPr>
          </a:p>
          <a:p>
            <a:pPr marL="342900" indent="-342900" eaLnBrk="0" hangingPunct="0">
              <a:spcBef>
                <a:spcPct val="20000"/>
              </a:spcBef>
            </a:pPr>
            <a:endParaRPr lang="fr-FR" sz="1400" i="1">
              <a:solidFill>
                <a:schemeClr val="tx2"/>
              </a:solidFill>
              <a:latin typeface="Arial" pitchFamily="34" charset="0"/>
              <a:cs typeface="Arial" pitchFamily="34" charset="0"/>
            </a:endParaRPr>
          </a:p>
          <a:p>
            <a:pPr marL="342900" indent="-342900" eaLnBrk="0" hangingPunct="0">
              <a:spcBef>
                <a:spcPct val="20000"/>
              </a:spcBef>
            </a:pPr>
            <a:endParaRPr lang="fr-FR" sz="1400" i="1">
              <a:solidFill>
                <a:schemeClr val="tx2"/>
              </a:solidFill>
              <a:latin typeface="Arial" pitchFamily="34" charset="0"/>
              <a:cs typeface="Arial" pitchFamily="34" charset="0"/>
            </a:endParaRPr>
          </a:p>
          <a:p>
            <a:pPr marL="342900" indent="-342900" eaLnBrk="0" hangingPunct="0">
              <a:spcBef>
                <a:spcPct val="20000"/>
              </a:spcBef>
            </a:pPr>
            <a:endParaRPr lang="fr-FR" sz="1400" b="1">
              <a:solidFill>
                <a:schemeClr val="tx2"/>
              </a:solidFill>
              <a:latin typeface="Arial" pitchFamily="34" charset="0"/>
              <a:cs typeface="Arial" pitchFamily="34" charset="0"/>
            </a:endParaRPr>
          </a:p>
          <a:p>
            <a:pPr marL="342900" indent="-342900" eaLnBrk="0" hangingPunct="0">
              <a:spcBef>
                <a:spcPct val="20000"/>
              </a:spcBef>
            </a:pPr>
            <a:endParaRPr lang="fr-FR" sz="1400" b="1">
              <a:solidFill>
                <a:schemeClr val="tx2"/>
              </a:solidFill>
              <a:latin typeface="Arial" pitchFamily="34" charset="0"/>
              <a:cs typeface="Arial" pitchFamily="34" charset="0"/>
            </a:endParaRPr>
          </a:p>
        </p:txBody>
      </p:sp>
      <p:sp>
        <p:nvSpPr>
          <p:cNvPr id="84998" name="Rectangle 8"/>
          <p:cNvSpPr>
            <a:spLocks noChangeArrowheads="1"/>
          </p:cNvSpPr>
          <p:nvPr/>
        </p:nvSpPr>
        <p:spPr bwMode="auto">
          <a:xfrm>
            <a:off x="179388" y="130175"/>
            <a:ext cx="8229600" cy="561975"/>
          </a:xfrm>
          <a:prstGeom prst="rect">
            <a:avLst/>
          </a:prstGeom>
          <a:solidFill>
            <a:srgbClr val="6E267B"/>
          </a:solidFill>
          <a:ln w="9525">
            <a:noFill/>
            <a:miter lim="800000"/>
            <a:headEnd/>
            <a:tailEnd/>
          </a:ln>
        </p:spPr>
        <p:txBody>
          <a:bodyPr/>
          <a:lstStyle/>
          <a:p>
            <a:pPr eaLnBrk="0" hangingPunct="0"/>
            <a:r>
              <a:rPr lang="fr-FR" altLang="fr-FR" sz="2800">
                <a:solidFill>
                  <a:schemeClr val="bg1"/>
                </a:solidFill>
                <a:latin typeface="Arial" pitchFamily="34" charset="0"/>
              </a:rPr>
              <a:t>Compte de la gare de Nancy</a:t>
            </a:r>
          </a:p>
        </p:txBody>
      </p:sp>
      <p:sp>
        <p:nvSpPr>
          <p:cNvPr id="10" name="Espace réservé du texte 2"/>
          <p:cNvSpPr txBox="1">
            <a:spLocks/>
          </p:cNvSpPr>
          <p:nvPr/>
        </p:nvSpPr>
        <p:spPr>
          <a:xfrm>
            <a:off x="785813" y="795338"/>
            <a:ext cx="7929562" cy="307777"/>
          </a:xfrm>
          <a:prstGeom prst="rect">
            <a:avLst/>
          </a:prstGeom>
        </p:spPr>
        <p:txBody>
          <a:bodyPr lIns="0" tIns="0" rIns="0" bIns="0">
            <a:spAutoFit/>
          </a:bodyPr>
          <a:lstStyle/>
          <a:p>
            <a:pPr eaLnBrk="0" hangingPunct="0">
              <a:spcBef>
                <a:spcPts val="0"/>
              </a:spcBef>
              <a:spcAft>
                <a:spcPts val="600"/>
              </a:spcAft>
              <a:defRPr/>
            </a:pPr>
            <a:r>
              <a:rPr lang="fr-FR" sz="2000" dirty="0" smtClean="0">
                <a:solidFill>
                  <a:schemeClr val="tx2"/>
                </a:solidFill>
                <a:latin typeface="Arial"/>
                <a:ea typeface="+mn-ea"/>
                <a:cs typeface="Arial"/>
              </a:rPr>
              <a:t>Analyse </a:t>
            </a:r>
            <a:r>
              <a:rPr lang="fr-FR" sz="2000" dirty="0">
                <a:solidFill>
                  <a:schemeClr val="tx2"/>
                </a:solidFill>
                <a:latin typeface="Arial"/>
                <a:ea typeface="+mn-ea"/>
                <a:cs typeface="Arial"/>
              </a:rPr>
              <a:t>des évolutions des charges tous transporteurs</a:t>
            </a:r>
          </a:p>
        </p:txBody>
      </p:sp>
      <p:sp>
        <p:nvSpPr>
          <p:cNvPr id="85000" name="ZoneTexte 12"/>
          <p:cNvSpPr txBox="1">
            <a:spLocks noChangeArrowheads="1"/>
          </p:cNvSpPr>
          <p:nvPr/>
        </p:nvSpPr>
        <p:spPr bwMode="auto">
          <a:xfrm>
            <a:off x="6948488" y="6510338"/>
            <a:ext cx="360362" cy="276225"/>
          </a:xfrm>
          <a:prstGeom prst="rect">
            <a:avLst/>
          </a:prstGeom>
          <a:noFill/>
          <a:ln w="9525">
            <a:noFill/>
            <a:miter lim="800000"/>
            <a:headEnd/>
            <a:tailEnd/>
          </a:ln>
        </p:spPr>
        <p:txBody>
          <a:bodyPr>
            <a:spAutoFit/>
          </a:bodyPr>
          <a:lstStyle/>
          <a:p>
            <a:r>
              <a:rPr lang="fr-FR" altLang="fr-FR" sz="1200"/>
              <a:t>69</a:t>
            </a:r>
          </a:p>
        </p:txBody>
      </p:sp>
    </p:spTree>
  </p:cSld>
  <p:clrMapOvr>
    <a:masterClrMapping/>
  </p:clrMapOvr>
  <p:transition spd="med">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SNC_Illu_Batiment_4-02"/>
          <p:cNvPicPr>
            <a:picLocks noChangeAspect="1" noChangeArrowheads="1"/>
          </p:cNvPicPr>
          <p:nvPr/>
        </p:nvPicPr>
        <p:blipFill>
          <a:blip r:embed="rId3"/>
          <a:srcRect t="38362" b="20831"/>
          <a:stretch>
            <a:fillRect/>
          </a:stretch>
        </p:blipFill>
        <p:spPr bwMode="auto">
          <a:xfrm>
            <a:off x="4630132" y="714356"/>
            <a:ext cx="4513868" cy="1841576"/>
          </a:xfrm>
          <a:prstGeom prst="rect">
            <a:avLst/>
          </a:prstGeom>
          <a:noFill/>
        </p:spPr>
      </p:pic>
      <p:grpSp>
        <p:nvGrpSpPr>
          <p:cNvPr id="2" name="Groupe 11"/>
          <p:cNvGrpSpPr/>
          <p:nvPr/>
        </p:nvGrpSpPr>
        <p:grpSpPr>
          <a:xfrm>
            <a:off x="4500562" y="1571274"/>
            <a:ext cx="2428892" cy="1214784"/>
            <a:chOff x="1714480" y="3928728"/>
            <a:chExt cx="3857652" cy="1929164"/>
          </a:xfrm>
        </p:grpSpPr>
        <p:sp>
          <p:nvSpPr>
            <p:cNvPr id="11" name="Rectangle 10"/>
            <p:cNvSpPr/>
            <p:nvPr/>
          </p:nvSpPr>
          <p:spPr>
            <a:xfrm>
              <a:off x="1714480" y="4857760"/>
              <a:ext cx="3071834" cy="214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63" descr="SNC_Illu_Transport_14-02"/>
            <p:cNvPicPr>
              <a:picLocks noChangeAspect="1" noChangeArrowheads="1"/>
            </p:cNvPicPr>
            <p:nvPr/>
          </p:nvPicPr>
          <p:blipFill>
            <a:blip r:embed="rId4" cstate="email">
              <a:duotone>
                <a:schemeClr val="accent5">
                  <a:shade val="45000"/>
                  <a:satMod val="135000"/>
                </a:schemeClr>
                <a:prstClr val="white"/>
              </a:duotone>
            </a:blip>
            <a:srcRect/>
            <a:stretch>
              <a:fillRect/>
            </a:stretch>
          </p:blipFill>
          <p:spPr bwMode="auto">
            <a:xfrm>
              <a:off x="1714480" y="3928728"/>
              <a:ext cx="3857652" cy="1929164"/>
            </a:xfrm>
            <a:prstGeom prst="rect">
              <a:avLst/>
            </a:prstGeom>
            <a:noFill/>
          </p:spPr>
        </p:pic>
      </p:grpSp>
      <p:sp>
        <p:nvSpPr>
          <p:cNvPr id="8" name="Rectangle 8"/>
          <p:cNvSpPr>
            <a:spLocks/>
          </p:cNvSpPr>
          <p:nvPr/>
        </p:nvSpPr>
        <p:spPr bwMode="auto">
          <a:xfrm>
            <a:off x="250825" y="357166"/>
            <a:ext cx="8893176" cy="571504"/>
          </a:xfrm>
          <a:prstGeom prst="rect">
            <a:avLst/>
          </a:prstGeom>
          <a:solidFill>
            <a:srgbClr val="6E267B"/>
          </a:solidFill>
          <a:ln w="9525">
            <a:noFill/>
            <a:miter lim="800000"/>
            <a:headEnd/>
            <a:tailEnd/>
          </a:ln>
        </p:spPr>
        <p:txBody>
          <a:bodyPr/>
          <a:lstStyle/>
          <a:p>
            <a:pPr eaLnBrk="0" hangingPunct="0">
              <a:defRPr/>
            </a:pPr>
            <a:r>
              <a:rPr lang="fr-FR" sz="2800" dirty="0" smtClean="0">
                <a:solidFill>
                  <a:schemeClr val="bg1"/>
                </a:solidFill>
                <a:latin typeface="Arial" pitchFamily="34" charset="0"/>
                <a:ea typeface="+mj-ea"/>
              </a:rPr>
              <a:t>Nancy – redevance d’accès</a:t>
            </a:r>
            <a:endParaRPr lang="fr-FR" sz="2800" dirty="0">
              <a:solidFill>
                <a:schemeClr val="bg1"/>
              </a:solidFill>
              <a:latin typeface="Arial" pitchFamily="34" charset="0"/>
              <a:ea typeface="+mj-ea"/>
            </a:endParaRPr>
          </a:p>
        </p:txBody>
      </p:sp>
      <p:sp>
        <p:nvSpPr>
          <p:cNvPr id="12" name="Rectangle 2"/>
          <p:cNvSpPr>
            <a:spLocks noChangeArrowheads="1"/>
          </p:cNvSpPr>
          <p:nvPr/>
        </p:nvSpPr>
        <p:spPr bwMode="auto">
          <a:xfrm>
            <a:off x="71406" y="5857892"/>
            <a:ext cx="9144000" cy="507996"/>
          </a:xfrm>
          <a:prstGeom prst="rect">
            <a:avLst/>
          </a:prstGeom>
          <a:noFill/>
          <a:ln w="9525">
            <a:noFill/>
            <a:miter lim="800000"/>
            <a:headEnd/>
            <a:tailEnd/>
          </a:ln>
        </p:spPr>
        <p:txBody>
          <a:bodyPr/>
          <a:lstStyle/>
          <a:p>
            <a:pPr eaLnBrk="0" hangingPunct="0"/>
            <a:r>
              <a:rPr lang="fr-FR" sz="1200" i="1" dirty="0" smtClean="0">
                <a:solidFill>
                  <a:srgbClr val="747678"/>
                </a:solidFill>
                <a:latin typeface="Calibri" pitchFamily="34" charset="0"/>
                <a:cs typeface="Arial" pitchFamily="34" charset="0"/>
              </a:rPr>
              <a:t>Résultats </a:t>
            </a:r>
            <a:r>
              <a:rPr lang="fr-FR" sz="1200" i="1" dirty="0">
                <a:solidFill>
                  <a:srgbClr val="747678"/>
                </a:solidFill>
                <a:latin typeface="Calibri" pitchFamily="34" charset="0"/>
                <a:cs typeface="Arial" pitchFamily="34" charset="0"/>
              </a:rPr>
              <a:t>susceptibles d’évoluer jusqu’à la publication officielle du DRG </a:t>
            </a:r>
            <a:r>
              <a:rPr lang="fr-FR" sz="1200" i="1" dirty="0" smtClean="0">
                <a:solidFill>
                  <a:srgbClr val="747678"/>
                </a:solidFill>
                <a:latin typeface="Calibri" pitchFamily="34" charset="0"/>
                <a:cs typeface="Arial" pitchFamily="34" charset="0"/>
              </a:rPr>
              <a:t>post IRC (mi </a:t>
            </a:r>
            <a:r>
              <a:rPr lang="fr-FR" sz="1200" i="1" dirty="0">
                <a:solidFill>
                  <a:srgbClr val="747678"/>
                </a:solidFill>
                <a:latin typeface="Calibri" pitchFamily="34" charset="0"/>
                <a:cs typeface="Arial" pitchFamily="34" charset="0"/>
              </a:rPr>
              <a:t>décembre</a:t>
            </a:r>
            <a:r>
              <a:rPr lang="fr-FR" sz="1200" i="1" dirty="0" smtClean="0">
                <a:solidFill>
                  <a:srgbClr val="747678"/>
                </a:solidFill>
                <a:latin typeface="Calibri" pitchFamily="34" charset="0"/>
                <a:cs typeface="Arial" pitchFamily="34" charset="0"/>
              </a:rPr>
              <a:t>)</a:t>
            </a:r>
            <a:endParaRPr lang="fr-FR" sz="1200" i="1" dirty="0">
              <a:solidFill>
                <a:srgbClr val="747678"/>
              </a:solidFill>
              <a:latin typeface="Calibri" pitchFamily="34" charset="0"/>
              <a:cs typeface="Arial" pitchFamily="34" charset="0"/>
            </a:endParaRPr>
          </a:p>
        </p:txBody>
      </p:sp>
      <p:sp>
        <p:nvSpPr>
          <p:cNvPr id="14" name="Espace réservé du texte 2"/>
          <p:cNvSpPr>
            <a:spLocks noGrp="1"/>
          </p:cNvSpPr>
          <p:nvPr>
            <p:ph type="body" sz="quarter" idx="10"/>
          </p:nvPr>
        </p:nvSpPr>
        <p:spPr bwMode="auto">
          <a:xfrm>
            <a:off x="714348" y="4357695"/>
            <a:ext cx="7777162" cy="507831"/>
          </a:xfrm>
          <a:noFill/>
          <a:ln>
            <a:miter lim="800000"/>
            <a:headEnd/>
            <a:tailEnd/>
          </a:ln>
        </p:spPr>
        <p:txBody>
          <a:bodyPr vert="horz" wrap="square" numCol="1" anchor="t" anchorCtr="0" compatLnSpc="1">
            <a:prstTxWarp prst="textNoShape">
              <a:avLst/>
            </a:prstTxWarp>
          </a:bodyPr>
          <a:lstStyle/>
          <a:p>
            <a:pPr>
              <a:spcBef>
                <a:spcPct val="0"/>
              </a:spcBef>
            </a:pPr>
            <a:r>
              <a:rPr lang="fr-FR" sz="1400" i="1" dirty="0" smtClean="0">
                <a:latin typeface="Arial" pitchFamily="34" charset="0"/>
                <a:cs typeface="Arial" pitchFamily="34" charset="0"/>
              </a:rPr>
              <a:t>Nancy : Départ d’une double rame TGV à destination de Paris = 72,71 + 102,61 = 175,32€</a:t>
            </a:r>
          </a:p>
          <a:p>
            <a:pPr>
              <a:spcBef>
                <a:spcPct val="0"/>
              </a:spcBef>
            </a:pPr>
            <a:r>
              <a:rPr lang="fr-FR" sz="1400" i="1" dirty="0" smtClean="0">
                <a:latin typeface="Arial" pitchFamily="34" charset="0"/>
                <a:cs typeface="Arial" pitchFamily="34" charset="0"/>
              </a:rPr>
              <a:t>Nancy : Départ d’une rame TER (AGC 3C) à destination de Remiremont = 72,71 + 12,83 = 85,54€</a:t>
            </a:r>
          </a:p>
        </p:txBody>
      </p:sp>
      <p:pic>
        <p:nvPicPr>
          <p:cNvPr id="406530" name="Picture 2"/>
          <p:cNvPicPr>
            <a:picLocks noChangeAspect="1" noChangeArrowheads="1"/>
          </p:cNvPicPr>
          <p:nvPr/>
        </p:nvPicPr>
        <p:blipFill>
          <a:blip r:embed="rId5"/>
          <a:srcRect/>
          <a:stretch>
            <a:fillRect/>
          </a:stretch>
        </p:blipFill>
        <p:spPr bwMode="auto">
          <a:xfrm>
            <a:off x="219810" y="2805112"/>
            <a:ext cx="8638470" cy="1266830"/>
          </a:xfrm>
          <a:prstGeom prst="rect">
            <a:avLst/>
          </a:prstGeom>
          <a:noFill/>
          <a:ln w="9525">
            <a:noFill/>
            <a:miter lim="800000"/>
            <a:headEnd/>
            <a:tailEnd/>
          </a:ln>
          <a:effectLst/>
        </p:spPr>
      </p:pic>
      <p:sp>
        <p:nvSpPr>
          <p:cNvPr id="13" name="Ellipse 12"/>
          <p:cNvSpPr/>
          <p:nvPr/>
        </p:nvSpPr>
        <p:spPr>
          <a:xfrm>
            <a:off x="1142976" y="3714752"/>
            <a:ext cx="642942" cy="4286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p:cNvSpPr/>
          <p:nvPr/>
        </p:nvSpPr>
        <p:spPr>
          <a:xfrm>
            <a:off x="8143900" y="3714752"/>
            <a:ext cx="642942" cy="4286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p:cNvSpPr/>
          <p:nvPr/>
        </p:nvSpPr>
        <p:spPr>
          <a:xfrm>
            <a:off x="4214810" y="3714752"/>
            <a:ext cx="642942" cy="4286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p:cNvGrpSpPr/>
          <p:nvPr/>
        </p:nvGrpSpPr>
        <p:grpSpPr>
          <a:xfrm>
            <a:off x="1000100" y="723900"/>
            <a:ext cx="6820751" cy="5348305"/>
            <a:chOff x="2069338" y="1412875"/>
            <a:chExt cx="5751513" cy="4437064"/>
          </a:xfrm>
        </p:grpSpPr>
        <p:pic>
          <p:nvPicPr>
            <p:cNvPr id="14339" name="Picture 3"/>
            <p:cNvPicPr>
              <a:picLocks noChangeAspect="1" noChangeArrowheads="1"/>
            </p:cNvPicPr>
            <p:nvPr/>
          </p:nvPicPr>
          <p:blipFill>
            <a:blip r:embed="rId3"/>
            <a:srcRect b="7420"/>
            <a:stretch>
              <a:fillRect/>
            </a:stretch>
          </p:blipFill>
          <p:spPr bwMode="auto">
            <a:xfrm>
              <a:off x="2069338" y="1412875"/>
              <a:ext cx="5751513" cy="4437064"/>
            </a:xfrm>
            <a:prstGeom prst="rect">
              <a:avLst/>
            </a:prstGeom>
            <a:noFill/>
            <a:ln w="9525">
              <a:noFill/>
              <a:miter lim="800000"/>
              <a:headEnd/>
              <a:tailEnd/>
            </a:ln>
          </p:spPr>
        </p:pic>
        <p:sp>
          <p:nvSpPr>
            <p:cNvPr id="10" name="Rectangle 9"/>
            <p:cNvSpPr/>
            <p:nvPr/>
          </p:nvSpPr>
          <p:spPr>
            <a:xfrm rot="535728">
              <a:off x="3125948" y="3005893"/>
              <a:ext cx="3481896" cy="1654466"/>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4" descr="http://www.republicain-lorrain.fr/fr/images/A5CCAFF3-3A66-4986-A0FB-5741EFD2ACB8/LRL_03/la-gare-a-l-epreuve-de-ses-usagers.jpg"/>
            <p:cNvPicPr>
              <a:picLocks noChangeAspect="1" noChangeArrowheads="1"/>
            </p:cNvPicPr>
            <p:nvPr/>
          </p:nvPicPr>
          <p:blipFill>
            <a:blip r:embed="rId4"/>
            <a:srcRect b="11615"/>
            <a:stretch>
              <a:fillRect/>
            </a:stretch>
          </p:blipFill>
          <p:spPr bwMode="auto">
            <a:xfrm rot="455278">
              <a:off x="4023659" y="3072140"/>
              <a:ext cx="1706505" cy="1545986"/>
            </a:xfrm>
            <a:prstGeom prst="rect">
              <a:avLst/>
            </a:prstGeom>
            <a:noFill/>
            <a:ln>
              <a:noFill/>
            </a:ln>
          </p:spPr>
        </p:pic>
      </p:grpSp>
      <p:sp>
        <p:nvSpPr>
          <p:cNvPr id="6" name="Rectangle 8"/>
          <p:cNvSpPr>
            <a:spLocks/>
          </p:cNvSpPr>
          <p:nvPr/>
        </p:nvSpPr>
        <p:spPr bwMode="auto">
          <a:xfrm>
            <a:off x="4643438" y="833426"/>
            <a:ext cx="4500561" cy="1095376"/>
          </a:xfrm>
          <a:prstGeom prst="rect">
            <a:avLst/>
          </a:prstGeom>
          <a:solidFill>
            <a:srgbClr val="6E267B"/>
          </a:solidFill>
          <a:ln w="9525">
            <a:noFill/>
            <a:miter lim="800000"/>
            <a:headEnd/>
            <a:tailEnd/>
          </a:ln>
        </p:spPr>
        <p:txBody>
          <a:bodyPr/>
          <a:lstStyle/>
          <a:p>
            <a:pPr defTabSz="457200" eaLnBrk="0" hangingPunct="0">
              <a:defRPr/>
            </a:pPr>
            <a:r>
              <a:rPr lang="fr-FR" sz="2800" dirty="0" smtClean="0">
                <a:solidFill>
                  <a:schemeClr val="bg1"/>
                </a:solidFill>
                <a:latin typeface="Arial" pitchFamily="34" charset="0"/>
                <a:ea typeface="+mj-ea"/>
              </a:rPr>
              <a:t>Présentation </a:t>
            </a:r>
            <a:r>
              <a:rPr lang="fr-FR" sz="2800" dirty="0">
                <a:solidFill>
                  <a:schemeClr val="bg1"/>
                </a:solidFill>
                <a:latin typeface="Arial" pitchFamily="34" charset="0"/>
                <a:ea typeface="+mj-ea"/>
              </a:rPr>
              <a:t>de la </a:t>
            </a:r>
            <a:r>
              <a:rPr lang="fr-FR" sz="2800" dirty="0" smtClean="0">
                <a:solidFill>
                  <a:schemeClr val="bg1"/>
                </a:solidFill>
                <a:latin typeface="Arial" pitchFamily="34" charset="0"/>
                <a:ea typeface="+mj-ea"/>
              </a:rPr>
              <a:t>gare de Thionville</a:t>
            </a:r>
          </a:p>
        </p:txBody>
      </p:sp>
    </p:spTree>
  </p:cSld>
  <p:clrMapOvr>
    <a:masterClrMapping/>
  </p:clrMapOvr>
  <p:transition spd="med">
    <p:fad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4" name="Text Box 4"/>
          <p:cNvSpPr txBox="1">
            <a:spLocks noChangeArrowheads="1"/>
          </p:cNvSpPr>
          <p:nvPr/>
        </p:nvSpPr>
        <p:spPr bwMode="auto">
          <a:xfrm>
            <a:off x="7524750" y="2133600"/>
            <a:ext cx="1619250" cy="579438"/>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endParaRPr lang="fr-FR"/>
          </a:p>
        </p:txBody>
      </p:sp>
      <p:sp>
        <p:nvSpPr>
          <p:cNvPr id="143365" name="Text Box 5"/>
          <p:cNvSpPr txBox="1">
            <a:spLocks noChangeArrowheads="1"/>
          </p:cNvSpPr>
          <p:nvPr/>
        </p:nvSpPr>
        <p:spPr bwMode="auto">
          <a:xfrm>
            <a:off x="3000364" y="6143644"/>
            <a:ext cx="4465638" cy="2444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fr-FR" sz="1000"/>
              <a:t>RFF                 SNCF G&amp;C              SNCF Immobilier</a:t>
            </a:r>
            <a:endParaRPr lang="fr-FR" sz="900"/>
          </a:p>
        </p:txBody>
      </p:sp>
      <p:sp>
        <p:nvSpPr>
          <p:cNvPr id="143366" name="Rectangle 6"/>
          <p:cNvSpPr>
            <a:spLocks noChangeArrowheads="1"/>
          </p:cNvSpPr>
          <p:nvPr/>
        </p:nvSpPr>
        <p:spPr bwMode="auto">
          <a:xfrm>
            <a:off x="3360727" y="6216669"/>
            <a:ext cx="142875" cy="142875"/>
          </a:xfrm>
          <a:prstGeom prst="rect">
            <a:avLst/>
          </a:prstGeom>
          <a:solidFill>
            <a:srgbClr val="FFFF00"/>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defRPr/>
            </a:pPr>
            <a:endParaRPr lang="fr-FR"/>
          </a:p>
        </p:txBody>
      </p:sp>
      <p:sp>
        <p:nvSpPr>
          <p:cNvPr id="143367" name="Rectangle 7"/>
          <p:cNvSpPr>
            <a:spLocks noChangeArrowheads="1"/>
          </p:cNvSpPr>
          <p:nvPr/>
        </p:nvSpPr>
        <p:spPr bwMode="auto">
          <a:xfrm>
            <a:off x="4441814" y="6216669"/>
            <a:ext cx="142875" cy="142875"/>
          </a:xfrm>
          <a:prstGeom prst="rect">
            <a:avLst/>
          </a:prstGeom>
          <a:solidFill>
            <a:srgbClr val="FF00FF"/>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defRPr/>
            </a:pPr>
            <a:endParaRPr lang="fr-FR"/>
          </a:p>
        </p:txBody>
      </p:sp>
      <p:sp>
        <p:nvSpPr>
          <p:cNvPr id="143368" name="Rectangle 8"/>
          <p:cNvSpPr>
            <a:spLocks noChangeArrowheads="1"/>
          </p:cNvSpPr>
          <p:nvPr/>
        </p:nvSpPr>
        <p:spPr bwMode="auto">
          <a:xfrm>
            <a:off x="5592752" y="6216669"/>
            <a:ext cx="142875" cy="142875"/>
          </a:xfrm>
          <a:prstGeom prst="rect">
            <a:avLst/>
          </a:prstGeom>
          <a:solidFill>
            <a:srgbClr val="FF9900"/>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defRPr/>
            </a:pPr>
            <a:endParaRPr lang="fr-FR"/>
          </a:p>
        </p:txBody>
      </p:sp>
      <p:pic>
        <p:nvPicPr>
          <p:cNvPr id="2050" name="Picture 2"/>
          <p:cNvPicPr>
            <a:picLocks noChangeAspect="1" noChangeArrowheads="1"/>
          </p:cNvPicPr>
          <p:nvPr/>
        </p:nvPicPr>
        <p:blipFill>
          <a:blip r:embed="rId3"/>
          <a:stretch>
            <a:fillRect/>
          </a:stretch>
        </p:blipFill>
        <p:spPr bwMode="auto">
          <a:xfrm>
            <a:off x="357159" y="1665528"/>
            <a:ext cx="6786610" cy="44066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ctangle 8"/>
          <p:cNvSpPr>
            <a:spLocks/>
          </p:cNvSpPr>
          <p:nvPr/>
        </p:nvSpPr>
        <p:spPr bwMode="auto">
          <a:xfrm>
            <a:off x="142844" y="71414"/>
            <a:ext cx="8893175" cy="595310"/>
          </a:xfrm>
          <a:prstGeom prst="rect">
            <a:avLst/>
          </a:prstGeom>
          <a:solidFill>
            <a:srgbClr val="6E267B"/>
          </a:solidFill>
          <a:ln w="9525">
            <a:noFill/>
            <a:miter lim="800000"/>
            <a:headEnd/>
            <a:tailEnd/>
          </a:ln>
        </p:spPr>
        <p:txBody>
          <a:bodyPr/>
          <a:lstStyle/>
          <a:p>
            <a:pPr defTabSz="457200" eaLnBrk="0" hangingPunct="0">
              <a:defRPr/>
            </a:pPr>
            <a:r>
              <a:rPr lang="fr-FR" sz="2800" dirty="0" smtClean="0">
                <a:solidFill>
                  <a:schemeClr val="bg1"/>
                </a:solidFill>
                <a:latin typeface="Arial" pitchFamily="34" charset="0"/>
                <a:ea typeface="+mj-ea"/>
              </a:rPr>
              <a:t>Thionville</a:t>
            </a:r>
          </a:p>
        </p:txBody>
      </p:sp>
      <p:pic>
        <p:nvPicPr>
          <p:cNvPr id="10" name="Picture 5"/>
          <p:cNvPicPr>
            <a:picLocks noChangeAspect="1" noChangeArrowheads="1"/>
          </p:cNvPicPr>
          <p:nvPr/>
        </p:nvPicPr>
        <p:blipFill>
          <a:blip r:embed="rId4"/>
          <a:srcRect/>
          <a:stretch>
            <a:fillRect/>
          </a:stretch>
        </p:blipFill>
        <p:spPr bwMode="auto">
          <a:xfrm>
            <a:off x="7105650" y="3000372"/>
            <a:ext cx="1358900" cy="695325"/>
          </a:xfrm>
          <a:prstGeom prst="rect">
            <a:avLst/>
          </a:prstGeom>
          <a:noFill/>
          <a:ln w="9525">
            <a:noFill/>
            <a:miter lim="800000"/>
            <a:headEnd/>
            <a:tailEnd/>
          </a:ln>
        </p:spPr>
      </p:pic>
      <p:pic>
        <p:nvPicPr>
          <p:cNvPr id="11" name="Picture 7"/>
          <p:cNvPicPr>
            <a:picLocks noChangeAspect="1" noChangeArrowheads="1"/>
          </p:cNvPicPr>
          <p:nvPr/>
        </p:nvPicPr>
        <p:blipFill>
          <a:blip r:embed="rId5"/>
          <a:srcRect/>
          <a:stretch>
            <a:fillRect/>
          </a:stretch>
        </p:blipFill>
        <p:spPr bwMode="auto">
          <a:xfrm>
            <a:off x="7105650" y="5357805"/>
            <a:ext cx="1428750" cy="647700"/>
          </a:xfrm>
          <a:prstGeom prst="rect">
            <a:avLst/>
          </a:prstGeom>
          <a:noFill/>
          <a:ln w="9525">
            <a:noFill/>
            <a:miter lim="800000"/>
            <a:headEnd/>
            <a:tailEnd/>
          </a:ln>
        </p:spPr>
      </p:pic>
      <p:pic>
        <p:nvPicPr>
          <p:cNvPr id="12" name="Picture 9"/>
          <p:cNvPicPr>
            <a:picLocks noChangeAspect="1" noChangeArrowheads="1"/>
          </p:cNvPicPr>
          <p:nvPr/>
        </p:nvPicPr>
        <p:blipFill>
          <a:blip r:embed="rId6"/>
          <a:srcRect/>
          <a:stretch>
            <a:fillRect/>
          </a:stretch>
        </p:blipFill>
        <p:spPr bwMode="auto">
          <a:xfrm>
            <a:off x="7105650" y="4214805"/>
            <a:ext cx="1809750" cy="647700"/>
          </a:xfrm>
          <a:prstGeom prst="rect">
            <a:avLst/>
          </a:prstGeom>
          <a:noFill/>
          <a:ln w="9525">
            <a:noFill/>
            <a:miter lim="800000"/>
            <a:headEnd/>
            <a:tailEnd/>
          </a:ln>
        </p:spPr>
      </p:pic>
      <p:pic>
        <p:nvPicPr>
          <p:cNvPr id="14" name="Picture 2"/>
          <p:cNvPicPr>
            <a:picLocks noChangeAspect="1" noChangeArrowheads="1"/>
          </p:cNvPicPr>
          <p:nvPr/>
        </p:nvPicPr>
        <p:blipFill>
          <a:blip r:embed="rId7"/>
          <a:srcRect/>
          <a:stretch>
            <a:fillRect/>
          </a:stretch>
        </p:blipFill>
        <p:spPr bwMode="auto">
          <a:xfrm>
            <a:off x="7102475" y="3600442"/>
            <a:ext cx="1684338" cy="657225"/>
          </a:xfrm>
          <a:prstGeom prst="rect">
            <a:avLst/>
          </a:prstGeom>
          <a:noFill/>
          <a:ln w="9525">
            <a:noFill/>
            <a:miter lim="800000"/>
            <a:headEnd/>
            <a:tailEnd/>
          </a:ln>
        </p:spPr>
      </p:pic>
      <p:pic>
        <p:nvPicPr>
          <p:cNvPr id="15" name="Picture 6"/>
          <p:cNvPicPr>
            <a:picLocks noChangeAspect="1" noChangeArrowheads="1"/>
          </p:cNvPicPr>
          <p:nvPr/>
        </p:nvPicPr>
        <p:blipFill>
          <a:blip r:embed="rId8"/>
          <a:srcRect/>
          <a:stretch>
            <a:fillRect/>
          </a:stretch>
        </p:blipFill>
        <p:spPr bwMode="auto">
          <a:xfrm>
            <a:off x="7105650" y="4786305"/>
            <a:ext cx="1179513" cy="628650"/>
          </a:xfrm>
          <a:prstGeom prst="rect">
            <a:avLst/>
          </a:prstGeom>
          <a:noFill/>
          <a:ln w="9525">
            <a:noFill/>
            <a:miter lim="800000"/>
            <a:headEnd/>
            <a:tailEnd/>
          </a:ln>
        </p:spPr>
      </p:pic>
      <p:pic>
        <p:nvPicPr>
          <p:cNvPr id="16" name="Picture 7"/>
          <p:cNvPicPr>
            <a:picLocks noChangeAspect="1" noChangeArrowheads="1"/>
          </p:cNvPicPr>
          <p:nvPr/>
        </p:nvPicPr>
        <p:blipFill>
          <a:blip r:embed="rId9" cstate="email">
            <a:clrChange>
              <a:clrFrom>
                <a:srgbClr val="FFFFFF"/>
              </a:clrFrom>
              <a:clrTo>
                <a:srgbClr val="FFFFFF">
                  <a:alpha val="0"/>
                </a:srgbClr>
              </a:clrTo>
            </a:clrChange>
          </a:blip>
          <a:srcRect/>
          <a:stretch>
            <a:fillRect/>
          </a:stretch>
        </p:blipFill>
        <p:spPr bwMode="auto">
          <a:xfrm>
            <a:off x="3214678" y="4143380"/>
            <a:ext cx="200293" cy="187995"/>
          </a:xfrm>
          <a:prstGeom prst="rect">
            <a:avLst/>
          </a:prstGeom>
          <a:noFill/>
          <a:ln w="9525">
            <a:noFill/>
            <a:miter lim="800000"/>
            <a:headEnd/>
            <a:tailEnd/>
          </a:ln>
        </p:spPr>
      </p:pic>
      <p:pic>
        <p:nvPicPr>
          <p:cNvPr id="19" name="Picture 9"/>
          <p:cNvPicPr>
            <a:picLocks noChangeAspect="1" noChangeArrowheads="1"/>
          </p:cNvPicPr>
          <p:nvPr/>
        </p:nvPicPr>
        <p:blipFill>
          <a:blip r:embed="rId10" cstate="email">
            <a:clrChange>
              <a:clrFrom>
                <a:srgbClr val="FFFFFF"/>
              </a:clrFrom>
              <a:clrTo>
                <a:srgbClr val="FFFFFF">
                  <a:alpha val="0"/>
                </a:srgbClr>
              </a:clrTo>
            </a:clrChange>
          </a:blip>
          <a:srcRect/>
          <a:stretch>
            <a:fillRect/>
          </a:stretch>
        </p:blipFill>
        <p:spPr bwMode="auto">
          <a:xfrm>
            <a:off x="3786182" y="3178340"/>
            <a:ext cx="267058" cy="250660"/>
          </a:xfrm>
          <a:prstGeom prst="rect">
            <a:avLst/>
          </a:prstGeom>
          <a:noFill/>
          <a:ln w="9525">
            <a:noFill/>
            <a:miter lim="800000"/>
            <a:headEnd/>
            <a:tailEnd/>
          </a:ln>
        </p:spPr>
      </p:pic>
      <p:pic>
        <p:nvPicPr>
          <p:cNvPr id="20" name="Picture 2"/>
          <p:cNvPicPr>
            <a:picLocks noChangeAspect="1" noChangeArrowheads="1"/>
          </p:cNvPicPr>
          <p:nvPr/>
        </p:nvPicPr>
        <p:blipFill>
          <a:blip r:embed="rId7">
            <a:clrChange>
              <a:clrFrom>
                <a:srgbClr val="FFFFFF"/>
              </a:clrFrom>
              <a:clrTo>
                <a:srgbClr val="FFFFFF">
                  <a:alpha val="0"/>
                </a:srgbClr>
              </a:clrTo>
            </a:clrChange>
          </a:blip>
          <a:srcRect r="61828"/>
          <a:stretch>
            <a:fillRect/>
          </a:stretch>
        </p:blipFill>
        <p:spPr bwMode="auto">
          <a:xfrm>
            <a:off x="3500430" y="3286124"/>
            <a:ext cx="326568" cy="313325"/>
          </a:xfrm>
          <a:prstGeom prst="rect">
            <a:avLst/>
          </a:prstGeom>
          <a:noFill/>
          <a:ln w="9525">
            <a:noFill/>
            <a:miter lim="800000"/>
            <a:headEnd/>
            <a:tailEnd/>
          </a:ln>
        </p:spPr>
      </p:pic>
      <p:sp>
        <p:nvSpPr>
          <p:cNvPr id="21" name="Double flèche horizontale 20"/>
          <p:cNvSpPr/>
          <p:nvPr/>
        </p:nvSpPr>
        <p:spPr>
          <a:xfrm rot="2424117">
            <a:off x="3438837" y="3631274"/>
            <a:ext cx="207718" cy="6640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Double flèche horizontale 21"/>
          <p:cNvSpPr/>
          <p:nvPr/>
        </p:nvSpPr>
        <p:spPr>
          <a:xfrm rot="19738872">
            <a:off x="3216935" y="4049277"/>
            <a:ext cx="207718" cy="6640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Picture 5"/>
          <p:cNvPicPr>
            <a:picLocks noChangeAspect="1" noChangeArrowheads="1"/>
          </p:cNvPicPr>
          <p:nvPr/>
        </p:nvPicPr>
        <p:blipFill>
          <a:blip r:embed="rId11" cstate="email">
            <a:clrChange>
              <a:clrFrom>
                <a:srgbClr val="FFFFFF"/>
              </a:clrFrom>
              <a:clrTo>
                <a:srgbClr val="FFFFFF">
                  <a:alpha val="0"/>
                </a:srgbClr>
              </a:clrTo>
            </a:clrChange>
          </a:blip>
          <a:srcRect/>
          <a:stretch>
            <a:fillRect/>
          </a:stretch>
        </p:blipFill>
        <p:spPr bwMode="auto">
          <a:xfrm>
            <a:off x="2786050" y="4214818"/>
            <a:ext cx="338496" cy="317712"/>
          </a:xfrm>
          <a:prstGeom prst="rect">
            <a:avLst/>
          </a:prstGeom>
          <a:noFill/>
          <a:ln w="9525">
            <a:noFill/>
            <a:miter lim="800000"/>
            <a:headEnd/>
            <a:tailEnd/>
          </a:ln>
        </p:spPr>
      </p:pic>
      <p:pic>
        <p:nvPicPr>
          <p:cNvPr id="24" name="Picture 5"/>
          <p:cNvPicPr>
            <a:picLocks noChangeAspect="1" noChangeArrowheads="1"/>
          </p:cNvPicPr>
          <p:nvPr/>
        </p:nvPicPr>
        <p:blipFill>
          <a:blip r:embed="rId11" cstate="email">
            <a:clrChange>
              <a:clrFrom>
                <a:srgbClr val="FFFFFF"/>
              </a:clrFrom>
              <a:clrTo>
                <a:srgbClr val="FFFFFF">
                  <a:alpha val="0"/>
                </a:srgbClr>
              </a:clrTo>
            </a:clrChange>
          </a:blip>
          <a:srcRect/>
          <a:stretch>
            <a:fillRect/>
          </a:stretch>
        </p:blipFill>
        <p:spPr bwMode="auto">
          <a:xfrm>
            <a:off x="4143372" y="2643182"/>
            <a:ext cx="267058" cy="250660"/>
          </a:xfrm>
          <a:prstGeom prst="rect">
            <a:avLst/>
          </a:prstGeom>
          <a:noFill/>
          <a:ln w="9525">
            <a:noFill/>
            <a:miter lim="800000"/>
            <a:headEnd/>
            <a:tailEnd/>
          </a:ln>
        </p:spPr>
      </p:pic>
      <p:sp>
        <p:nvSpPr>
          <p:cNvPr id="25" name="Rectangle 24"/>
          <p:cNvSpPr/>
          <p:nvPr/>
        </p:nvSpPr>
        <p:spPr>
          <a:xfrm>
            <a:off x="357188" y="719720"/>
            <a:ext cx="8786812" cy="923330"/>
          </a:xfrm>
          <a:prstGeom prst="rect">
            <a:avLst/>
          </a:prstGeom>
        </p:spPr>
        <p:txBody>
          <a:bodyPr wrap="square">
            <a:spAutoFit/>
          </a:bodyPr>
          <a:lstStyle/>
          <a:p>
            <a:r>
              <a:rPr lang="fr-FR" sz="1800" dirty="0" smtClean="0">
                <a:solidFill>
                  <a:schemeClr val="tx2"/>
                </a:solidFill>
                <a:latin typeface="Arial" charset="0"/>
                <a:cs typeface="Arial" charset="0"/>
              </a:rPr>
              <a:t>2,52 </a:t>
            </a:r>
            <a:r>
              <a:rPr lang="fr-FR" sz="1800" dirty="0">
                <a:solidFill>
                  <a:schemeClr val="tx2"/>
                </a:solidFill>
                <a:latin typeface="Arial" charset="0"/>
                <a:cs typeface="Arial" charset="0"/>
              </a:rPr>
              <a:t>millions de Clients </a:t>
            </a:r>
            <a:r>
              <a:rPr lang="fr-FR" sz="1800" dirty="0" smtClean="0">
                <a:solidFill>
                  <a:schemeClr val="tx2"/>
                </a:solidFill>
                <a:latin typeface="Arial" charset="0"/>
                <a:cs typeface="Arial" charset="0"/>
              </a:rPr>
              <a:t>en 2013 soit 9 000/jour (stable)</a:t>
            </a:r>
            <a:r>
              <a:rPr lang="fr-FR" sz="1800" dirty="0">
                <a:solidFill>
                  <a:schemeClr val="tx2"/>
                </a:solidFill>
                <a:latin typeface="Arial" charset="0"/>
                <a:cs typeface="Arial" charset="0"/>
              </a:rPr>
              <a:t/>
            </a:r>
            <a:br>
              <a:rPr lang="fr-FR" sz="1800" dirty="0">
                <a:solidFill>
                  <a:schemeClr val="tx2"/>
                </a:solidFill>
                <a:latin typeface="Arial" charset="0"/>
                <a:cs typeface="Arial" charset="0"/>
              </a:rPr>
            </a:br>
            <a:r>
              <a:rPr lang="fr-FR" sz="1800" dirty="0" smtClean="0">
                <a:solidFill>
                  <a:schemeClr val="tx2"/>
                </a:solidFill>
                <a:latin typeface="Arial" charset="0"/>
                <a:cs typeface="Arial" charset="0"/>
              </a:rPr>
              <a:t>42ème </a:t>
            </a:r>
            <a:r>
              <a:rPr lang="fr-FR" sz="1800" dirty="0">
                <a:solidFill>
                  <a:schemeClr val="tx2"/>
                </a:solidFill>
                <a:latin typeface="Arial" charset="0"/>
                <a:cs typeface="Arial" charset="0"/>
              </a:rPr>
              <a:t>gare de France en volume de clients (hors IDF</a:t>
            </a:r>
            <a:r>
              <a:rPr lang="fr-FR" sz="1800" dirty="0" smtClean="0">
                <a:solidFill>
                  <a:schemeClr val="tx2"/>
                </a:solidFill>
                <a:latin typeface="Arial" charset="0"/>
                <a:cs typeface="Arial" charset="0"/>
              </a:rPr>
              <a:t>) </a:t>
            </a:r>
            <a:r>
              <a:rPr lang="fr-FR" sz="1600" dirty="0" smtClean="0">
                <a:solidFill>
                  <a:schemeClr val="tx2"/>
                </a:solidFill>
                <a:latin typeface="Arial" charset="0"/>
                <a:cs typeface="Arial" charset="0"/>
              </a:rPr>
              <a:t>(perd une  place)</a:t>
            </a:r>
            <a:endParaRPr lang="fr-FR" sz="1800" dirty="0">
              <a:solidFill>
                <a:schemeClr val="tx2"/>
              </a:solidFill>
              <a:latin typeface="Arial" charset="0"/>
              <a:cs typeface="Arial" charset="0"/>
            </a:endParaRPr>
          </a:p>
          <a:p>
            <a:r>
              <a:rPr lang="fr-FR" sz="1800" dirty="0" smtClean="0">
                <a:solidFill>
                  <a:schemeClr val="tx2"/>
                </a:solidFill>
                <a:latin typeface="Arial" charset="0"/>
                <a:cs typeface="Arial" charset="0"/>
              </a:rPr>
              <a:t>33 230 dessertes </a:t>
            </a:r>
            <a:r>
              <a:rPr lang="fr-FR" sz="1800" dirty="0">
                <a:solidFill>
                  <a:schemeClr val="tx2"/>
                </a:solidFill>
                <a:latin typeface="Arial" charset="0"/>
                <a:cs typeface="Arial" charset="0"/>
              </a:rPr>
              <a:t>commandées en </a:t>
            </a:r>
            <a:r>
              <a:rPr lang="fr-FR" sz="1800" dirty="0" smtClean="0">
                <a:solidFill>
                  <a:schemeClr val="tx2"/>
                </a:solidFill>
                <a:latin typeface="Arial" charset="0"/>
                <a:cs typeface="Arial" charset="0"/>
              </a:rPr>
              <a:t>2016 dont 80.32% de TER</a:t>
            </a:r>
            <a:endParaRPr lang="fr-FR" sz="1800" dirty="0">
              <a:solidFill>
                <a:schemeClr val="tx2"/>
              </a:solidFill>
              <a:latin typeface="Arial" charset="0"/>
              <a:cs typeface="Arial" charset="0"/>
            </a:endParaRPr>
          </a:p>
        </p:txBody>
      </p:sp>
      <p:pic>
        <p:nvPicPr>
          <p:cNvPr id="26" name="Picture 6"/>
          <p:cNvPicPr>
            <a:picLocks noChangeAspect="1" noChangeArrowheads="1"/>
          </p:cNvPicPr>
          <p:nvPr/>
        </p:nvPicPr>
        <p:blipFill>
          <a:blip r:embed="rId12" cstate="email">
            <a:clrChange>
              <a:clrFrom>
                <a:srgbClr val="FFFFFF"/>
              </a:clrFrom>
              <a:clrTo>
                <a:srgbClr val="FFFFFF">
                  <a:alpha val="0"/>
                </a:srgbClr>
              </a:clrTo>
            </a:clrChange>
          </a:blip>
          <a:srcRect/>
          <a:stretch>
            <a:fillRect/>
          </a:stretch>
        </p:blipFill>
        <p:spPr bwMode="auto">
          <a:xfrm>
            <a:off x="3143240" y="3571876"/>
            <a:ext cx="300441" cy="25066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descr="Capture d’écran 2013-05-13 à 15.30.55.png"/>
          <p:cNvPicPr>
            <a:picLocks noChangeAspect="1"/>
          </p:cNvPicPr>
          <p:nvPr/>
        </p:nvPicPr>
        <p:blipFill>
          <a:blip r:embed="rId3" cstate="email"/>
          <a:srcRect/>
          <a:stretch>
            <a:fillRect/>
          </a:stretch>
        </p:blipFill>
        <p:spPr bwMode="auto">
          <a:xfrm>
            <a:off x="5715008" y="714356"/>
            <a:ext cx="2252644" cy="1761065"/>
          </a:xfrm>
          <a:prstGeom prst="rect">
            <a:avLst/>
          </a:prstGeom>
          <a:ln>
            <a:noFill/>
          </a:ln>
          <a:effectLst>
            <a:softEdge rad="112500"/>
          </a:effectLst>
        </p:spPr>
      </p:pic>
      <p:sp>
        <p:nvSpPr>
          <p:cNvPr id="6" name="Espace réservé du contenu 2"/>
          <p:cNvSpPr txBox="1">
            <a:spLocks/>
          </p:cNvSpPr>
          <p:nvPr/>
        </p:nvSpPr>
        <p:spPr>
          <a:xfrm>
            <a:off x="428596" y="785794"/>
            <a:ext cx="8001056" cy="4857784"/>
          </a:xfrm>
          <a:prstGeom prst="rect">
            <a:avLst/>
          </a:prstGeom>
        </p:spPr>
        <p:txBody>
          <a:bodyPr/>
          <a:lstStyle/>
          <a:p>
            <a:pPr marL="180975" marR="0" lvl="0" indent="-180975" algn="l" defTabSz="914400" rtl="0" eaLnBrk="0" fontAlgn="base" latinLnBrk="0" hangingPunct="0">
              <a:lnSpc>
                <a:spcPct val="80000"/>
              </a:lnSpc>
              <a:spcBef>
                <a:spcPct val="20000"/>
              </a:spcBef>
              <a:spcAft>
                <a:spcPct val="0"/>
              </a:spcAft>
              <a:buClrTx/>
              <a:buSzTx/>
              <a:buFont typeface="Wingdings" pitchFamily="2" charset="2"/>
              <a:buChar char="Ø"/>
              <a:tabLst/>
              <a:defRPr/>
            </a:pPr>
            <a:r>
              <a:rPr kumimoji="0" lang="fr-FR" sz="1800" b="1" i="0" u="none" strike="noStrike" kern="1200" cap="none" spc="0" normalizeH="0" baseline="0" noProof="0" dirty="0" smtClean="0">
                <a:ln>
                  <a:noFill/>
                </a:ln>
                <a:solidFill>
                  <a:srgbClr val="6E267B"/>
                </a:solidFill>
                <a:effectLst/>
                <a:uLnTx/>
                <a:uFillTx/>
                <a:latin typeface="Calibri" pitchFamily="34" charset="0"/>
                <a:ea typeface="MS PGothic" pitchFamily="34" charset="-128"/>
                <a:cs typeface="Arial" pitchFamily="34" charset="0"/>
              </a:rPr>
              <a:t> </a:t>
            </a:r>
            <a:r>
              <a:rPr kumimoji="0" lang="fr-FR" sz="2400" b="1" i="0" u="none" strike="noStrike" kern="1200" cap="none" spc="0" normalizeH="0" baseline="0" noProof="0" dirty="0" err="1" smtClean="0">
                <a:ln>
                  <a:noFill/>
                </a:ln>
                <a:solidFill>
                  <a:srgbClr val="6E267B"/>
                </a:solidFill>
                <a:effectLst/>
                <a:uLnTx/>
                <a:uFillTx/>
                <a:latin typeface="Calibri" pitchFamily="34" charset="0"/>
                <a:ea typeface="MS PGothic" pitchFamily="34" charset="-128"/>
                <a:cs typeface="Arial" pitchFamily="34" charset="0"/>
              </a:rPr>
              <a:t>Intermodalité</a:t>
            </a:r>
            <a:r>
              <a:rPr kumimoji="0" lang="fr-FR" sz="2400" b="1" i="0" u="none" strike="noStrike" kern="1200" cap="none" spc="0" normalizeH="0" baseline="0" noProof="0" dirty="0" smtClean="0">
                <a:ln>
                  <a:noFill/>
                </a:ln>
                <a:solidFill>
                  <a:srgbClr val="6E267B"/>
                </a:solidFill>
                <a:effectLst/>
                <a:uLnTx/>
                <a:uFillTx/>
                <a:latin typeface="Calibri" pitchFamily="34" charset="0"/>
                <a:ea typeface="MS PGothic" pitchFamily="34" charset="-128"/>
                <a:cs typeface="Arial" pitchFamily="34" charset="0"/>
              </a:rPr>
              <a:t> :</a:t>
            </a:r>
            <a:endParaRPr kumimoji="0" lang="fr-FR" sz="1800" b="1" i="0" u="none" strike="noStrike" kern="1200" cap="none" spc="0" normalizeH="0" baseline="0" noProof="0" dirty="0" smtClean="0">
              <a:ln>
                <a:noFill/>
              </a:ln>
              <a:solidFill>
                <a:srgbClr val="6E267B"/>
              </a:solidFill>
              <a:effectLst/>
              <a:uLnTx/>
              <a:uFillTx/>
              <a:latin typeface="Calibri" pitchFamily="34" charset="0"/>
              <a:ea typeface="MS PGothic" pitchFamily="34" charset="-128"/>
              <a:cs typeface="Arial" pitchFamily="34" charset="0"/>
            </a:endParaRPr>
          </a:p>
          <a:p>
            <a:pPr marL="180975" marR="0" lvl="0" indent="-180975" algn="l" defTabSz="914400" rtl="0" eaLnBrk="0" fontAlgn="base" latinLnBrk="0" hangingPunct="0">
              <a:lnSpc>
                <a:spcPct val="80000"/>
              </a:lnSpc>
              <a:spcBef>
                <a:spcPct val="20000"/>
              </a:spcBef>
              <a:spcAft>
                <a:spcPct val="0"/>
              </a:spcAft>
              <a:buClrTx/>
              <a:buSzTx/>
              <a:buFontTx/>
              <a:buNone/>
              <a:tabLst/>
              <a:defRPr/>
            </a:pPr>
            <a:endParaRPr kumimoji="0" lang="fr-FR" sz="1800" b="1" i="0" u="none" strike="noStrike" kern="1200" cap="none" spc="0" normalizeH="0" baseline="0" noProof="0" dirty="0" smtClean="0">
              <a:ln>
                <a:noFill/>
              </a:ln>
              <a:solidFill>
                <a:srgbClr val="6E267B"/>
              </a:solidFill>
              <a:effectLst/>
              <a:uLnTx/>
              <a:uFillTx/>
              <a:latin typeface="Calibri" pitchFamily="34" charset="0"/>
              <a:ea typeface="MS PGothic" pitchFamily="34" charset="-128"/>
              <a:cs typeface="Arial" pitchFamily="34" charset="0"/>
            </a:endParaRPr>
          </a:p>
          <a:p>
            <a:pPr marL="180975" marR="0" lvl="0" indent="-180975" algn="l" defTabSz="914400" rtl="0" eaLnBrk="0" fontAlgn="base" latinLnBrk="0" hangingPunct="0">
              <a:lnSpc>
                <a:spcPct val="80000"/>
              </a:lnSpc>
              <a:spcBef>
                <a:spcPct val="20000"/>
              </a:spcBef>
              <a:spcAft>
                <a:spcPct val="0"/>
              </a:spcAft>
              <a:buClrTx/>
              <a:buSzTx/>
              <a:buFontTx/>
              <a:buNone/>
              <a:tabLst/>
              <a:defRPr/>
            </a:pPr>
            <a:r>
              <a:rPr kumimoji="0" lang="fr-FR" sz="1800" b="1" i="0" u="none" strike="noStrike" kern="1200" cap="none" spc="0" normalizeH="0" baseline="0" noProof="0" dirty="0" smtClean="0">
                <a:ln>
                  <a:noFill/>
                </a:ln>
                <a:solidFill>
                  <a:srgbClr val="6E267B"/>
                </a:solidFill>
                <a:effectLst/>
                <a:uLnTx/>
                <a:uFillTx/>
                <a:latin typeface="Calibri" pitchFamily="34" charset="0"/>
                <a:ea typeface="MS PGothic" pitchFamily="34" charset="-128"/>
                <a:cs typeface="Arial" pitchFamily="34" charset="0"/>
              </a:rPr>
              <a:t>Diffusion des horaires de tram ou bus</a:t>
            </a:r>
            <a:r>
              <a:rPr lang="fr-FR" sz="1800" b="1" dirty="0" smtClean="0">
                <a:solidFill>
                  <a:srgbClr val="6E267B"/>
                </a:solidFill>
                <a:latin typeface="Calibri" pitchFamily="34" charset="0"/>
                <a:cs typeface="Arial" pitchFamily="34" charset="0"/>
              </a:rPr>
              <a:t> au niveau </a:t>
            </a:r>
          </a:p>
          <a:p>
            <a:pPr marL="180975" marR="0" lvl="0" indent="-180975" algn="l" defTabSz="914400" rtl="0" eaLnBrk="0" fontAlgn="base" latinLnBrk="0" hangingPunct="0">
              <a:lnSpc>
                <a:spcPct val="80000"/>
              </a:lnSpc>
              <a:spcBef>
                <a:spcPct val="20000"/>
              </a:spcBef>
              <a:spcAft>
                <a:spcPct val="0"/>
              </a:spcAft>
              <a:buClrTx/>
              <a:buSzTx/>
              <a:buFontTx/>
              <a:buNone/>
              <a:tabLst/>
              <a:defRPr/>
            </a:pPr>
            <a:r>
              <a:rPr lang="fr-FR" sz="1800" b="1" dirty="0" smtClean="0">
                <a:solidFill>
                  <a:srgbClr val="6E267B"/>
                </a:solidFill>
                <a:latin typeface="Calibri" pitchFamily="34" charset="0"/>
                <a:cs typeface="Arial" pitchFamily="34" charset="0"/>
              </a:rPr>
              <a:t>des sorties de la gare donnant vers </a:t>
            </a:r>
            <a:r>
              <a:rPr kumimoji="0" lang="fr-FR" sz="1800" b="1" i="0" u="none" strike="noStrike" kern="1200" cap="none" spc="0" normalizeH="0" baseline="0" noProof="0" dirty="0" smtClean="0">
                <a:ln>
                  <a:noFill/>
                </a:ln>
                <a:solidFill>
                  <a:srgbClr val="6E267B"/>
                </a:solidFill>
                <a:effectLst/>
                <a:uLnTx/>
                <a:uFillTx/>
                <a:latin typeface="Calibri" pitchFamily="34" charset="0"/>
                <a:ea typeface="MS PGothic" pitchFamily="34" charset="-128"/>
                <a:cs typeface="Arial" pitchFamily="34" charset="0"/>
              </a:rPr>
              <a:t>une </a:t>
            </a:r>
          </a:p>
          <a:p>
            <a:pPr marL="180975" marR="0" lvl="0" indent="-180975" algn="l" defTabSz="914400" rtl="0" eaLnBrk="0" fontAlgn="base" latinLnBrk="0" hangingPunct="0">
              <a:lnSpc>
                <a:spcPct val="80000"/>
              </a:lnSpc>
              <a:spcBef>
                <a:spcPct val="20000"/>
              </a:spcBef>
              <a:spcAft>
                <a:spcPct val="0"/>
              </a:spcAft>
              <a:buClrTx/>
              <a:buSzTx/>
              <a:buFontTx/>
              <a:buNone/>
              <a:tabLst/>
              <a:defRPr/>
            </a:pPr>
            <a:r>
              <a:rPr kumimoji="0" lang="fr-FR" sz="1800" b="1" i="0" u="none" strike="noStrike" kern="1200" cap="none" spc="0" normalizeH="0" baseline="0" noProof="0" dirty="0" smtClean="0">
                <a:ln>
                  <a:noFill/>
                </a:ln>
                <a:solidFill>
                  <a:srgbClr val="6E267B"/>
                </a:solidFill>
                <a:effectLst/>
                <a:uLnTx/>
                <a:uFillTx/>
                <a:latin typeface="Calibri" pitchFamily="34" charset="0"/>
                <a:ea typeface="MS PGothic" pitchFamily="34" charset="-128"/>
                <a:cs typeface="Arial" pitchFamily="34" charset="0"/>
              </a:rPr>
              <a:t>desserte urbaine ou interurbaine</a:t>
            </a:r>
          </a:p>
          <a:p>
            <a:pPr marL="180975" marR="0" lvl="0" indent="-180975" algn="l" defTabSz="914400" rtl="0" eaLnBrk="0" fontAlgn="base" latinLnBrk="0" hangingPunct="0">
              <a:lnSpc>
                <a:spcPct val="80000"/>
              </a:lnSpc>
              <a:spcBef>
                <a:spcPct val="20000"/>
              </a:spcBef>
              <a:spcAft>
                <a:spcPct val="0"/>
              </a:spcAft>
              <a:buClrTx/>
              <a:buSzTx/>
              <a:buFontTx/>
              <a:buNone/>
              <a:tabLst/>
              <a:defRPr/>
            </a:pPr>
            <a:endParaRPr lang="fr-FR" sz="1800" b="1" dirty="0" smtClean="0">
              <a:solidFill>
                <a:srgbClr val="6E267B"/>
              </a:solidFill>
              <a:latin typeface="Calibri" pitchFamily="34" charset="0"/>
              <a:cs typeface="Arial" pitchFamily="34" charset="0"/>
            </a:endParaRPr>
          </a:p>
          <a:p>
            <a:pPr marL="180975" marR="0" lvl="0" indent="-180975" algn="l" defTabSz="914400" rtl="0" eaLnBrk="0" fontAlgn="base" latinLnBrk="0" hangingPunct="0">
              <a:lnSpc>
                <a:spcPct val="80000"/>
              </a:lnSpc>
              <a:spcBef>
                <a:spcPct val="20000"/>
              </a:spcBef>
              <a:spcAft>
                <a:spcPct val="0"/>
              </a:spcAft>
              <a:buClrTx/>
              <a:buSzTx/>
              <a:buFontTx/>
              <a:buNone/>
              <a:tabLst/>
              <a:defRPr/>
            </a:pPr>
            <a:r>
              <a:rPr kumimoji="0" lang="fr-FR" sz="1800" i="1" u="none" strike="noStrike" kern="1200" cap="none" spc="0" normalizeH="0" noProof="0" dirty="0" smtClean="0">
                <a:ln>
                  <a:noFill/>
                </a:ln>
                <a:solidFill>
                  <a:srgbClr val="6E267B"/>
                </a:solidFill>
                <a:effectLst/>
                <a:uLnTx/>
                <a:uFillTx/>
                <a:latin typeface="Calibri" pitchFamily="34" charset="0"/>
                <a:ea typeface="MS PGothic" pitchFamily="34" charset="-128"/>
                <a:cs typeface="Arial" pitchFamily="34" charset="0"/>
              </a:rPr>
              <a:t>Fin du déploiement sur la gare de Metz</a:t>
            </a:r>
          </a:p>
          <a:p>
            <a:pPr marL="180975" marR="0" lvl="0" indent="-180975" algn="l" defTabSz="914400" rtl="0" eaLnBrk="0" fontAlgn="base" latinLnBrk="0" hangingPunct="0">
              <a:lnSpc>
                <a:spcPct val="80000"/>
              </a:lnSpc>
              <a:spcBef>
                <a:spcPct val="20000"/>
              </a:spcBef>
              <a:spcAft>
                <a:spcPct val="0"/>
              </a:spcAft>
              <a:buClrTx/>
              <a:buSzTx/>
              <a:buFontTx/>
              <a:buNone/>
              <a:tabLst/>
              <a:defRPr/>
            </a:pPr>
            <a:endParaRPr lang="fr-FR" sz="1800" i="1" baseline="0" dirty="0" smtClean="0">
              <a:solidFill>
                <a:srgbClr val="6E267B"/>
              </a:solidFill>
              <a:latin typeface="Calibri" pitchFamily="34" charset="0"/>
              <a:cs typeface="Arial" pitchFamily="34" charset="0"/>
            </a:endParaRPr>
          </a:p>
          <a:p>
            <a:pPr marL="180975" marR="0" lvl="0" indent="-180975" algn="l" defTabSz="914400" rtl="0" eaLnBrk="0" fontAlgn="base" latinLnBrk="0" hangingPunct="0">
              <a:lnSpc>
                <a:spcPct val="80000"/>
              </a:lnSpc>
              <a:spcBef>
                <a:spcPct val="20000"/>
              </a:spcBef>
              <a:spcAft>
                <a:spcPct val="0"/>
              </a:spcAft>
              <a:buClrTx/>
              <a:buSzTx/>
              <a:buFontTx/>
              <a:buNone/>
              <a:tabLst/>
              <a:defRPr/>
            </a:pPr>
            <a:endParaRPr lang="fr-FR" sz="1800" i="1" dirty="0" smtClean="0">
              <a:solidFill>
                <a:srgbClr val="6E267B"/>
              </a:solidFill>
              <a:latin typeface="Calibri" pitchFamily="34" charset="0"/>
              <a:cs typeface="Arial" pitchFamily="34" charset="0"/>
            </a:endParaRPr>
          </a:p>
          <a:p>
            <a:pPr marL="180975" marR="0" lvl="0" indent="-180975" algn="l" defTabSz="914400" rtl="0" eaLnBrk="0" fontAlgn="base" latinLnBrk="0" hangingPunct="0">
              <a:lnSpc>
                <a:spcPct val="80000"/>
              </a:lnSpc>
              <a:spcBef>
                <a:spcPct val="20000"/>
              </a:spcBef>
              <a:spcAft>
                <a:spcPct val="0"/>
              </a:spcAft>
              <a:buClrTx/>
              <a:buSzTx/>
              <a:buFontTx/>
              <a:buNone/>
              <a:tabLst/>
              <a:defRPr/>
            </a:pPr>
            <a:endParaRPr lang="fr-FR" sz="1800" i="1" baseline="0" dirty="0" smtClean="0">
              <a:solidFill>
                <a:srgbClr val="6E267B"/>
              </a:solidFill>
              <a:latin typeface="Calibri" pitchFamily="34" charset="0"/>
              <a:cs typeface="Arial" pitchFamily="34" charset="0"/>
            </a:endParaRPr>
          </a:p>
          <a:p>
            <a:pPr marL="180975" marR="0" lvl="0" indent="-180975" algn="l" defTabSz="914400" rtl="0" eaLnBrk="0" fontAlgn="base" latinLnBrk="0" hangingPunct="0">
              <a:lnSpc>
                <a:spcPct val="80000"/>
              </a:lnSpc>
              <a:spcBef>
                <a:spcPct val="20000"/>
              </a:spcBef>
              <a:spcAft>
                <a:spcPct val="0"/>
              </a:spcAft>
              <a:buClrTx/>
              <a:buSzTx/>
              <a:buFontTx/>
              <a:buNone/>
              <a:tabLst/>
              <a:defRPr/>
            </a:pPr>
            <a:endParaRPr lang="fr-FR" sz="1800" i="1" dirty="0" smtClean="0">
              <a:solidFill>
                <a:srgbClr val="6E267B"/>
              </a:solidFill>
              <a:latin typeface="Calibri" pitchFamily="34" charset="0"/>
              <a:cs typeface="Arial" pitchFamily="34" charset="0"/>
            </a:endParaRPr>
          </a:p>
          <a:p>
            <a:pPr marL="180975" marR="0" lvl="0" indent="-180975" algn="l" defTabSz="914400" rtl="0" eaLnBrk="0" fontAlgn="base" latinLnBrk="0" hangingPunct="0">
              <a:lnSpc>
                <a:spcPct val="80000"/>
              </a:lnSpc>
              <a:spcBef>
                <a:spcPct val="20000"/>
              </a:spcBef>
              <a:spcAft>
                <a:spcPct val="0"/>
              </a:spcAft>
              <a:buClrTx/>
              <a:buSzTx/>
              <a:buFontTx/>
              <a:buNone/>
              <a:tabLst/>
              <a:defRPr/>
            </a:pPr>
            <a:endParaRPr lang="fr-FR" sz="1800" i="1" baseline="0" dirty="0" smtClean="0">
              <a:solidFill>
                <a:srgbClr val="6E267B"/>
              </a:solidFill>
              <a:latin typeface="Calibri" pitchFamily="34" charset="0"/>
              <a:cs typeface="Arial" pitchFamily="34" charset="0"/>
            </a:endParaRPr>
          </a:p>
          <a:p>
            <a:pPr marL="180975" marR="0" lvl="0" indent="-180975" algn="l" defTabSz="914400" rtl="0" eaLnBrk="0" fontAlgn="base" latinLnBrk="0" hangingPunct="0">
              <a:lnSpc>
                <a:spcPct val="80000"/>
              </a:lnSpc>
              <a:spcBef>
                <a:spcPct val="20000"/>
              </a:spcBef>
              <a:spcAft>
                <a:spcPct val="0"/>
              </a:spcAft>
              <a:buClrTx/>
              <a:buSzTx/>
              <a:buFontTx/>
              <a:buNone/>
              <a:tabLst/>
              <a:defRPr/>
            </a:pPr>
            <a:endParaRPr lang="fr-FR" sz="1800" i="1" dirty="0" smtClean="0">
              <a:solidFill>
                <a:srgbClr val="6E267B"/>
              </a:solidFill>
              <a:latin typeface="Calibri" pitchFamily="34" charset="0"/>
              <a:cs typeface="Arial" pitchFamily="34" charset="0"/>
            </a:endParaRPr>
          </a:p>
          <a:p>
            <a:pPr marL="180975" marR="0" lvl="0" indent="-180975" algn="l" defTabSz="914400" rtl="0" eaLnBrk="0" fontAlgn="base" latinLnBrk="0" hangingPunct="0">
              <a:lnSpc>
                <a:spcPct val="80000"/>
              </a:lnSpc>
              <a:spcBef>
                <a:spcPct val="20000"/>
              </a:spcBef>
              <a:spcAft>
                <a:spcPct val="0"/>
              </a:spcAft>
              <a:buClrTx/>
              <a:buSzTx/>
              <a:buFontTx/>
              <a:buNone/>
              <a:tabLst/>
              <a:defRPr/>
            </a:pPr>
            <a:endParaRPr lang="fr-FR" sz="1800" i="1" baseline="0" dirty="0" smtClean="0">
              <a:solidFill>
                <a:srgbClr val="6E267B"/>
              </a:solidFill>
              <a:latin typeface="Calibri" pitchFamily="34" charset="0"/>
              <a:cs typeface="Arial" pitchFamily="34" charset="0"/>
            </a:endParaRPr>
          </a:p>
          <a:p>
            <a:pPr marL="180975" marR="0" lvl="0" indent="-180975" algn="l" defTabSz="914400" rtl="0" eaLnBrk="0" fontAlgn="base" latinLnBrk="0" hangingPunct="0">
              <a:lnSpc>
                <a:spcPct val="80000"/>
              </a:lnSpc>
              <a:spcBef>
                <a:spcPct val="20000"/>
              </a:spcBef>
              <a:spcAft>
                <a:spcPct val="0"/>
              </a:spcAft>
              <a:buClrTx/>
              <a:buSzTx/>
              <a:buFontTx/>
              <a:buNone/>
              <a:tabLst/>
              <a:defRPr/>
            </a:pPr>
            <a:endParaRPr lang="fr-FR" sz="1800" i="1" dirty="0" smtClean="0">
              <a:solidFill>
                <a:srgbClr val="6E267B"/>
              </a:solidFill>
              <a:latin typeface="Calibri" pitchFamily="34" charset="0"/>
              <a:cs typeface="Arial" pitchFamily="34" charset="0"/>
            </a:endParaRPr>
          </a:p>
        </p:txBody>
      </p:sp>
      <p:sp>
        <p:nvSpPr>
          <p:cNvPr id="7" name="Rectangle 6"/>
          <p:cNvSpPr/>
          <p:nvPr/>
        </p:nvSpPr>
        <p:spPr>
          <a:xfrm>
            <a:off x="7215206" y="6000768"/>
            <a:ext cx="1643074" cy="6429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3"/>
          <p:cNvSpPr>
            <a:spLocks noChangeArrowheads="1"/>
          </p:cNvSpPr>
          <p:nvPr/>
        </p:nvSpPr>
        <p:spPr bwMode="auto">
          <a:xfrm>
            <a:off x="57176" y="66656"/>
            <a:ext cx="8229600" cy="576262"/>
          </a:xfrm>
          <a:prstGeom prst="rect">
            <a:avLst/>
          </a:prstGeom>
          <a:solidFill>
            <a:srgbClr val="6E267B"/>
          </a:solidFill>
          <a:ln w="9525">
            <a:noFill/>
            <a:miter lim="800000"/>
            <a:headEnd/>
            <a:tailEnd/>
          </a:ln>
        </p:spPr>
        <p:txBody>
          <a:bodyPr/>
          <a:lstStyle/>
          <a:p>
            <a:pPr eaLnBrk="0" hangingPunct="0"/>
            <a:r>
              <a:rPr lang="fr-FR" sz="2800" dirty="0" smtClean="0">
                <a:solidFill>
                  <a:schemeClr val="bg1"/>
                </a:solidFill>
                <a:latin typeface="Arial" pitchFamily="34" charset="0"/>
              </a:rPr>
              <a:t>Et toujours plus de services pour les clients</a:t>
            </a:r>
            <a:endParaRPr lang="fr-FR" sz="2800" dirty="0">
              <a:solidFill>
                <a:schemeClr val="bg1"/>
              </a:solidFill>
              <a:latin typeface="Arial" pitchFamily="34" charset="0"/>
            </a:endParaRPr>
          </a:p>
        </p:txBody>
      </p:sp>
      <p:sp>
        <p:nvSpPr>
          <p:cNvPr id="10" name="Rectangle 9"/>
          <p:cNvSpPr/>
          <p:nvPr/>
        </p:nvSpPr>
        <p:spPr>
          <a:xfrm>
            <a:off x="428596" y="3143248"/>
            <a:ext cx="4929222" cy="830997"/>
          </a:xfrm>
          <a:prstGeom prst="rect">
            <a:avLst/>
          </a:prstGeom>
        </p:spPr>
        <p:txBody>
          <a:bodyPr wrap="square">
            <a:spAutoFit/>
          </a:bodyPr>
          <a:lstStyle/>
          <a:p>
            <a:pPr marL="180975" indent="-180975">
              <a:lnSpc>
                <a:spcPct val="80000"/>
              </a:lnSpc>
              <a:buFont typeface="Wingdings" pitchFamily="2" charset="2"/>
              <a:buChar char="Ø"/>
            </a:pPr>
            <a:r>
              <a:rPr lang="fr-FR" sz="2400" b="1" dirty="0" smtClean="0">
                <a:solidFill>
                  <a:srgbClr val="6E267B"/>
                </a:solidFill>
                <a:latin typeface="Calibri" pitchFamily="34" charset="0"/>
                <a:cs typeface="Arial" pitchFamily="34" charset="0"/>
              </a:rPr>
              <a:t> Information des voyageurs : </a:t>
            </a:r>
          </a:p>
          <a:p>
            <a:pPr marL="180975" indent="-180975">
              <a:lnSpc>
                <a:spcPct val="80000"/>
              </a:lnSpc>
            </a:pPr>
            <a:endParaRPr lang="fr-FR" sz="1800" b="1" dirty="0" smtClean="0">
              <a:solidFill>
                <a:srgbClr val="6E267B"/>
              </a:solidFill>
              <a:latin typeface="Calibri" pitchFamily="34" charset="0"/>
              <a:cs typeface="Arial" pitchFamily="34" charset="0"/>
            </a:endParaRPr>
          </a:p>
          <a:p>
            <a:pPr marL="180975" indent="-180975">
              <a:lnSpc>
                <a:spcPct val="80000"/>
              </a:lnSpc>
            </a:pPr>
            <a:r>
              <a:rPr lang="fr-FR" sz="1800" b="1" dirty="0" smtClean="0">
                <a:solidFill>
                  <a:srgbClr val="6E267B"/>
                </a:solidFill>
                <a:latin typeface="Calibri" pitchFamily="34" charset="0"/>
                <a:cs typeface="Arial" pitchFamily="34" charset="0"/>
              </a:rPr>
              <a:t>Communication sur les écrans en gare</a:t>
            </a:r>
            <a:endParaRPr lang="fr-FR" sz="1800" b="1" dirty="0">
              <a:solidFill>
                <a:srgbClr val="6E267B"/>
              </a:solidFill>
              <a:latin typeface="Calibri" pitchFamily="34" charset="0"/>
              <a:cs typeface="Arial" pitchFamily="34" charset="0"/>
            </a:endParaRPr>
          </a:p>
        </p:txBody>
      </p:sp>
      <p:pic>
        <p:nvPicPr>
          <p:cNvPr id="11" name="Image 4" descr="fleuriste.jpg"/>
          <p:cNvPicPr>
            <a:picLocks noChangeAspect="1"/>
          </p:cNvPicPr>
          <p:nvPr/>
        </p:nvPicPr>
        <p:blipFill>
          <a:blip r:embed="rId4" cstate="email"/>
          <a:srcRect/>
          <a:stretch>
            <a:fillRect/>
          </a:stretch>
        </p:blipFill>
        <p:spPr bwMode="auto">
          <a:xfrm>
            <a:off x="4346164" y="3857628"/>
            <a:ext cx="2368976" cy="1323212"/>
          </a:xfrm>
          <a:prstGeom prst="rect">
            <a:avLst/>
          </a:prstGeom>
          <a:noFill/>
          <a:ln w="9525">
            <a:solidFill>
              <a:schemeClr val="tx1"/>
            </a:solidFill>
            <a:miter lim="800000"/>
            <a:headEnd/>
            <a:tailEnd/>
          </a:ln>
        </p:spPr>
      </p:pic>
      <p:pic>
        <p:nvPicPr>
          <p:cNvPr id="13" name="Picture 2"/>
          <p:cNvPicPr>
            <a:picLocks noChangeAspect="1" noChangeArrowheads="1"/>
          </p:cNvPicPr>
          <p:nvPr/>
        </p:nvPicPr>
        <p:blipFill>
          <a:blip r:embed="rId5" cstate="email"/>
          <a:srcRect/>
          <a:stretch>
            <a:fillRect/>
          </a:stretch>
        </p:blipFill>
        <p:spPr bwMode="auto">
          <a:xfrm>
            <a:off x="357158" y="4572008"/>
            <a:ext cx="3781248" cy="2110573"/>
          </a:xfrm>
          <a:prstGeom prst="rect">
            <a:avLst/>
          </a:prstGeom>
          <a:noFill/>
          <a:ln w="9525">
            <a:solidFill>
              <a:schemeClr val="tx1"/>
            </a:solidFill>
            <a:miter lim="800000"/>
            <a:headEnd/>
            <a:tailEnd/>
          </a:ln>
        </p:spPr>
      </p:pic>
      <p:pic>
        <p:nvPicPr>
          <p:cNvPr id="14" name="Image 6" descr="joyeuses fêtes.jpg"/>
          <p:cNvPicPr>
            <a:picLocks noChangeAspect="1"/>
          </p:cNvPicPr>
          <p:nvPr/>
        </p:nvPicPr>
        <p:blipFill>
          <a:blip r:embed="rId6" cstate="email"/>
          <a:srcRect/>
          <a:stretch>
            <a:fillRect/>
          </a:stretch>
        </p:blipFill>
        <p:spPr bwMode="auto">
          <a:xfrm>
            <a:off x="6215074" y="5093874"/>
            <a:ext cx="2714644" cy="1503041"/>
          </a:xfrm>
          <a:prstGeom prst="rect">
            <a:avLst/>
          </a:prstGeom>
          <a:noFill/>
          <a:ln w="9525">
            <a:solidFill>
              <a:schemeClr val="tx1"/>
            </a:solidFill>
            <a:miter lim="800000"/>
            <a:headEnd/>
            <a:tailEnd/>
          </a:ln>
        </p:spPr>
      </p:pic>
    </p:spTree>
  </p:cSld>
  <p:clrMapOvr>
    <a:masterClrMapping/>
  </p:clrMapOvr>
  <p:transition spd="med">
    <p:fade thruBlk="1"/>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85750" y="285750"/>
            <a:ext cx="9286910" cy="487313"/>
          </a:xfrm>
          <a:solidFill>
            <a:srgbClr val="6E267B"/>
          </a:solidFill>
          <a:ln w="9525">
            <a:noFill/>
            <a:miter lim="800000"/>
            <a:headEnd/>
            <a:tailEnd/>
          </a:ln>
        </p:spPr>
        <p:txBody>
          <a:bodyPr/>
          <a:lstStyle/>
          <a:p>
            <a:pPr defTabSz="457200">
              <a:defRPr/>
            </a:pPr>
            <a:r>
              <a:rPr lang="fr-FR" dirty="0" smtClean="0">
                <a:solidFill>
                  <a:schemeClr val="bg1"/>
                </a:solidFill>
                <a:latin typeface="Arial" pitchFamily="34" charset="0"/>
                <a:cs typeface="+mn-cs"/>
              </a:rPr>
              <a:t>Thionville – données générales</a:t>
            </a:r>
          </a:p>
        </p:txBody>
      </p:sp>
      <p:sp>
        <p:nvSpPr>
          <p:cNvPr id="56323" name="Rectangle 3"/>
          <p:cNvSpPr>
            <a:spLocks noGrp="1" noChangeArrowheads="1"/>
          </p:cNvSpPr>
          <p:nvPr>
            <p:ph type="body" sz="half" idx="4294967295"/>
          </p:nvPr>
        </p:nvSpPr>
        <p:spPr bwMode="auto">
          <a:xfrm>
            <a:off x="214282" y="1000125"/>
            <a:ext cx="7929593" cy="2214561"/>
          </a:xfrm>
          <a:prstGeom prst="rect">
            <a:avLst/>
          </a:prstGeom>
          <a:noFill/>
          <a:ln>
            <a:miter lim="800000"/>
            <a:headEnd/>
            <a:tailEnd/>
          </a:ln>
        </p:spPr>
        <p:txBody>
          <a:bodyPr/>
          <a:lstStyle/>
          <a:p>
            <a:pPr>
              <a:lnSpc>
                <a:spcPct val="90000"/>
              </a:lnSpc>
            </a:pPr>
            <a:r>
              <a:rPr lang="fr-FR" sz="1600" b="1" dirty="0" smtClean="0">
                <a:solidFill>
                  <a:schemeClr val="tx2"/>
                </a:solidFill>
                <a:cs typeface="Arial" charset="0"/>
              </a:rPr>
              <a:t>Année de construction : 1854</a:t>
            </a:r>
          </a:p>
          <a:p>
            <a:pPr lvl="1">
              <a:lnSpc>
                <a:spcPct val="90000"/>
              </a:lnSpc>
              <a:buFontTx/>
              <a:buNone/>
            </a:pPr>
            <a:endParaRPr lang="fr-FR" sz="1600" b="1" dirty="0" smtClean="0">
              <a:solidFill>
                <a:schemeClr val="tx2"/>
              </a:solidFill>
              <a:cs typeface="Arial" charset="0"/>
            </a:endParaRPr>
          </a:p>
          <a:p>
            <a:pPr>
              <a:lnSpc>
                <a:spcPct val="90000"/>
              </a:lnSpc>
            </a:pPr>
            <a:r>
              <a:rPr lang="fr-FR" sz="1600" b="1" dirty="0" smtClean="0">
                <a:solidFill>
                  <a:schemeClr val="tx2"/>
                </a:solidFill>
                <a:cs typeface="Arial" charset="0"/>
              </a:rPr>
              <a:t>Périmètre physique </a:t>
            </a:r>
          </a:p>
          <a:p>
            <a:pPr lvl="1">
              <a:lnSpc>
                <a:spcPct val="90000"/>
              </a:lnSpc>
            </a:pPr>
            <a:r>
              <a:rPr lang="fr-FR" sz="1600" dirty="0" smtClean="0">
                <a:solidFill>
                  <a:schemeClr val="tx2"/>
                </a:solidFill>
                <a:cs typeface="Arial" charset="0"/>
              </a:rPr>
              <a:t>1 bâtiments voyageur à une seul entrée </a:t>
            </a:r>
          </a:p>
          <a:p>
            <a:pPr lvl="1">
              <a:lnSpc>
                <a:spcPct val="90000"/>
              </a:lnSpc>
              <a:buNone/>
            </a:pPr>
            <a:r>
              <a:rPr lang="fr-FR" sz="1600" dirty="0" smtClean="0">
                <a:solidFill>
                  <a:schemeClr val="tx2"/>
                </a:solidFill>
                <a:cs typeface="Arial" charset="0"/>
              </a:rPr>
              <a:t>2 488 m²</a:t>
            </a:r>
          </a:p>
          <a:p>
            <a:pPr lvl="1">
              <a:lnSpc>
                <a:spcPct val="90000"/>
              </a:lnSpc>
              <a:buNone/>
            </a:pPr>
            <a:endParaRPr lang="fr-FR" sz="2000" b="1" dirty="0" smtClean="0">
              <a:solidFill>
                <a:schemeClr val="tx2"/>
              </a:solidFill>
              <a:cs typeface="Arial" charset="0"/>
            </a:endParaRPr>
          </a:p>
          <a:p>
            <a:pPr>
              <a:lnSpc>
                <a:spcPct val="90000"/>
              </a:lnSpc>
            </a:pPr>
            <a:r>
              <a:rPr lang="fr-FR" sz="1600" b="1" dirty="0" smtClean="0">
                <a:solidFill>
                  <a:schemeClr val="tx2"/>
                </a:solidFill>
                <a:cs typeface="Arial" charset="0"/>
              </a:rPr>
              <a:t>Evolution du nombre de clients (année 2001 à 2013) et typologie :</a:t>
            </a:r>
          </a:p>
          <a:p>
            <a:pPr lvl="1">
              <a:lnSpc>
                <a:spcPct val="90000"/>
              </a:lnSpc>
              <a:buFont typeface="Arial" charset="0"/>
              <a:buNone/>
            </a:pPr>
            <a:endParaRPr lang="fr-FR" sz="1600" dirty="0" smtClean="0">
              <a:solidFill>
                <a:schemeClr val="tx2"/>
              </a:solidFill>
              <a:cs typeface="Arial" charset="0"/>
            </a:endParaRPr>
          </a:p>
          <a:p>
            <a:pPr lvl="1">
              <a:lnSpc>
                <a:spcPct val="90000"/>
              </a:lnSpc>
              <a:buFontTx/>
              <a:buNone/>
            </a:pPr>
            <a:endParaRPr lang="fr-FR" sz="1600" b="1" dirty="0" smtClean="0">
              <a:solidFill>
                <a:schemeClr val="tx2"/>
              </a:solidFill>
              <a:cs typeface="Arial" charset="0"/>
            </a:endParaRPr>
          </a:p>
          <a:p>
            <a:pPr>
              <a:lnSpc>
                <a:spcPct val="90000"/>
              </a:lnSpc>
              <a:buFont typeface="Wingdings" pitchFamily="2" charset="2"/>
              <a:buNone/>
            </a:pPr>
            <a:endParaRPr lang="fr-FR" sz="1600" b="1" dirty="0" smtClean="0">
              <a:solidFill>
                <a:schemeClr val="tx2"/>
              </a:solidFill>
              <a:cs typeface="Arial" charset="0"/>
            </a:endParaRPr>
          </a:p>
        </p:txBody>
      </p:sp>
      <p:graphicFrame>
        <p:nvGraphicFramePr>
          <p:cNvPr id="5" name="Graphique 4"/>
          <p:cNvGraphicFramePr/>
          <p:nvPr/>
        </p:nvGraphicFramePr>
        <p:xfrm>
          <a:off x="-32" y="3000372"/>
          <a:ext cx="5643602" cy="3143272"/>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5643570" y="3520079"/>
            <a:ext cx="214314" cy="214680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rot="20368722">
            <a:off x="5531661" y="5699144"/>
            <a:ext cx="441146" cy="261610"/>
          </a:xfrm>
          <a:prstGeom prst="rect">
            <a:avLst/>
          </a:prstGeom>
          <a:noFill/>
        </p:spPr>
        <p:txBody>
          <a:bodyPr wrap="none" rtlCol="0">
            <a:spAutoFit/>
          </a:bodyPr>
          <a:lstStyle/>
          <a:p>
            <a:r>
              <a:rPr lang="fr-FR" sz="1100" dirty="0" smtClean="0"/>
              <a:t>2012</a:t>
            </a:r>
            <a:endParaRPr lang="fr-FR" sz="1100" dirty="0"/>
          </a:p>
        </p:txBody>
      </p:sp>
      <p:sp>
        <p:nvSpPr>
          <p:cNvPr id="8" name="Rectangle 7"/>
          <p:cNvSpPr/>
          <p:nvPr/>
        </p:nvSpPr>
        <p:spPr>
          <a:xfrm>
            <a:off x="6000760" y="3500438"/>
            <a:ext cx="214314" cy="21468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rot="20368722">
            <a:off x="5831143" y="5641032"/>
            <a:ext cx="556563" cy="338554"/>
          </a:xfrm>
          <a:prstGeom prst="rect">
            <a:avLst/>
          </a:prstGeom>
          <a:noFill/>
        </p:spPr>
        <p:txBody>
          <a:bodyPr wrap="none" rtlCol="0">
            <a:spAutoFit/>
          </a:bodyPr>
          <a:lstStyle/>
          <a:p>
            <a:r>
              <a:rPr lang="fr-FR" sz="1600" dirty="0" smtClean="0">
                <a:solidFill>
                  <a:srgbClr val="C00000"/>
                </a:solidFill>
              </a:rPr>
              <a:t>2013</a:t>
            </a:r>
            <a:endParaRPr lang="fr-FR" sz="1600" dirty="0">
              <a:solidFill>
                <a:srgbClr val="C00000"/>
              </a:solidFill>
            </a:endParaRPr>
          </a:p>
        </p:txBody>
      </p:sp>
      <p:pic>
        <p:nvPicPr>
          <p:cNvPr id="275457" name="Picture 1"/>
          <p:cNvPicPr>
            <a:picLocks noChangeAspect="1" noChangeArrowheads="1"/>
          </p:cNvPicPr>
          <p:nvPr/>
        </p:nvPicPr>
        <p:blipFill>
          <a:blip r:embed="rId4" cstate="email"/>
          <a:srcRect/>
          <a:stretch>
            <a:fillRect/>
          </a:stretch>
        </p:blipFill>
        <p:spPr bwMode="auto">
          <a:xfrm>
            <a:off x="6215074" y="3571876"/>
            <a:ext cx="2936019" cy="1947867"/>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re 1"/>
          <p:cNvSpPr>
            <a:spLocks noGrp="1"/>
          </p:cNvSpPr>
          <p:nvPr>
            <p:ph type="ctrTitle" idx="4294967295"/>
          </p:nvPr>
        </p:nvSpPr>
        <p:spPr bwMode="auto">
          <a:xfrm>
            <a:off x="179388" y="187325"/>
            <a:ext cx="9250396" cy="487313"/>
          </a:xfrm>
          <a:prstGeom prst="rect">
            <a:avLst/>
          </a:prstGeom>
          <a:solidFill>
            <a:srgbClr val="6E267B"/>
          </a:solidFill>
          <a:ln w="9525">
            <a:noFill/>
            <a:miter lim="800000"/>
            <a:headEnd/>
            <a:tailEnd/>
          </a:ln>
        </p:spPr>
        <p:txBody>
          <a:bodyPr wrap="square" lIns="0" tIns="0" rIns="0" bIns="0" anchor="ctr" anchorCtr="0">
            <a:spAutoFit/>
          </a:bodyPr>
          <a:lstStyle/>
          <a:p>
            <a:pPr algn="l" defTabSz="457200">
              <a:lnSpc>
                <a:spcPts val="3800"/>
              </a:lnSpc>
              <a:defRPr/>
            </a:pPr>
            <a:r>
              <a:rPr lang="fr-FR" sz="2800" spc="80" dirty="0" smtClean="0">
                <a:solidFill>
                  <a:schemeClr val="bg1"/>
                </a:solidFill>
                <a:latin typeface="Arial" pitchFamily="34" charset="0"/>
                <a:cs typeface="+mn-cs"/>
              </a:rPr>
              <a:t>Thionville - Exploitation Patrimoine</a:t>
            </a:r>
          </a:p>
        </p:txBody>
      </p:sp>
      <p:sp>
        <p:nvSpPr>
          <p:cNvPr id="33" name="Légende encadrée avec une bordure 1 32"/>
          <p:cNvSpPr/>
          <p:nvPr/>
        </p:nvSpPr>
        <p:spPr>
          <a:xfrm>
            <a:off x="5786436" y="1785926"/>
            <a:ext cx="3071812" cy="928694"/>
          </a:xfrm>
          <a:prstGeom prst="accentBorderCallout1">
            <a:avLst>
              <a:gd name="adj1" fmla="val 41803"/>
              <a:gd name="adj2" fmla="val -5709"/>
              <a:gd name="adj3" fmla="val 37865"/>
              <a:gd name="adj4" fmla="val -61417"/>
            </a:avLst>
          </a:prstGeom>
        </p:spPr>
        <p:style>
          <a:lnRef idx="2">
            <a:schemeClr val="accent6"/>
          </a:lnRef>
          <a:fillRef idx="1">
            <a:schemeClr val="lt1"/>
          </a:fillRef>
          <a:effectRef idx="0">
            <a:schemeClr val="accent6"/>
          </a:effectRef>
          <a:fontRef idx="minor">
            <a:schemeClr val="dk1"/>
          </a:fontRef>
        </p:style>
        <p:txBody>
          <a:bodyPr anchor="ctr"/>
          <a:lstStyle/>
          <a:p>
            <a:pPr>
              <a:defRPr/>
            </a:pPr>
            <a:r>
              <a:rPr lang="fr-FR" sz="1400" dirty="0" smtClean="0">
                <a:solidFill>
                  <a:srgbClr val="3E3D40"/>
                </a:solidFill>
                <a:ea typeface="ＭＳ Ｐゴシック"/>
                <a:cs typeface="ＭＳ Ｐゴシック"/>
              </a:rPr>
              <a:t>Information voyageurs:</a:t>
            </a:r>
          </a:p>
          <a:p>
            <a:pPr lvl="1">
              <a:buFont typeface="Wingdings" pitchFamily="2" charset="2"/>
              <a:buChar char="ü"/>
              <a:defRPr/>
            </a:pPr>
            <a:r>
              <a:rPr lang="fr-FR" sz="1400" dirty="0" smtClean="0">
                <a:solidFill>
                  <a:srgbClr val="3E3D40"/>
                </a:solidFill>
                <a:ea typeface="ＭＳ Ｐゴシック"/>
                <a:cs typeface="ＭＳ Ｐゴシック"/>
              </a:rPr>
              <a:t>26 écrans vidéo</a:t>
            </a:r>
          </a:p>
          <a:p>
            <a:pPr lvl="1">
              <a:buFont typeface="Wingdings" pitchFamily="2" charset="2"/>
              <a:buChar char="ü"/>
              <a:defRPr/>
            </a:pPr>
            <a:r>
              <a:rPr lang="fr-FR" sz="1400" dirty="0" smtClean="0">
                <a:solidFill>
                  <a:srgbClr val="3E3D40"/>
                </a:solidFill>
                <a:ea typeface="ＭＳ Ｐゴシック"/>
                <a:cs typeface="ＭＳ Ｐゴシック"/>
              </a:rPr>
              <a:t>53 hauts parleur</a:t>
            </a:r>
          </a:p>
          <a:p>
            <a:pPr lvl="1">
              <a:buFont typeface="Wingdings" pitchFamily="2" charset="2"/>
              <a:buChar char="ü"/>
              <a:defRPr/>
            </a:pPr>
            <a:r>
              <a:rPr lang="fr-FR" sz="1400" dirty="0" smtClean="0">
                <a:solidFill>
                  <a:srgbClr val="3E3D40"/>
                </a:solidFill>
                <a:ea typeface="ＭＳ Ｐゴシック"/>
                <a:cs typeface="ＭＳ Ｐゴシック"/>
              </a:rPr>
              <a:t>9 horloges</a:t>
            </a:r>
            <a:endParaRPr lang="fr-FR" sz="1400" dirty="0">
              <a:solidFill>
                <a:srgbClr val="3E3D40"/>
              </a:solidFill>
              <a:ea typeface="ＭＳ Ｐゴシック"/>
              <a:cs typeface="ＭＳ Ｐゴシック"/>
            </a:endParaRPr>
          </a:p>
        </p:txBody>
      </p:sp>
      <p:sp>
        <p:nvSpPr>
          <p:cNvPr id="35" name="Légende encadrée avec une bordure 1 34"/>
          <p:cNvSpPr>
            <a:spLocks/>
          </p:cNvSpPr>
          <p:nvPr/>
        </p:nvSpPr>
        <p:spPr bwMode="auto">
          <a:xfrm>
            <a:off x="4643438" y="4857760"/>
            <a:ext cx="3429024" cy="357188"/>
          </a:xfrm>
          <a:prstGeom prst="accentBorderCallout1">
            <a:avLst>
              <a:gd name="adj1" fmla="val 32000"/>
              <a:gd name="adj2" fmla="val -3019"/>
              <a:gd name="adj3" fmla="val -469777"/>
              <a:gd name="adj4" fmla="val -47969"/>
            </a:avLst>
          </a:prstGeom>
          <a:solidFill>
            <a:schemeClr val="bg1"/>
          </a:solidFill>
          <a:ln w="25400" algn="ctr">
            <a:solidFill>
              <a:srgbClr val="E05206"/>
            </a:solidFill>
            <a:miter lim="800000"/>
            <a:headEnd/>
            <a:tailEnd/>
          </a:ln>
        </p:spPr>
        <p:txBody>
          <a:bodyPr anchor="ctr"/>
          <a:lstStyle/>
          <a:p>
            <a:pPr>
              <a:buFont typeface="Wingdings" pitchFamily="2" charset="2"/>
              <a:buChar char="ü"/>
              <a:defRPr/>
            </a:pPr>
            <a:r>
              <a:rPr lang="fr-FR" sz="1400" dirty="0" smtClean="0">
                <a:solidFill>
                  <a:srgbClr val="3E3D40"/>
                </a:solidFill>
                <a:latin typeface="+mn-lt"/>
              </a:rPr>
              <a:t>5 Portes automatiques dispo à 95.41%</a:t>
            </a:r>
            <a:endParaRPr lang="fr-FR" sz="1400" dirty="0">
              <a:solidFill>
                <a:srgbClr val="3E3D40"/>
              </a:solidFill>
              <a:latin typeface="+mn-lt"/>
            </a:endParaRPr>
          </a:p>
        </p:txBody>
      </p:sp>
      <p:sp>
        <p:nvSpPr>
          <p:cNvPr id="36" name="Légende encadrée avec une bordure 1 35"/>
          <p:cNvSpPr/>
          <p:nvPr/>
        </p:nvSpPr>
        <p:spPr>
          <a:xfrm>
            <a:off x="4357686" y="5429264"/>
            <a:ext cx="3429024" cy="357187"/>
          </a:xfrm>
          <a:prstGeom prst="accentBorderCallout1">
            <a:avLst>
              <a:gd name="adj1" fmla="val 45348"/>
              <a:gd name="adj2" fmla="val -4382"/>
              <a:gd name="adj3" fmla="val -590315"/>
              <a:gd name="adj4" fmla="val -55505"/>
            </a:avLst>
          </a:prstGeom>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ü"/>
              <a:defRPr/>
            </a:pPr>
            <a:r>
              <a:rPr lang="fr-FR" sz="1400" dirty="0" smtClean="0">
                <a:solidFill>
                  <a:srgbClr val="3E3D40"/>
                </a:solidFill>
                <a:ea typeface="ＭＳ Ｐゴシック"/>
                <a:cs typeface="ＭＳ Ｐゴシック"/>
              </a:rPr>
              <a:t>3 ascenseurs dispo à 99.96%</a:t>
            </a:r>
            <a:endParaRPr lang="fr-FR" sz="1400" dirty="0">
              <a:solidFill>
                <a:srgbClr val="3E3D40"/>
              </a:solidFill>
              <a:ea typeface="ＭＳ Ｐゴシック"/>
              <a:cs typeface="ＭＳ Ｐゴシック"/>
            </a:endParaRPr>
          </a:p>
        </p:txBody>
      </p:sp>
      <p:sp>
        <p:nvSpPr>
          <p:cNvPr id="39" name="Légende encadrée avec une bordure 1 38"/>
          <p:cNvSpPr/>
          <p:nvPr/>
        </p:nvSpPr>
        <p:spPr>
          <a:xfrm>
            <a:off x="5000618" y="3643314"/>
            <a:ext cx="3500438" cy="1000125"/>
          </a:xfrm>
          <a:prstGeom prst="accentBorderCallout1">
            <a:avLst>
              <a:gd name="adj1" fmla="val 33496"/>
              <a:gd name="adj2" fmla="val -6011"/>
              <a:gd name="adj3" fmla="val -30345"/>
              <a:gd name="adj4" fmla="val -29655"/>
            </a:avLst>
          </a:prstGeom>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ü"/>
              <a:defRPr/>
            </a:pPr>
            <a:r>
              <a:rPr lang="fr-FR" sz="1400" dirty="0" smtClean="0">
                <a:solidFill>
                  <a:srgbClr val="3E3D40"/>
                </a:solidFill>
                <a:ea typeface="ＭＳ Ｐゴシック"/>
                <a:cs typeface="ＭＳ Ｐゴシック"/>
              </a:rPr>
              <a:t>3 élévateurs </a:t>
            </a:r>
            <a:r>
              <a:rPr lang="fr-FR" sz="1400" dirty="0">
                <a:solidFill>
                  <a:srgbClr val="3E3D40"/>
                </a:solidFill>
                <a:ea typeface="ＭＳ Ｐゴシック"/>
                <a:cs typeface="ＭＳ Ｐゴシック"/>
              </a:rPr>
              <a:t>pour embarquement des personnes handicapées</a:t>
            </a:r>
          </a:p>
          <a:p>
            <a:pPr>
              <a:buFont typeface="Wingdings" pitchFamily="2" charset="2"/>
              <a:buChar char="ü"/>
              <a:defRPr/>
            </a:pPr>
            <a:r>
              <a:rPr lang="fr-FR" sz="1400" dirty="0">
                <a:solidFill>
                  <a:srgbClr val="3E3D40"/>
                </a:solidFill>
                <a:ea typeface="ＭＳ Ｐゴシック"/>
                <a:cs typeface="ＭＳ Ｐゴシック"/>
              </a:rPr>
              <a:t>Nombre de personnes </a:t>
            </a:r>
            <a:r>
              <a:rPr lang="fr-FR" sz="1400" dirty="0" smtClean="0">
                <a:solidFill>
                  <a:srgbClr val="3E3D40"/>
                </a:solidFill>
                <a:ea typeface="ＭＳ Ｐゴシック"/>
                <a:cs typeface="ＭＳ Ｐゴシック"/>
              </a:rPr>
              <a:t>handicapées </a:t>
            </a:r>
            <a:r>
              <a:rPr lang="fr-FR" sz="1400" dirty="0">
                <a:solidFill>
                  <a:srgbClr val="3E3D40"/>
                </a:solidFill>
                <a:ea typeface="ＭＳ Ｐゴシック"/>
                <a:cs typeface="ＭＳ Ｐゴシック"/>
              </a:rPr>
              <a:t>prises en </a:t>
            </a:r>
            <a:r>
              <a:rPr lang="fr-FR" sz="1400" dirty="0" smtClean="0">
                <a:solidFill>
                  <a:srgbClr val="3E3D40"/>
                </a:solidFill>
                <a:ea typeface="ＭＳ Ｐゴシック"/>
                <a:cs typeface="ＭＳ Ｐゴシック"/>
              </a:rPr>
              <a:t>charge : 535</a:t>
            </a:r>
            <a:endParaRPr lang="fr-FR" sz="1400" dirty="0">
              <a:solidFill>
                <a:srgbClr val="3E3D40"/>
              </a:solidFill>
              <a:ea typeface="ＭＳ Ｐゴシック"/>
              <a:cs typeface="ＭＳ Ｐゴシック"/>
            </a:endParaRPr>
          </a:p>
        </p:txBody>
      </p:sp>
      <p:sp>
        <p:nvSpPr>
          <p:cNvPr id="45" name="Légende encadrée avec une bordure 1 44"/>
          <p:cNvSpPr/>
          <p:nvPr/>
        </p:nvSpPr>
        <p:spPr>
          <a:xfrm>
            <a:off x="5786446" y="1000108"/>
            <a:ext cx="3071812" cy="571500"/>
          </a:xfrm>
          <a:prstGeom prst="accentBorderCallout1">
            <a:avLst>
              <a:gd name="adj1" fmla="val 33496"/>
              <a:gd name="adj2" fmla="val -5356"/>
              <a:gd name="adj3" fmla="val 68631"/>
              <a:gd name="adj4" fmla="val -59567"/>
            </a:avLst>
          </a:prstGeom>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ü"/>
              <a:defRPr/>
            </a:pPr>
            <a:r>
              <a:rPr lang="fr-FR" sz="1400" dirty="0" smtClean="0">
                <a:solidFill>
                  <a:srgbClr val="3E3D40"/>
                </a:solidFill>
                <a:ea typeface="ＭＳ Ｐゴシック"/>
                <a:cs typeface="ＭＳ Ｐゴシック"/>
              </a:rPr>
              <a:t>3 caméras </a:t>
            </a:r>
            <a:r>
              <a:rPr lang="fr-FR" sz="1400" dirty="0">
                <a:solidFill>
                  <a:srgbClr val="3E3D40"/>
                </a:solidFill>
                <a:ea typeface="ＭＳ Ｐゴシック"/>
                <a:cs typeface="ＭＳ Ｐゴシック"/>
              </a:rPr>
              <a:t>de Vidéo surveillance</a:t>
            </a:r>
          </a:p>
        </p:txBody>
      </p:sp>
      <p:sp>
        <p:nvSpPr>
          <p:cNvPr id="46" name="Légende encadrée avec une bordure 1 45"/>
          <p:cNvSpPr/>
          <p:nvPr/>
        </p:nvSpPr>
        <p:spPr>
          <a:xfrm>
            <a:off x="5786446" y="2857496"/>
            <a:ext cx="3214710" cy="571500"/>
          </a:xfrm>
          <a:prstGeom prst="accentBorderCallout1">
            <a:avLst>
              <a:gd name="adj1" fmla="val 35866"/>
              <a:gd name="adj2" fmla="val -4487"/>
              <a:gd name="adj3" fmla="val -26814"/>
              <a:gd name="adj4" fmla="val -45594"/>
            </a:avLst>
          </a:prstGeom>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ü"/>
              <a:defRPr/>
            </a:pPr>
            <a:r>
              <a:rPr lang="fr-FR" sz="1400" dirty="0">
                <a:solidFill>
                  <a:srgbClr val="3E3D40"/>
                </a:solidFill>
                <a:ea typeface="ＭＳ Ｐゴシック"/>
                <a:cs typeface="ＭＳ Ｐゴシック"/>
              </a:rPr>
              <a:t>Sécurité Incendie = avis favorable</a:t>
            </a:r>
          </a:p>
        </p:txBody>
      </p:sp>
      <p:sp>
        <p:nvSpPr>
          <p:cNvPr id="11" name="Légende encadrée avec une bordure 1 10"/>
          <p:cNvSpPr>
            <a:spLocks/>
          </p:cNvSpPr>
          <p:nvPr/>
        </p:nvSpPr>
        <p:spPr bwMode="auto">
          <a:xfrm>
            <a:off x="4214810" y="6072206"/>
            <a:ext cx="2525712" cy="357188"/>
          </a:xfrm>
          <a:prstGeom prst="accentBorderCallout1">
            <a:avLst>
              <a:gd name="adj1" fmla="val 32000"/>
              <a:gd name="adj2" fmla="val -3019"/>
              <a:gd name="adj3" fmla="val -718747"/>
              <a:gd name="adj4" fmla="val -78451"/>
            </a:avLst>
          </a:prstGeom>
          <a:solidFill>
            <a:schemeClr val="bg1"/>
          </a:solidFill>
          <a:ln w="25400" algn="ctr">
            <a:solidFill>
              <a:srgbClr val="E05206"/>
            </a:solidFill>
            <a:miter lim="800000"/>
            <a:headEnd/>
            <a:tailEnd/>
          </a:ln>
        </p:spPr>
        <p:txBody>
          <a:bodyPr anchor="ctr"/>
          <a:lstStyle/>
          <a:p>
            <a:pPr>
              <a:buFont typeface="Wingdings" pitchFamily="2" charset="2"/>
              <a:buChar char="ü"/>
              <a:defRPr/>
            </a:pPr>
            <a:r>
              <a:rPr lang="fr-FR" sz="1400" dirty="0" smtClean="0">
                <a:solidFill>
                  <a:srgbClr val="3E3D40"/>
                </a:solidFill>
                <a:latin typeface="+mn-lt"/>
              </a:rPr>
              <a:t>3 quais</a:t>
            </a:r>
            <a:endParaRPr lang="fr-FR" sz="1400" dirty="0">
              <a:solidFill>
                <a:srgbClr val="3E3D40"/>
              </a:solidFill>
              <a:latin typeface="+mn-lt"/>
            </a:endParaRPr>
          </a:p>
        </p:txBody>
      </p:sp>
      <p:sp>
        <p:nvSpPr>
          <p:cNvPr id="12" name="Bulle ronde 11"/>
          <p:cNvSpPr/>
          <p:nvPr/>
        </p:nvSpPr>
        <p:spPr>
          <a:xfrm>
            <a:off x="428596" y="4714884"/>
            <a:ext cx="1928826" cy="1143008"/>
          </a:xfrm>
          <a:prstGeom prst="wedgeEllipseCallout">
            <a:avLst>
              <a:gd name="adj1" fmla="val 19540"/>
              <a:gd name="adj2" fmla="val -1199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t>144 équipements contrôlés  chaque  jour </a:t>
            </a:r>
            <a:endParaRPr lang="fr-FR" sz="1400" dirty="0"/>
          </a:p>
        </p:txBody>
      </p:sp>
      <p:pic>
        <p:nvPicPr>
          <p:cNvPr id="253954" name="Picture 2" descr="http://www.wort.lu/img/c7816d45016ec9d6c311e5eb541fe94e/460/325/19/0/621/426/75/5d511e5822a2c41f16bbba029e97b8d095c91f08.jpg"/>
          <p:cNvPicPr>
            <a:picLocks noChangeAspect="1" noChangeArrowheads="1"/>
          </p:cNvPicPr>
          <p:nvPr/>
        </p:nvPicPr>
        <p:blipFill>
          <a:blip r:embed="rId3" cstate="email"/>
          <a:srcRect/>
          <a:stretch>
            <a:fillRect/>
          </a:stretch>
        </p:blipFill>
        <p:spPr bwMode="auto">
          <a:xfrm>
            <a:off x="199995" y="928670"/>
            <a:ext cx="4246713" cy="3000396"/>
          </a:xfrm>
          <a:prstGeom prst="rect">
            <a:avLst/>
          </a:prstGeom>
          <a:ln>
            <a:noFill/>
          </a:ln>
          <a:effectLst>
            <a:softEdge rad="112500"/>
          </a:effectLst>
        </p:spPr>
      </p:pic>
    </p:spTree>
  </p:cSld>
  <p:clrMapOvr>
    <a:masterClrMapping/>
  </p:clrMapOvr>
  <p:transition spd="med">
    <p:fad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re 1"/>
          <p:cNvSpPr txBox="1">
            <a:spLocks/>
          </p:cNvSpPr>
          <p:nvPr/>
        </p:nvSpPr>
        <p:spPr>
          <a:xfrm>
            <a:off x="285750" y="142875"/>
            <a:ext cx="9358348" cy="487313"/>
          </a:xfrm>
          <a:prstGeom prst="rect">
            <a:avLst/>
          </a:prstGeom>
          <a:solidFill>
            <a:srgbClr val="6E267B"/>
          </a:solidFill>
          <a:ln w="9525">
            <a:noFill/>
            <a:miter lim="800000"/>
            <a:headEnd/>
            <a:tailEnd/>
          </a:ln>
        </p:spPr>
        <p:txBody>
          <a:bodyPr wrap="square" lIns="0" tIns="0" rIns="0" bIns="0" anchor="ctr" anchorCtr="0">
            <a:spAutoFit/>
          </a:bodyPr>
          <a:lstStyle/>
          <a:p>
            <a:pPr defTabSz="457200" eaLnBrk="0" hangingPunct="0">
              <a:lnSpc>
                <a:spcPts val="3800"/>
              </a:lnSpc>
              <a:defRPr/>
            </a:pPr>
            <a:r>
              <a:rPr lang="fr-FR" sz="2800" spc="80" dirty="0" smtClean="0">
                <a:solidFill>
                  <a:schemeClr val="bg1"/>
                </a:solidFill>
                <a:latin typeface="Arial" pitchFamily="34" charset="0"/>
                <a:ea typeface="+mj-ea"/>
              </a:rPr>
              <a:t>Thionville – </a:t>
            </a:r>
            <a:r>
              <a:rPr lang="fr-FR" sz="2800" spc="80" dirty="0">
                <a:solidFill>
                  <a:schemeClr val="bg1"/>
                </a:solidFill>
                <a:latin typeface="Arial" pitchFamily="34" charset="0"/>
                <a:ea typeface="+mj-ea"/>
              </a:rPr>
              <a:t>concessions, locations</a:t>
            </a:r>
          </a:p>
        </p:txBody>
      </p:sp>
      <p:sp>
        <p:nvSpPr>
          <p:cNvPr id="52227" name="Rectangle 3"/>
          <p:cNvSpPr txBox="1">
            <a:spLocks noChangeArrowheads="1"/>
          </p:cNvSpPr>
          <p:nvPr/>
        </p:nvSpPr>
        <p:spPr bwMode="auto">
          <a:xfrm>
            <a:off x="1928794" y="1000108"/>
            <a:ext cx="7000924" cy="2071687"/>
          </a:xfrm>
          <a:prstGeom prst="rect">
            <a:avLst/>
          </a:prstGeom>
          <a:noFill/>
          <a:ln w="9525">
            <a:noFill/>
            <a:miter lim="800000"/>
            <a:headEnd/>
            <a:tailEnd/>
          </a:ln>
        </p:spPr>
        <p:txBody>
          <a:bodyPr/>
          <a:lstStyle/>
          <a:p>
            <a:pPr marL="342900" indent="-342900" eaLnBrk="0" hangingPunct="0">
              <a:spcBef>
                <a:spcPct val="20000"/>
              </a:spcBef>
              <a:buClr>
                <a:schemeClr val="tx1"/>
              </a:buClr>
            </a:pPr>
            <a:r>
              <a:rPr lang="fr-FR" sz="1600" b="1" dirty="0">
                <a:solidFill>
                  <a:schemeClr val="tx2"/>
                </a:solidFill>
                <a:latin typeface="Arial" charset="0"/>
                <a:cs typeface="Arial" charset="0"/>
              </a:rPr>
              <a:t>Taux d’occupation des surfaces </a:t>
            </a:r>
            <a:r>
              <a:rPr lang="fr-FR" sz="1600" b="1" dirty="0" smtClean="0">
                <a:solidFill>
                  <a:schemeClr val="tx2"/>
                </a:solidFill>
                <a:latin typeface="Arial" charset="0"/>
                <a:cs typeface="Arial" charset="0"/>
              </a:rPr>
              <a:t>concessionnaires : 80%</a:t>
            </a:r>
          </a:p>
          <a:p>
            <a:pPr marL="342900" indent="-342900" eaLnBrk="0" hangingPunct="0">
              <a:spcBef>
                <a:spcPct val="20000"/>
              </a:spcBef>
              <a:buClr>
                <a:schemeClr val="tx1"/>
              </a:buClr>
              <a:buFont typeface="Arial" charset="0"/>
              <a:buChar char="•"/>
            </a:pPr>
            <a:endParaRPr lang="fr-FR" sz="1400" b="1" dirty="0" smtClean="0">
              <a:solidFill>
                <a:schemeClr val="tx2"/>
              </a:solidFill>
              <a:latin typeface="Arial" charset="0"/>
              <a:cs typeface="Arial" charset="0"/>
            </a:endParaRPr>
          </a:p>
          <a:p>
            <a:pPr marL="342900" indent="-342900" eaLnBrk="0" hangingPunct="0">
              <a:spcBef>
                <a:spcPct val="20000"/>
              </a:spcBef>
              <a:buClr>
                <a:schemeClr val="tx1"/>
              </a:buClr>
              <a:buFont typeface="Wingdings" pitchFamily="2" charset="2"/>
              <a:buChar char="ü"/>
            </a:pPr>
            <a:r>
              <a:rPr lang="fr-FR" sz="1400" i="1" dirty="0" smtClean="0">
                <a:solidFill>
                  <a:schemeClr val="tx2"/>
                </a:solidFill>
                <a:latin typeface="Arial" charset="0"/>
                <a:cs typeface="Arial" charset="0"/>
              </a:rPr>
              <a:t>Réalisation de 2 coques au niveau de l’ex buffet (100  et 30 m²) pour développement de commerces pour répondre à l’ambition de la ville de redynamiser le quartier gare.</a:t>
            </a:r>
            <a:endParaRPr lang="fr-FR" sz="1400" i="1" dirty="0">
              <a:solidFill>
                <a:schemeClr val="tx2"/>
              </a:solidFill>
              <a:latin typeface="Arial" charset="0"/>
              <a:cs typeface="Arial" charset="0"/>
            </a:endParaRPr>
          </a:p>
          <a:p>
            <a:pPr marL="342900" indent="-342900" eaLnBrk="0" hangingPunct="0">
              <a:spcBef>
                <a:spcPct val="20000"/>
              </a:spcBef>
              <a:buClr>
                <a:schemeClr val="tx1"/>
              </a:buClr>
              <a:buFont typeface="Wingdings" pitchFamily="2" charset="2"/>
              <a:buChar char="ü"/>
            </a:pPr>
            <a:endParaRPr lang="fr-FR" sz="1400" i="1" dirty="0" smtClean="0">
              <a:solidFill>
                <a:schemeClr val="tx2"/>
              </a:solidFill>
              <a:latin typeface="Arial" charset="0"/>
              <a:cs typeface="Arial" charset="0"/>
            </a:endParaRPr>
          </a:p>
          <a:p>
            <a:pPr marL="342900" indent="-342900" eaLnBrk="0" hangingPunct="0">
              <a:spcBef>
                <a:spcPct val="20000"/>
              </a:spcBef>
              <a:buClr>
                <a:schemeClr val="tx1"/>
              </a:buClr>
              <a:buFont typeface="Wingdings" pitchFamily="2" charset="2"/>
              <a:buChar char="ü"/>
            </a:pPr>
            <a:r>
              <a:rPr lang="fr-FR" sz="1400" i="1" dirty="0" smtClean="0">
                <a:solidFill>
                  <a:schemeClr val="tx2"/>
                </a:solidFill>
                <a:latin typeface="Arial" charset="0"/>
                <a:cs typeface="Arial" charset="0"/>
              </a:rPr>
              <a:t>Nouveau concept Relay mis en place (le 1</a:t>
            </a:r>
            <a:r>
              <a:rPr lang="fr-FR" sz="1400" i="1" baseline="30000" dirty="0" smtClean="0">
                <a:solidFill>
                  <a:schemeClr val="tx2"/>
                </a:solidFill>
                <a:latin typeface="Arial" charset="0"/>
                <a:cs typeface="Arial" charset="0"/>
              </a:rPr>
              <a:t>er</a:t>
            </a:r>
            <a:r>
              <a:rPr lang="fr-FR" sz="1400" i="1" dirty="0" smtClean="0">
                <a:solidFill>
                  <a:schemeClr val="tx2"/>
                </a:solidFill>
                <a:latin typeface="Arial" charset="0"/>
                <a:cs typeface="Arial" charset="0"/>
              </a:rPr>
              <a:t> sur l’agence Est Européen)</a:t>
            </a:r>
          </a:p>
          <a:p>
            <a:pPr marL="342900" indent="-342900" eaLnBrk="0" hangingPunct="0">
              <a:spcBef>
                <a:spcPct val="20000"/>
              </a:spcBef>
              <a:buClr>
                <a:schemeClr val="tx1"/>
              </a:buClr>
              <a:buFont typeface="Wingdings" pitchFamily="2" charset="2"/>
              <a:buChar char="ü"/>
            </a:pPr>
            <a:r>
              <a:rPr lang="fr-FR" sz="1400" i="1" dirty="0" err="1" smtClean="0">
                <a:solidFill>
                  <a:schemeClr val="tx2"/>
                </a:solidFill>
                <a:latin typeface="Arial" charset="0"/>
                <a:cs typeface="Arial" charset="0"/>
              </a:rPr>
              <a:t>Monop’station</a:t>
            </a:r>
            <a:r>
              <a:rPr lang="fr-FR" sz="1400" i="1" dirty="0" smtClean="0">
                <a:solidFill>
                  <a:schemeClr val="tx2"/>
                </a:solidFill>
                <a:latin typeface="Arial" charset="0"/>
                <a:cs typeface="Arial" charset="0"/>
              </a:rPr>
              <a:t> depuis 2013</a:t>
            </a:r>
          </a:p>
          <a:p>
            <a:pPr marL="342900" indent="-342900" eaLnBrk="0" hangingPunct="0">
              <a:spcBef>
                <a:spcPct val="20000"/>
              </a:spcBef>
              <a:buClr>
                <a:schemeClr val="tx1"/>
              </a:buClr>
            </a:pPr>
            <a:endParaRPr lang="fr-FR" sz="1400" b="1" dirty="0">
              <a:solidFill>
                <a:schemeClr val="tx2"/>
              </a:solidFill>
              <a:latin typeface="Arial" charset="0"/>
              <a:cs typeface="Arial" charset="0"/>
            </a:endParaRPr>
          </a:p>
          <a:p>
            <a:pPr marL="342900" indent="-342900" eaLnBrk="0" hangingPunct="0">
              <a:spcBef>
                <a:spcPct val="20000"/>
              </a:spcBef>
              <a:buClr>
                <a:schemeClr val="tx1"/>
              </a:buClr>
              <a:buFont typeface="Arial" charset="0"/>
              <a:buChar char="•"/>
            </a:pPr>
            <a:r>
              <a:rPr lang="fr-FR" sz="1400" b="1" dirty="0">
                <a:solidFill>
                  <a:schemeClr val="tx2"/>
                </a:solidFill>
                <a:latin typeface="Arial" charset="0"/>
                <a:cs typeface="Arial" charset="0"/>
              </a:rPr>
              <a:t>Taux d’occupation des surfaces locataires : </a:t>
            </a:r>
            <a:r>
              <a:rPr lang="fr-FR" sz="1400" b="1" dirty="0" smtClean="0">
                <a:solidFill>
                  <a:schemeClr val="tx2"/>
                </a:solidFill>
                <a:latin typeface="Arial" charset="0"/>
                <a:cs typeface="Arial" charset="0"/>
              </a:rPr>
              <a:t>100%</a:t>
            </a:r>
            <a:endParaRPr lang="fr-FR" sz="1400" b="1" dirty="0">
              <a:solidFill>
                <a:schemeClr val="tx2"/>
              </a:solidFill>
              <a:latin typeface="Arial" charset="0"/>
              <a:cs typeface="Arial" charset="0"/>
            </a:endParaRPr>
          </a:p>
          <a:p>
            <a:pPr marL="342900" indent="-342900" eaLnBrk="0" hangingPunct="0">
              <a:spcBef>
                <a:spcPct val="20000"/>
              </a:spcBef>
              <a:buClr>
                <a:schemeClr val="tx1"/>
              </a:buClr>
            </a:pPr>
            <a:endParaRPr lang="fr-FR" sz="1400" b="1" dirty="0">
              <a:solidFill>
                <a:schemeClr val="tx2"/>
              </a:solidFill>
              <a:latin typeface="Arial" charset="0"/>
              <a:cs typeface="Arial" charset="0"/>
            </a:endParaRPr>
          </a:p>
          <a:p>
            <a:pPr marL="342900" indent="-342900" eaLnBrk="0" hangingPunct="0">
              <a:spcBef>
                <a:spcPct val="20000"/>
              </a:spcBef>
              <a:buClr>
                <a:schemeClr val="tx1"/>
              </a:buClr>
              <a:buFont typeface="Arial" charset="0"/>
              <a:buChar char="•"/>
            </a:pPr>
            <a:endParaRPr lang="fr-FR" sz="1400" b="1" dirty="0">
              <a:solidFill>
                <a:schemeClr val="tx2"/>
              </a:solidFill>
              <a:latin typeface="Arial" charset="0"/>
              <a:cs typeface="Arial" charset="0"/>
            </a:endParaRPr>
          </a:p>
        </p:txBody>
      </p:sp>
      <p:pic>
        <p:nvPicPr>
          <p:cNvPr id="52228" name="Picture 3"/>
          <p:cNvPicPr>
            <a:picLocks noChangeAspect="1" noChangeArrowheads="1"/>
          </p:cNvPicPr>
          <p:nvPr/>
        </p:nvPicPr>
        <p:blipFill>
          <a:blip r:embed="rId3"/>
          <a:srcRect r="12189"/>
          <a:stretch>
            <a:fillRect/>
          </a:stretch>
        </p:blipFill>
        <p:spPr bwMode="auto">
          <a:xfrm>
            <a:off x="0" y="1643063"/>
            <a:ext cx="1285875" cy="1908175"/>
          </a:xfrm>
          <a:prstGeom prst="rect">
            <a:avLst/>
          </a:prstGeom>
          <a:noFill/>
          <a:ln w="9525">
            <a:noFill/>
            <a:miter lim="800000"/>
            <a:headEnd/>
            <a:tailEnd/>
          </a:ln>
        </p:spPr>
      </p:pic>
      <p:grpSp>
        <p:nvGrpSpPr>
          <p:cNvPr id="2" name="Groupe 5"/>
          <p:cNvGrpSpPr>
            <a:grpSpLocks/>
          </p:cNvGrpSpPr>
          <p:nvPr/>
        </p:nvGrpSpPr>
        <p:grpSpPr bwMode="auto">
          <a:xfrm>
            <a:off x="7500970" y="3929066"/>
            <a:ext cx="1785938" cy="1571625"/>
            <a:chOff x="7215206" y="2428868"/>
            <a:chExt cx="1928794" cy="1857388"/>
          </a:xfrm>
        </p:grpSpPr>
        <p:pic>
          <p:nvPicPr>
            <p:cNvPr id="52230" name="Picture 48"/>
            <p:cNvPicPr>
              <a:picLocks noChangeAspect="1" noChangeArrowheads="1"/>
            </p:cNvPicPr>
            <p:nvPr/>
          </p:nvPicPr>
          <p:blipFill>
            <a:blip r:embed="rId4"/>
            <a:srcRect/>
            <a:stretch>
              <a:fillRect/>
            </a:stretch>
          </p:blipFill>
          <p:spPr bwMode="auto">
            <a:xfrm>
              <a:off x="7305675" y="2428868"/>
              <a:ext cx="1838325" cy="1685925"/>
            </a:xfrm>
            <a:prstGeom prst="rect">
              <a:avLst/>
            </a:prstGeom>
            <a:noFill/>
            <a:ln w="9525">
              <a:noFill/>
              <a:miter lim="800000"/>
              <a:headEnd/>
              <a:tailEnd/>
            </a:ln>
          </p:spPr>
        </p:pic>
        <p:sp>
          <p:nvSpPr>
            <p:cNvPr id="52231" name="Rectangle 7"/>
            <p:cNvSpPr>
              <a:spLocks noChangeArrowheads="1"/>
            </p:cNvSpPr>
            <p:nvPr/>
          </p:nvSpPr>
          <p:spPr bwMode="auto">
            <a:xfrm>
              <a:off x="7215206" y="3429000"/>
              <a:ext cx="642942" cy="857256"/>
            </a:xfrm>
            <a:prstGeom prst="rect">
              <a:avLst/>
            </a:prstGeom>
            <a:solidFill>
              <a:schemeClr val="bg1"/>
            </a:solidFill>
            <a:ln w="9525" algn="ctr">
              <a:noFill/>
              <a:round/>
              <a:headEnd/>
              <a:tailEnd/>
            </a:ln>
          </p:spPr>
          <p:txBody>
            <a:bodyPr/>
            <a:lstStyle/>
            <a:p>
              <a:pPr eaLnBrk="0" hangingPunct="0"/>
              <a:endParaRPr lang="fr-FR"/>
            </a:p>
          </p:txBody>
        </p:sp>
      </p:grpSp>
      <p:pic>
        <p:nvPicPr>
          <p:cNvPr id="468994" name="Picture 2"/>
          <p:cNvPicPr>
            <a:picLocks noChangeAspect="1" noChangeArrowheads="1"/>
          </p:cNvPicPr>
          <p:nvPr/>
        </p:nvPicPr>
        <p:blipFill>
          <a:blip r:embed="rId5"/>
          <a:srcRect/>
          <a:stretch>
            <a:fillRect/>
          </a:stretch>
        </p:blipFill>
        <p:spPr bwMode="auto">
          <a:xfrm>
            <a:off x="500034" y="3976710"/>
            <a:ext cx="4238625" cy="2667000"/>
          </a:xfrm>
          <a:prstGeom prst="rect">
            <a:avLst/>
          </a:prstGeom>
          <a:noFill/>
          <a:ln w="9525">
            <a:solidFill>
              <a:schemeClr val="tx1"/>
            </a:solidFill>
            <a:miter lim="800000"/>
            <a:headEnd/>
            <a:tailEnd/>
          </a:ln>
          <a:effectLst/>
        </p:spPr>
      </p:pic>
      <p:sp>
        <p:nvSpPr>
          <p:cNvPr id="9" name="Rectangle 3"/>
          <p:cNvSpPr txBox="1">
            <a:spLocks noChangeArrowheads="1"/>
          </p:cNvSpPr>
          <p:nvPr/>
        </p:nvSpPr>
        <p:spPr bwMode="auto">
          <a:xfrm>
            <a:off x="2381205" y="6357958"/>
            <a:ext cx="2510587" cy="402354"/>
          </a:xfrm>
          <a:prstGeom prst="rect">
            <a:avLst/>
          </a:prstGeom>
          <a:noFill/>
          <a:ln w="9525">
            <a:noFill/>
            <a:miter lim="800000"/>
            <a:headEnd/>
            <a:tailEnd/>
          </a:ln>
        </p:spPr>
        <p:txBody>
          <a:bodyPr/>
          <a:lstStyle/>
          <a:p>
            <a:pPr marL="342900" indent="-342900" eaLnBrk="0" hangingPunct="0">
              <a:spcBef>
                <a:spcPct val="20000"/>
              </a:spcBef>
              <a:buClr>
                <a:schemeClr val="tx1"/>
              </a:buClr>
            </a:pPr>
            <a:r>
              <a:rPr lang="fr-FR" sz="1600" i="1" dirty="0" smtClean="0">
                <a:solidFill>
                  <a:schemeClr val="tx1">
                    <a:lumMod val="50000"/>
                  </a:schemeClr>
                </a:solidFill>
                <a:latin typeface="Arial" charset="0"/>
                <a:cs typeface="Arial" charset="0"/>
              </a:rPr>
              <a:t>Répartition des surfaces</a:t>
            </a:r>
            <a:endParaRPr lang="fr-FR" sz="1600" i="1" dirty="0">
              <a:solidFill>
                <a:schemeClr val="tx1">
                  <a:lumMod val="50000"/>
                </a:schemeClr>
              </a:solidFill>
              <a:latin typeface="Arial" charset="0"/>
              <a:cs typeface="Arial" charset="0"/>
            </a:endParaRPr>
          </a:p>
        </p:txBody>
      </p:sp>
    </p:spTree>
  </p:cSld>
  <p:clrMapOvr>
    <a:masterClrMapping/>
  </p:clrMapOvr>
  <p:transition spd="med">
    <p:fad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srcRect/>
          <a:stretch>
            <a:fillRect/>
          </a:stretch>
        </p:blipFill>
        <p:spPr bwMode="auto">
          <a:xfrm>
            <a:off x="2069338" y="1412875"/>
            <a:ext cx="5751513" cy="4792663"/>
          </a:xfrm>
          <a:prstGeom prst="rect">
            <a:avLst/>
          </a:prstGeom>
          <a:noFill/>
          <a:ln w="9525">
            <a:noFill/>
            <a:miter lim="800000"/>
            <a:headEnd/>
            <a:tailEnd/>
          </a:ln>
        </p:spPr>
      </p:pic>
      <p:sp>
        <p:nvSpPr>
          <p:cNvPr id="6" name="Rectangle 5"/>
          <p:cNvSpPr/>
          <p:nvPr/>
        </p:nvSpPr>
        <p:spPr>
          <a:xfrm rot="535728">
            <a:off x="3125948" y="3005893"/>
            <a:ext cx="3481896" cy="1654466"/>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4" descr="http://www.republicain-lorrain.fr/fr/images/A5CCAFF3-3A66-4986-A0FB-5741EFD2ACB8/LRL_03/la-gare-a-l-epreuve-de-ses-usagers.jpg"/>
          <p:cNvPicPr>
            <a:picLocks noChangeAspect="1" noChangeArrowheads="1"/>
          </p:cNvPicPr>
          <p:nvPr/>
        </p:nvPicPr>
        <p:blipFill>
          <a:blip r:embed="rId4"/>
          <a:srcRect b="11615"/>
          <a:stretch>
            <a:fillRect/>
          </a:stretch>
        </p:blipFill>
        <p:spPr bwMode="auto">
          <a:xfrm rot="455278">
            <a:off x="4023659" y="3072140"/>
            <a:ext cx="1706505" cy="1545986"/>
          </a:xfrm>
          <a:prstGeom prst="rect">
            <a:avLst/>
          </a:prstGeom>
          <a:noFill/>
          <a:ln>
            <a:noFill/>
          </a:ln>
        </p:spPr>
      </p:pic>
      <p:sp>
        <p:nvSpPr>
          <p:cNvPr id="12290" name="Rectangle 8"/>
          <p:cNvSpPr>
            <a:spLocks/>
          </p:cNvSpPr>
          <p:nvPr/>
        </p:nvSpPr>
        <p:spPr bwMode="auto">
          <a:xfrm>
            <a:off x="250825" y="1071546"/>
            <a:ext cx="8893176" cy="571504"/>
          </a:xfrm>
          <a:prstGeom prst="rect">
            <a:avLst/>
          </a:prstGeom>
          <a:solidFill>
            <a:srgbClr val="6E267B"/>
          </a:solidFill>
          <a:ln w="9525">
            <a:noFill/>
            <a:miter lim="800000"/>
            <a:headEnd/>
            <a:tailEnd/>
          </a:ln>
        </p:spPr>
        <p:txBody>
          <a:bodyPr/>
          <a:lstStyle/>
          <a:p>
            <a:pPr eaLnBrk="0" hangingPunct="0">
              <a:defRPr/>
            </a:pPr>
            <a:r>
              <a:rPr lang="fr-FR" sz="2800" dirty="0" smtClean="0">
                <a:solidFill>
                  <a:schemeClr val="bg1"/>
                </a:solidFill>
                <a:latin typeface="Arial" pitchFamily="34" charset="0"/>
                <a:ea typeface="+mj-ea"/>
              </a:rPr>
              <a:t>Thionville – la qualité du service</a:t>
            </a:r>
            <a:endParaRPr lang="fr-FR" sz="2800" dirty="0">
              <a:solidFill>
                <a:schemeClr val="bg1"/>
              </a:solidFill>
              <a:latin typeface="Arial" pitchFamily="34" charset="0"/>
              <a:ea typeface="+mj-ea"/>
            </a:endParaRPr>
          </a:p>
        </p:txBody>
      </p:sp>
    </p:spTree>
  </p:cSld>
  <p:clrMapOvr>
    <a:masterClrMapping/>
  </p:clrMapOvr>
  <p:transition spd="med">
    <p:fad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9"/>
          <p:cNvGrpSpPr/>
          <p:nvPr/>
        </p:nvGrpSpPr>
        <p:grpSpPr>
          <a:xfrm>
            <a:off x="5286380" y="3929066"/>
            <a:ext cx="3816000" cy="2988000"/>
            <a:chOff x="5786446" y="4704464"/>
            <a:chExt cx="2464612" cy="2153536"/>
          </a:xfrm>
        </p:grpSpPr>
        <p:pic>
          <p:nvPicPr>
            <p:cNvPr id="6" name="Picture 3" descr="C:\Documents and Settings\9107224G\Bureau\Projets SNCF\Présentation AGEE Séminaire\Images\icones_technologie_0125.png"/>
            <p:cNvPicPr>
              <a:picLocks noChangeAspect="1" noChangeArrowheads="1"/>
            </p:cNvPicPr>
            <p:nvPr/>
          </p:nvPicPr>
          <p:blipFill>
            <a:blip r:embed="rId2"/>
            <a:srcRect/>
            <a:stretch>
              <a:fillRect/>
            </a:stretch>
          </p:blipFill>
          <p:spPr bwMode="auto">
            <a:xfrm>
              <a:off x="5786446" y="4704464"/>
              <a:ext cx="2464612" cy="2153536"/>
            </a:xfrm>
            <a:prstGeom prst="rect">
              <a:avLst/>
            </a:prstGeom>
            <a:noFill/>
          </p:spPr>
        </p:pic>
        <p:sp>
          <p:nvSpPr>
            <p:cNvPr id="7" name="Rectangle 6"/>
            <p:cNvSpPr/>
            <p:nvPr/>
          </p:nvSpPr>
          <p:spPr>
            <a:xfrm>
              <a:off x="5907234" y="4858926"/>
              <a:ext cx="2232000" cy="124541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fr-FR" sz="2000" b="1" dirty="0" smtClean="0"/>
                <a:t>Points à améliorer :</a:t>
              </a:r>
            </a:p>
            <a:p>
              <a:pPr marL="0" lvl="1" algn="ctr"/>
              <a:endParaRPr lang="fr-FR" sz="2000" b="1" dirty="0" smtClean="0"/>
            </a:p>
            <a:p>
              <a:pPr marL="450850" lvl="1" indent="-450850"/>
              <a:r>
                <a:rPr lang="fr-FR" sz="2000" b="1" dirty="0" smtClean="0"/>
                <a:t>P7 : Le confort d’attente</a:t>
              </a:r>
            </a:p>
            <a:p>
              <a:pPr marL="450850" lvl="1" indent="-450850"/>
              <a:r>
                <a:rPr lang="fr-FR" sz="2000" b="1" dirty="0" smtClean="0"/>
                <a:t>P9 : ???</a:t>
              </a:r>
              <a:endParaRPr lang="fr-FR" sz="2000" dirty="0" smtClean="0"/>
            </a:p>
            <a:p>
              <a:pPr marL="0" lvl="1" algn="ctr"/>
              <a:endParaRPr lang="fr-FR" sz="2000" dirty="0" smtClean="0"/>
            </a:p>
          </p:txBody>
        </p:sp>
      </p:grpSp>
      <p:grpSp>
        <p:nvGrpSpPr>
          <p:cNvPr id="3" name="Groupe 9"/>
          <p:cNvGrpSpPr/>
          <p:nvPr/>
        </p:nvGrpSpPr>
        <p:grpSpPr>
          <a:xfrm>
            <a:off x="5256594" y="928670"/>
            <a:ext cx="3816000" cy="2988000"/>
            <a:chOff x="5786446" y="4704464"/>
            <a:chExt cx="2464612" cy="2153536"/>
          </a:xfrm>
        </p:grpSpPr>
        <p:pic>
          <p:nvPicPr>
            <p:cNvPr id="10" name="Picture 3" descr="C:\Documents and Settings\9107224G\Bureau\Projets SNCF\Présentation AGEE Séminaire\Images\icones_technologie_0125.png"/>
            <p:cNvPicPr>
              <a:picLocks noChangeAspect="1" noChangeArrowheads="1"/>
            </p:cNvPicPr>
            <p:nvPr/>
          </p:nvPicPr>
          <p:blipFill>
            <a:blip r:embed="rId2"/>
            <a:srcRect/>
            <a:stretch>
              <a:fillRect/>
            </a:stretch>
          </p:blipFill>
          <p:spPr bwMode="auto">
            <a:xfrm>
              <a:off x="5786446" y="4704464"/>
              <a:ext cx="2464612" cy="2153536"/>
            </a:xfrm>
            <a:prstGeom prst="rect">
              <a:avLst/>
            </a:prstGeom>
            <a:noFill/>
          </p:spPr>
        </p:pic>
        <p:sp>
          <p:nvSpPr>
            <p:cNvPr id="11" name="Rectangle 10"/>
            <p:cNvSpPr/>
            <p:nvPr/>
          </p:nvSpPr>
          <p:spPr>
            <a:xfrm>
              <a:off x="5891220" y="4846064"/>
              <a:ext cx="2232000" cy="124541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fr-FR" sz="2000" b="1" dirty="0" smtClean="0"/>
                <a:t>Points positifs :</a:t>
              </a:r>
            </a:p>
            <a:p>
              <a:pPr marL="0" lvl="1"/>
              <a:endParaRPr lang="fr-FR" sz="2000" b="1" dirty="0" smtClean="0"/>
            </a:p>
            <a:p>
              <a:pPr marL="0" lvl="1"/>
              <a:r>
                <a:rPr lang="fr-FR" sz="2000" b="1" dirty="0" smtClean="0"/>
                <a:t>P2 : Facilité d’accès au train</a:t>
              </a:r>
            </a:p>
            <a:p>
              <a:pPr marL="0" lvl="1"/>
              <a:r>
                <a:rPr lang="fr-FR" sz="2000" b="1" dirty="0" smtClean="0"/>
                <a:t>P5 : Equipements</a:t>
              </a:r>
            </a:p>
          </p:txBody>
        </p:sp>
      </p:grpSp>
      <p:sp>
        <p:nvSpPr>
          <p:cNvPr id="12" name="Rectangle à coins arrondis 11"/>
          <p:cNvSpPr/>
          <p:nvPr/>
        </p:nvSpPr>
        <p:spPr>
          <a:xfrm>
            <a:off x="0" y="5572140"/>
            <a:ext cx="1980000" cy="612000"/>
          </a:xfrm>
          <a:prstGeom prst="roundRect">
            <a:avLst/>
          </a:prstGeom>
          <a:noFill/>
          <a:ln>
            <a:solidFill>
              <a:srgbClr val="FF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smtClean="0">
                <a:solidFill>
                  <a:schemeClr val="tx1"/>
                </a:solidFill>
              </a:rPr>
              <a:t>Gares segment 2 : 7,3</a:t>
            </a:r>
            <a:endParaRPr lang="fr-FR" sz="1800" dirty="0">
              <a:solidFill>
                <a:schemeClr val="tx1"/>
              </a:solidFill>
            </a:endParaRPr>
          </a:p>
        </p:txBody>
      </p:sp>
      <p:sp>
        <p:nvSpPr>
          <p:cNvPr id="13" name="Rectangle à coins arrondis 12"/>
          <p:cNvSpPr/>
          <p:nvPr/>
        </p:nvSpPr>
        <p:spPr>
          <a:xfrm>
            <a:off x="2428860" y="5572140"/>
            <a:ext cx="2664000" cy="61200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smtClean="0">
                <a:solidFill>
                  <a:schemeClr val="tx1"/>
                </a:solidFill>
              </a:rPr>
              <a:t>Gare de </a:t>
            </a:r>
          </a:p>
          <a:p>
            <a:pPr algn="ctr"/>
            <a:r>
              <a:rPr lang="fr-FR" sz="1800" dirty="0" smtClean="0">
                <a:solidFill>
                  <a:schemeClr val="tx1"/>
                </a:solidFill>
              </a:rPr>
              <a:t>Thionville: 7,7</a:t>
            </a:r>
            <a:endParaRPr lang="fr-FR" sz="1800" dirty="0">
              <a:solidFill>
                <a:schemeClr val="tx1"/>
              </a:solidFill>
            </a:endParaRPr>
          </a:p>
        </p:txBody>
      </p:sp>
      <p:graphicFrame>
        <p:nvGraphicFramePr>
          <p:cNvPr id="15" name="Graphique 14"/>
          <p:cNvGraphicFramePr/>
          <p:nvPr/>
        </p:nvGraphicFramePr>
        <p:xfrm>
          <a:off x="-285784" y="1357298"/>
          <a:ext cx="5143568" cy="4357718"/>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8"/>
          <p:cNvSpPr>
            <a:spLocks/>
          </p:cNvSpPr>
          <p:nvPr/>
        </p:nvSpPr>
        <p:spPr bwMode="auto">
          <a:xfrm>
            <a:off x="250824" y="142852"/>
            <a:ext cx="8893176" cy="571504"/>
          </a:xfrm>
          <a:prstGeom prst="rect">
            <a:avLst/>
          </a:prstGeom>
          <a:solidFill>
            <a:srgbClr val="6E267B"/>
          </a:solidFill>
          <a:ln w="9525">
            <a:noFill/>
            <a:miter lim="800000"/>
            <a:headEnd/>
            <a:tailEnd/>
          </a:ln>
        </p:spPr>
        <p:txBody>
          <a:bodyPr/>
          <a:lstStyle/>
          <a:p>
            <a:pPr eaLnBrk="0" hangingPunct="0">
              <a:defRPr/>
            </a:pPr>
            <a:r>
              <a:rPr lang="fr-FR" sz="2800" dirty="0" smtClean="0">
                <a:solidFill>
                  <a:schemeClr val="bg1"/>
                </a:solidFill>
                <a:latin typeface="Arial" pitchFamily="34" charset="0"/>
              </a:rPr>
              <a:t>Thionville - </a:t>
            </a:r>
            <a:r>
              <a:rPr lang="fr-FR" sz="2800" dirty="0" smtClean="0">
                <a:solidFill>
                  <a:schemeClr val="bg1"/>
                </a:solidFill>
                <a:latin typeface="Arial" pitchFamily="34" charset="0"/>
                <a:ea typeface="+mj-ea"/>
              </a:rPr>
              <a:t>Résultats baromètre clients </a:t>
            </a:r>
            <a:endParaRPr lang="fr-FR" sz="2800" dirty="0">
              <a:solidFill>
                <a:schemeClr val="bg1"/>
              </a:solidFill>
              <a:latin typeface="Arial" pitchFamily="34" charset="0"/>
              <a:ea typeface="+mj-ea"/>
            </a:endParaRPr>
          </a:p>
        </p:txBody>
      </p:sp>
      <p:sp>
        <p:nvSpPr>
          <p:cNvPr id="16" name="Rectangle 3"/>
          <p:cNvSpPr txBox="1">
            <a:spLocks noChangeArrowheads="1"/>
          </p:cNvSpPr>
          <p:nvPr/>
        </p:nvSpPr>
        <p:spPr bwMode="auto">
          <a:xfrm>
            <a:off x="-214346" y="928670"/>
            <a:ext cx="5072098" cy="1285884"/>
          </a:xfrm>
          <a:prstGeom prst="rect">
            <a:avLst/>
          </a:prstGeom>
          <a:noFill/>
          <a:ln w="9525">
            <a:noFill/>
            <a:miter lim="800000"/>
            <a:headEnd/>
            <a:tailEnd/>
          </a:ln>
        </p:spPr>
        <p:txBody>
          <a:bodyPr/>
          <a:lstStyle/>
          <a:p>
            <a:pPr marL="342900" indent="-342900" algn="just" eaLnBrk="0" hangingPunct="0">
              <a:spcBef>
                <a:spcPct val="20000"/>
              </a:spcBef>
              <a:buClr>
                <a:schemeClr val="tx1"/>
              </a:buClr>
            </a:pPr>
            <a:r>
              <a:rPr lang="fr-FR" sz="1600" i="1" dirty="0" smtClean="0">
                <a:solidFill>
                  <a:schemeClr val="tx2"/>
                </a:solidFill>
                <a:latin typeface="Arial" charset="0"/>
                <a:cs typeface="Arial" charset="0"/>
              </a:rPr>
              <a:t>	</a:t>
            </a:r>
            <a:r>
              <a:rPr lang="fr-FR" sz="1600" i="1" dirty="0" err="1" smtClean="0">
                <a:solidFill>
                  <a:schemeClr val="tx2"/>
                </a:solidFill>
                <a:latin typeface="Arial" charset="0"/>
                <a:cs typeface="Arial" charset="0"/>
              </a:rPr>
              <a:t>xxxxxxxxxxxx</a:t>
            </a:r>
            <a:endParaRPr lang="fr-FR" sz="1400" i="1" dirty="0" smtClean="0">
              <a:solidFill>
                <a:schemeClr val="tx2"/>
              </a:solidFill>
              <a:latin typeface="Arial" charset="0"/>
              <a:cs typeface="Arial" charset="0"/>
            </a:endParaRPr>
          </a:p>
        </p:txBody>
      </p:sp>
      <p:sp>
        <p:nvSpPr>
          <p:cNvPr id="17" name="Forme libre 16"/>
          <p:cNvSpPr/>
          <p:nvPr/>
        </p:nvSpPr>
        <p:spPr>
          <a:xfrm>
            <a:off x="1439002" y="2622634"/>
            <a:ext cx="1714511" cy="1857388"/>
          </a:xfrm>
          <a:custGeom>
            <a:avLst/>
            <a:gdLst>
              <a:gd name="connsiteX0" fmla="*/ 811659 w 1643866"/>
              <a:gd name="connsiteY0" fmla="*/ 0 h 1715785"/>
              <a:gd name="connsiteX1" fmla="*/ 1335641 w 1643866"/>
              <a:gd name="connsiteY1" fmla="*/ 164387 h 1715785"/>
              <a:gd name="connsiteX2" fmla="*/ 1643866 w 1643866"/>
              <a:gd name="connsiteY2" fmla="*/ 585627 h 1715785"/>
              <a:gd name="connsiteX3" fmla="*/ 1633591 w 1643866"/>
              <a:gd name="connsiteY3" fmla="*/ 1130158 h 1715785"/>
              <a:gd name="connsiteX4" fmla="*/ 1325367 w 1643866"/>
              <a:gd name="connsiteY4" fmla="*/ 1541124 h 1715785"/>
              <a:gd name="connsiteX5" fmla="*/ 821933 w 1643866"/>
              <a:gd name="connsiteY5" fmla="*/ 1715785 h 1715785"/>
              <a:gd name="connsiteX6" fmla="*/ 308225 w 1643866"/>
              <a:gd name="connsiteY6" fmla="*/ 1551398 h 1715785"/>
              <a:gd name="connsiteX7" fmla="*/ 0 w 1643866"/>
              <a:gd name="connsiteY7" fmla="*/ 1130158 h 1715785"/>
              <a:gd name="connsiteX8" fmla="*/ 0 w 1643866"/>
              <a:gd name="connsiteY8" fmla="*/ 575353 h 1715785"/>
              <a:gd name="connsiteX9" fmla="*/ 297951 w 1643866"/>
              <a:gd name="connsiteY9" fmla="*/ 143839 h 1715785"/>
              <a:gd name="connsiteX10" fmla="*/ 811659 w 1643866"/>
              <a:gd name="connsiteY10" fmla="*/ 0 h 1715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3866" h="1715785">
                <a:moveTo>
                  <a:pt x="811659" y="0"/>
                </a:moveTo>
                <a:lnTo>
                  <a:pt x="1335641" y="164387"/>
                </a:lnTo>
                <a:lnTo>
                  <a:pt x="1643866" y="585627"/>
                </a:lnTo>
                <a:lnTo>
                  <a:pt x="1633591" y="1130158"/>
                </a:lnTo>
                <a:lnTo>
                  <a:pt x="1325367" y="1541124"/>
                </a:lnTo>
                <a:lnTo>
                  <a:pt x="821933" y="1715785"/>
                </a:lnTo>
                <a:lnTo>
                  <a:pt x="308225" y="1551398"/>
                </a:lnTo>
                <a:lnTo>
                  <a:pt x="0" y="1130158"/>
                </a:lnTo>
                <a:lnTo>
                  <a:pt x="0" y="575353"/>
                </a:lnTo>
                <a:lnTo>
                  <a:pt x="297951" y="143839"/>
                </a:lnTo>
                <a:lnTo>
                  <a:pt x="811659" y="0"/>
                </a:lnTo>
                <a:close/>
              </a:path>
            </a:pathLst>
          </a:custGeom>
          <a:solidFill>
            <a:schemeClr val="bg1">
              <a:lumMod val="8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srcRect/>
          <a:stretch>
            <a:fillRect/>
          </a:stretch>
        </p:blipFill>
        <p:spPr bwMode="auto">
          <a:xfrm>
            <a:off x="142844" y="976344"/>
            <a:ext cx="785786" cy="1166772"/>
          </a:xfrm>
          <a:prstGeom prst="rect">
            <a:avLst/>
          </a:prstGeom>
          <a:noFill/>
          <a:ln w="9525">
            <a:noFill/>
            <a:miter lim="800000"/>
            <a:headEnd/>
            <a:tailEnd/>
          </a:ln>
          <a:effectLst/>
        </p:spPr>
      </p:pic>
      <p:sp>
        <p:nvSpPr>
          <p:cNvPr id="4" name="Rectangle 8"/>
          <p:cNvSpPr>
            <a:spLocks/>
          </p:cNvSpPr>
          <p:nvPr/>
        </p:nvSpPr>
        <p:spPr bwMode="auto">
          <a:xfrm>
            <a:off x="250824" y="142852"/>
            <a:ext cx="8893176" cy="571504"/>
          </a:xfrm>
          <a:prstGeom prst="rect">
            <a:avLst/>
          </a:prstGeom>
          <a:solidFill>
            <a:srgbClr val="6E267B"/>
          </a:solidFill>
          <a:ln w="9525">
            <a:noFill/>
            <a:miter lim="800000"/>
            <a:headEnd/>
            <a:tailEnd/>
          </a:ln>
        </p:spPr>
        <p:txBody>
          <a:bodyPr/>
          <a:lstStyle/>
          <a:p>
            <a:pPr eaLnBrk="0" hangingPunct="0">
              <a:defRPr/>
            </a:pPr>
            <a:r>
              <a:rPr lang="fr-FR" sz="2800" dirty="0" smtClean="0">
                <a:solidFill>
                  <a:schemeClr val="bg1"/>
                </a:solidFill>
                <a:latin typeface="Arial" pitchFamily="34" charset="0"/>
              </a:rPr>
              <a:t>Thionville - </a:t>
            </a:r>
            <a:r>
              <a:rPr lang="fr-FR" sz="2800" dirty="0" smtClean="0">
                <a:solidFill>
                  <a:schemeClr val="bg1"/>
                </a:solidFill>
                <a:latin typeface="Arial" pitchFamily="34" charset="0"/>
                <a:ea typeface="+mj-ea"/>
              </a:rPr>
              <a:t>Plan d’actions </a:t>
            </a:r>
            <a:endParaRPr lang="fr-FR" sz="2800" dirty="0">
              <a:solidFill>
                <a:schemeClr val="bg1"/>
              </a:solidFill>
              <a:latin typeface="Arial" pitchFamily="34" charset="0"/>
              <a:ea typeface="+mj-ea"/>
            </a:endParaRPr>
          </a:p>
        </p:txBody>
      </p:sp>
      <p:sp>
        <p:nvSpPr>
          <p:cNvPr id="5" name="Rectangle 3"/>
          <p:cNvSpPr txBox="1">
            <a:spLocks noChangeArrowheads="1"/>
          </p:cNvSpPr>
          <p:nvPr/>
        </p:nvSpPr>
        <p:spPr bwMode="auto">
          <a:xfrm>
            <a:off x="714348" y="1142984"/>
            <a:ext cx="7000924" cy="1143008"/>
          </a:xfrm>
          <a:prstGeom prst="rect">
            <a:avLst/>
          </a:prstGeom>
          <a:noFill/>
          <a:ln w="9525">
            <a:noFill/>
            <a:miter lim="800000"/>
            <a:headEnd/>
            <a:tailEnd/>
          </a:ln>
        </p:spPr>
        <p:txBody>
          <a:bodyPr/>
          <a:lstStyle/>
          <a:p>
            <a:pPr marL="342900" indent="-342900" eaLnBrk="0" hangingPunct="0">
              <a:spcBef>
                <a:spcPct val="20000"/>
              </a:spcBef>
              <a:buClr>
                <a:schemeClr val="tx1"/>
              </a:buClr>
            </a:pPr>
            <a:r>
              <a:rPr lang="fr-FR" sz="1600" b="1" dirty="0" smtClean="0">
                <a:solidFill>
                  <a:schemeClr val="tx2"/>
                </a:solidFill>
                <a:latin typeface="Arial" charset="0"/>
                <a:cs typeface="Arial" charset="0"/>
              </a:rPr>
              <a:t>Confort de l’attente :</a:t>
            </a:r>
          </a:p>
          <a:p>
            <a:pPr marL="342900" indent="-342900" eaLnBrk="0" hangingPunct="0">
              <a:spcBef>
                <a:spcPct val="20000"/>
              </a:spcBef>
              <a:buClr>
                <a:schemeClr val="tx1"/>
              </a:buClr>
              <a:buFont typeface="Wingdings" pitchFamily="2" charset="2"/>
              <a:buChar char="ü"/>
            </a:pPr>
            <a:endParaRPr lang="fr-FR" sz="1400" i="1" dirty="0" smtClean="0">
              <a:solidFill>
                <a:schemeClr val="tx2"/>
              </a:solidFill>
              <a:latin typeface="Arial" charset="0"/>
              <a:cs typeface="Arial" charset="0"/>
            </a:endParaRPr>
          </a:p>
          <a:p>
            <a:pPr marL="342900" indent="-342900" eaLnBrk="0" hangingPunct="0">
              <a:spcBef>
                <a:spcPct val="20000"/>
              </a:spcBef>
              <a:buClr>
                <a:schemeClr val="tx1"/>
              </a:buClr>
              <a:buFont typeface="Wingdings" pitchFamily="2" charset="2"/>
              <a:buChar char="ü"/>
            </a:pPr>
            <a:r>
              <a:rPr lang="fr-FR" sz="1400" i="1" dirty="0" smtClean="0">
                <a:solidFill>
                  <a:schemeClr val="tx2"/>
                </a:solidFill>
                <a:latin typeface="Arial" charset="0"/>
                <a:cs typeface="Arial" charset="0"/>
              </a:rPr>
              <a:t>Projet WIFI</a:t>
            </a:r>
          </a:p>
          <a:p>
            <a:pPr marL="342900" indent="-342900" eaLnBrk="0" hangingPunct="0">
              <a:spcBef>
                <a:spcPct val="20000"/>
              </a:spcBef>
              <a:buClr>
                <a:schemeClr val="tx1"/>
              </a:buClr>
              <a:buFont typeface="Wingdings" pitchFamily="2" charset="2"/>
              <a:buChar char="ü"/>
            </a:pPr>
            <a:r>
              <a:rPr lang="fr-FR" sz="1400" i="1" dirty="0" smtClean="0">
                <a:solidFill>
                  <a:schemeClr val="tx2"/>
                </a:solidFill>
                <a:latin typeface="Arial" charset="0"/>
                <a:cs typeface="Arial" charset="0"/>
              </a:rPr>
              <a:t>Dégagement des espaces …</a:t>
            </a:r>
          </a:p>
          <a:p>
            <a:pPr marL="342900" indent="-342900" eaLnBrk="0" hangingPunct="0">
              <a:spcBef>
                <a:spcPct val="20000"/>
              </a:spcBef>
              <a:buClr>
                <a:schemeClr val="tx1"/>
              </a:buClr>
              <a:buFont typeface="Wingdings" pitchFamily="2" charset="2"/>
              <a:buChar char="ü"/>
            </a:pPr>
            <a:r>
              <a:rPr lang="fr-FR" sz="1400" i="1" dirty="0" smtClean="0">
                <a:solidFill>
                  <a:schemeClr val="tx2"/>
                </a:solidFill>
                <a:latin typeface="Arial" charset="0"/>
                <a:cs typeface="Arial" charset="0"/>
              </a:rPr>
              <a:t>…</a:t>
            </a:r>
          </a:p>
          <a:p>
            <a:pPr marL="342900" indent="-342900" eaLnBrk="0" hangingPunct="0">
              <a:spcBef>
                <a:spcPct val="20000"/>
              </a:spcBef>
              <a:buClr>
                <a:schemeClr val="tx1"/>
              </a:buClr>
            </a:pPr>
            <a:endParaRPr lang="fr-FR" sz="1400" i="1" dirty="0" smtClean="0">
              <a:solidFill>
                <a:schemeClr val="tx2"/>
              </a:solidFill>
              <a:latin typeface="Arial" charset="0"/>
              <a:cs typeface="Arial" charset="0"/>
            </a:endParaRPr>
          </a:p>
          <a:p>
            <a:pPr marL="342900" indent="-342900" eaLnBrk="0" hangingPunct="0">
              <a:spcBef>
                <a:spcPct val="20000"/>
              </a:spcBef>
              <a:buClr>
                <a:schemeClr val="tx1"/>
              </a:buClr>
            </a:pPr>
            <a:r>
              <a:rPr lang="fr-FR" sz="1600" b="1" dirty="0" smtClean="0">
                <a:solidFill>
                  <a:schemeClr val="tx2"/>
                </a:solidFill>
                <a:latin typeface="Arial" charset="0"/>
                <a:cs typeface="Arial" charset="0"/>
              </a:rPr>
              <a:t>P9 ???</a:t>
            </a:r>
          </a:p>
          <a:p>
            <a:pPr marL="342900" indent="-342900" eaLnBrk="0" hangingPunct="0">
              <a:spcBef>
                <a:spcPct val="20000"/>
              </a:spcBef>
              <a:buClr>
                <a:schemeClr val="tx1"/>
              </a:buClr>
              <a:buFont typeface="Wingdings" pitchFamily="2" charset="2"/>
              <a:buChar char="ü"/>
            </a:pPr>
            <a:endParaRPr lang="fr-FR" sz="1400" i="1" dirty="0" smtClean="0">
              <a:solidFill>
                <a:schemeClr val="tx2"/>
              </a:solidFill>
              <a:latin typeface="Arial" charset="0"/>
              <a:cs typeface="Arial" charset="0"/>
            </a:endParaRPr>
          </a:p>
          <a:p>
            <a:pPr marL="342900" indent="-342900" eaLnBrk="0" hangingPunct="0">
              <a:spcBef>
                <a:spcPct val="20000"/>
              </a:spcBef>
              <a:buClr>
                <a:schemeClr val="tx1"/>
              </a:buClr>
              <a:buFont typeface="Wingdings" pitchFamily="2" charset="2"/>
              <a:buChar char="ü"/>
            </a:pPr>
            <a:r>
              <a:rPr lang="fr-FR" sz="1400" i="1" dirty="0" smtClean="0">
                <a:solidFill>
                  <a:schemeClr val="tx2"/>
                </a:solidFill>
                <a:latin typeface="Arial" charset="0"/>
                <a:cs typeface="Arial" charset="0"/>
              </a:rPr>
              <a:t>…</a:t>
            </a: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srcRect/>
          <a:stretch>
            <a:fillRect/>
          </a:stretch>
        </p:blipFill>
        <p:spPr bwMode="auto">
          <a:xfrm>
            <a:off x="2069338" y="1412875"/>
            <a:ext cx="5751513" cy="4792663"/>
          </a:xfrm>
          <a:prstGeom prst="rect">
            <a:avLst/>
          </a:prstGeom>
          <a:noFill/>
          <a:ln w="9525">
            <a:noFill/>
            <a:miter lim="800000"/>
            <a:headEnd/>
            <a:tailEnd/>
          </a:ln>
        </p:spPr>
      </p:pic>
      <p:sp>
        <p:nvSpPr>
          <p:cNvPr id="6" name="Rectangle 5"/>
          <p:cNvSpPr/>
          <p:nvPr/>
        </p:nvSpPr>
        <p:spPr>
          <a:xfrm rot="535728">
            <a:off x="3125948" y="3005893"/>
            <a:ext cx="3481896" cy="1654466"/>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4" descr="http://www.republicain-lorrain.fr/fr/images/A5CCAFF3-3A66-4986-A0FB-5741EFD2ACB8/LRL_03/la-gare-a-l-epreuve-de-ses-usagers.jpg"/>
          <p:cNvPicPr>
            <a:picLocks noChangeAspect="1" noChangeArrowheads="1"/>
          </p:cNvPicPr>
          <p:nvPr/>
        </p:nvPicPr>
        <p:blipFill>
          <a:blip r:embed="rId4"/>
          <a:srcRect b="11615"/>
          <a:stretch>
            <a:fillRect/>
          </a:stretch>
        </p:blipFill>
        <p:spPr bwMode="auto">
          <a:xfrm rot="455278">
            <a:off x="4023659" y="3072140"/>
            <a:ext cx="1706505" cy="1545986"/>
          </a:xfrm>
          <a:prstGeom prst="rect">
            <a:avLst/>
          </a:prstGeom>
          <a:noFill/>
          <a:ln>
            <a:noFill/>
          </a:ln>
        </p:spPr>
      </p:pic>
      <p:sp>
        <p:nvSpPr>
          <p:cNvPr id="12290" name="Rectangle 8"/>
          <p:cNvSpPr>
            <a:spLocks/>
          </p:cNvSpPr>
          <p:nvPr/>
        </p:nvSpPr>
        <p:spPr bwMode="auto">
          <a:xfrm>
            <a:off x="250825" y="1071546"/>
            <a:ext cx="8893176" cy="571504"/>
          </a:xfrm>
          <a:prstGeom prst="rect">
            <a:avLst/>
          </a:prstGeom>
          <a:solidFill>
            <a:srgbClr val="6E267B"/>
          </a:solidFill>
          <a:ln w="9525">
            <a:noFill/>
            <a:miter lim="800000"/>
            <a:headEnd/>
            <a:tailEnd/>
          </a:ln>
        </p:spPr>
        <p:txBody>
          <a:bodyPr/>
          <a:lstStyle/>
          <a:p>
            <a:pPr eaLnBrk="0" hangingPunct="0">
              <a:defRPr/>
            </a:pPr>
            <a:r>
              <a:rPr lang="fr-FR" sz="2800" dirty="0" smtClean="0">
                <a:solidFill>
                  <a:schemeClr val="bg1"/>
                </a:solidFill>
                <a:latin typeface="Arial" pitchFamily="34" charset="0"/>
                <a:ea typeface="+mj-ea"/>
              </a:rPr>
              <a:t>Thionville – les investissements</a:t>
            </a:r>
            <a:endParaRPr lang="fr-FR" sz="2800" dirty="0">
              <a:solidFill>
                <a:schemeClr val="bg1"/>
              </a:solidFill>
              <a:latin typeface="Arial" pitchFamily="34" charset="0"/>
              <a:ea typeface="+mj-ea"/>
            </a:endParaRPr>
          </a:p>
        </p:txBody>
      </p:sp>
    </p:spTree>
  </p:cSld>
  <p:clrMapOvr>
    <a:masterClrMapping/>
  </p:clrMapOvr>
  <p:transition spd="med">
    <p:fad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ctrTitle"/>
          </p:nvPr>
        </p:nvSpPr>
        <p:spPr>
          <a:xfrm>
            <a:off x="71406" y="214290"/>
            <a:ext cx="9144000" cy="487313"/>
          </a:xfrm>
          <a:solidFill>
            <a:srgbClr val="6E267B"/>
          </a:solidFill>
          <a:ln w="9525">
            <a:noFill/>
            <a:miter lim="800000"/>
            <a:headEnd/>
            <a:tailEnd/>
          </a:ln>
        </p:spPr>
        <p:txBody>
          <a:bodyPr/>
          <a:lstStyle/>
          <a:p>
            <a:pPr defTabSz="457200">
              <a:defRPr/>
            </a:pPr>
            <a:r>
              <a:rPr lang="fr-FR" dirty="0" smtClean="0">
                <a:solidFill>
                  <a:schemeClr val="bg1"/>
                </a:solidFill>
                <a:latin typeface="Arial" pitchFamily="34" charset="0"/>
                <a:cs typeface="+mn-cs"/>
              </a:rPr>
              <a:t>Thionville - Investissements prévisionnels</a:t>
            </a:r>
          </a:p>
        </p:txBody>
      </p:sp>
      <p:sp>
        <p:nvSpPr>
          <p:cNvPr id="7" name="Rectangle 253"/>
          <p:cNvSpPr>
            <a:spLocks noChangeArrowheads="1"/>
          </p:cNvSpPr>
          <p:nvPr/>
        </p:nvSpPr>
        <p:spPr bwMode="auto">
          <a:xfrm>
            <a:off x="571472" y="3519074"/>
            <a:ext cx="7500990" cy="984885"/>
          </a:xfrm>
          <a:prstGeom prst="rect">
            <a:avLst/>
          </a:prstGeom>
          <a:noFill/>
          <a:ln w="9525" algn="ctr">
            <a:noFill/>
            <a:miter lim="800000"/>
            <a:headEnd/>
            <a:tailEnd/>
          </a:ln>
        </p:spPr>
        <p:txBody>
          <a:bodyPr wrap="square">
            <a:spAutoFit/>
          </a:bodyPr>
          <a:lstStyle/>
          <a:p>
            <a:pPr defTabSz="719138" eaLnBrk="0" hangingPunct="0">
              <a:spcBef>
                <a:spcPts val="0"/>
              </a:spcBef>
              <a:spcAft>
                <a:spcPts val="600"/>
              </a:spcAft>
              <a:defRPr/>
            </a:pPr>
            <a:r>
              <a:rPr lang="fr-FR" sz="1600" b="1" dirty="0" smtClean="0">
                <a:solidFill>
                  <a:schemeClr val="tx2"/>
                </a:solidFill>
                <a:latin typeface="Arial"/>
                <a:ea typeface="+mn-ea"/>
                <a:cs typeface="Arial"/>
              </a:rPr>
              <a:t>Pas d’investissements ayant des impacts transporteurs en 2015 et 2016</a:t>
            </a:r>
          </a:p>
          <a:p>
            <a:pPr defTabSz="719138" eaLnBrk="0" hangingPunct="0">
              <a:spcBef>
                <a:spcPts val="0"/>
              </a:spcBef>
              <a:spcAft>
                <a:spcPts val="600"/>
              </a:spcAft>
              <a:defRPr/>
            </a:pPr>
            <a:endParaRPr lang="fr-FR" sz="1600" b="1" i="1" dirty="0" smtClean="0">
              <a:solidFill>
                <a:schemeClr val="tx2"/>
              </a:solidFill>
              <a:latin typeface="Arial"/>
              <a:ea typeface="+mn-ea"/>
              <a:cs typeface="Arial"/>
            </a:endParaRPr>
          </a:p>
          <a:p>
            <a:pPr defTabSz="719138" eaLnBrk="0" hangingPunct="0">
              <a:spcBef>
                <a:spcPts val="0"/>
              </a:spcBef>
              <a:spcAft>
                <a:spcPts val="600"/>
              </a:spcAft>
              <a:defRPr/>
            </a:pPr>
            <a:r>
              <a:rPr lang="fr-FR" sz="1600" b="1" i="1" dirty="0" smtClean="0">
                <a:solidFill>
                  <a:schemeClr val="tx2"/>
                </a:solidFill>
                <a:latin typeface="Arial"/>
                <a:ea typeface="+mn-ea"/>
                <a:cs typeface="Arial"/>
              </a:rPr>
              <a:t>TFT intermodaux ?</a:t>
            </a:r>
            <a:endParaRPr lang="fr-FR" sz="1600" i="1" dirty="0" smtClean="0">
              <a:solidFill>
                <a:schemeClr val="tx2"/>
              </a:solidFill>
              <a:latin typeface="Arial"/>
              <a:ea typeface="+mn-ea"/>
              <a:cs typeface="Arial"/>
            </a:endParaRPr>
          </a:p>
        </p:txBody>
      </p:sp>
      <p:pic>
        <p:nvPicPr>
          <p:cNvPr id="401411" name="Picture 3"/>
          <p:cNvPicPr>
            <a:picLocks noChangeAspect="1" noChangeArrowheads="1"/>
          </p:cNvPicPr>
          <p:nvPr/>
        </p:nvPicPr>
        <p:blipFill>
          <a:blip r:embed="rId3"/>
          <a:srcRect/>
          <a:stretch>
            <a:fillRect/>
          </a:stretch>
        </p:blipFill>
        <p:spPr bwMode="auto">
          <a:xfrm>
            <a:off x="1" y="1571612"/>
            <a:ext cx="9144000" cy="1928826"/>
          </a:xfrm>
          <a:prstGeom prst="rect">
            <a:avLst/>
          </a:prstGeom>
          <a:noFill/>
          <a:ln w="9525">
            <a:noFill/>
            <a:miter lim="800000"/>
            <a:headEnd/>
            <a:tailEnd/>
          </a:ln>
          <a:effectLst/>
        </p:spPr>
      </p:pic>
      <p:sp>
        <p:nvSpPr>
          <p:cNvPr id="5" name="Rectangle 253"/>
          <p:cNvSpPr>
            <a:spLocks noChangeArrowheads="1"/>
          </p:cNvSpPr>
          <p:nvPr/>
        </p:nvSpPr>
        <p:spPr bwMode="auto">
          <a:xfrm>
            <a:off x="428596" y="4572008"/>
            <a:ext cx="8501122" cy="984885"/>
          </a:xfrm>
          <a:prstGeom prst="rect">
            <a:avLst/>
          </a:prstGeom>
          <a:noFill/>
          <a:ln w="9525" algn="ctr">
            <a:noFill/>
            <a:miter lim="800000"/>
            <a:headEnd/>
            <a:tailEnd/>
          </a:ln>
        </p:spPr>
        <p:txBody>
          <a:bodyPr wrap="square">
            <a:spAutoFit/>
          </a:bodyPr>
          <a:lstStyle/>
          <a:p>
            <a:pPr defTabSz="719138" eaLnBrk="0" hangingPunct="0">
              <a:spcBef>
                <a:spcPts val="0"/>
              </a:spcBef>
              <a:spcAft>
                <a:spcPts val="600"/>
              </a:spcAft>
              <a:defRPr/>
            </a:pPr>
            <a:r>
              <a:rPr lang="fr-FR" sz="1600" b="1" dirty="0" smtClean="0">
                <a:solidFill>
                  <a:schemeClr val="tx2"/>
                </a:solidFill>
                <a:latin typeface="Arial"/>
                <a:ea typeface="+mn-ea"/>
                <a:cs typeface="Arial"/>
              </a:rPr>
              <a:t>Enjeux à venir :</a:t>
            </a:r>
          </a:p>
          <a:p>
            <a:pPr lvl="1" defTabSz="719138" eaLnBrk="0" hangingPunct="0">
              <a:spcBef>
                <a:spcPts val="0"/>
              </a:spcBef>
              <a:spcAft>
                <a:spcPts val="600"/>
              </a:spcAft>
              <a:defRPr/>
            </a:pPr>
            <a:r>
              <a:rPr lang="fr-FR" sz="1600" i="1" dirty="0" smtClean="0">
                <a:solidFill>
                  <a:schemeClr val="tx2"/>
                </a:solidFill>
                <a:latin typeface="Arial"/>
                <a:ea typeface="+mn-ea"/>
                <a:cs typeface="Arial"/>
              </a:rPr>
              <a:t>Information des voyageurs : renouvellement des écrans datant de 2007.</a:t>
            </a:r>
          </a:p>
          <a:p>
            <a:pPr lvl="1" defTabSz="719138" eaLnBrk="0" hangingPunct="0">
              <a:spcBef>
                <a:spcPts val="0"/>
              </a:spcBef>
              <a:spcAft>
                <a:spcPts val="600"/>
              </a:spcAft>
              <a:defRPr/>
            </a:pPr>
            <a:endParaRPr lang="fr-FR" sz="1600" i="1" dirty="0" smtClean="0">
              <a:solidFill>
                <a:schemeClr val="tx2"/>
              </a:solidFill>
              <a:latin typeface="Arial"/>
              <a:ea typeface="+mn-ea"/>
              <a:cs typeface="Arial"/>
            </a:endParaRPr>
          </a:p>
        </p:txBody>
      </p:sp>
    </p:spTree>
  </p:cSld>
  <p:clrMapOvr>
    <a:masterClrMapping/>
  </p:clrMapOvr>
  <p:transition spd="med">
    <p:fade/>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
          <p:cNvSpPr>
            <a:spLocks noGrp="1"/>
          </p:cNvSpPr>
          <p:nvPr>
            <p:ph type="ctrTitle"/>
          </p:nvPr>
        </p:nvSpPr>
        <p:spPr>
          <a:xfrm>
            <a:off x="214282" y="142852"/>
            <a:ext cx="8786874" cy="487313"/>
          </a:xfrm>
          <a:solidFill>
            <a:srgbClr val="6E267B"/>
          </a:solidFill>
          <a:ln w="9525">
            <a:noFill/>
            <a:miter lim="800000"/>
            <a:headEnd/>
            <a:tailEnd/>
          </a:ln>
        </p:spPr>
        <p:txBody>
          <a:bodyPr wrap="square" lIns="0" tIns="0" rIns="0" bIns="0" anchor="ctr" anchorCtr="0">
            <a:spAutoFit/>
          </a:bodyPr>
          <a:lstStyle/>
          <a:p>
            <a:pPr defTabSz="457200">
              <a:defRPr/>
            </a:pPr>
            <a:r>
              <a:rPr lang="fr-FR" dirty="0" smtClean="0">
                <a:solidFill>
                  <a:schemeClr val="bg1"/>
                </a:solidFill>
                <a:latin typeface="Arial" pitchFamily="34" charset="0"/>
              </a:rPr>
              <a:t>Thionville - </a:t>
            </a:r>
            <a:r>
              <a:rPr lang="fr-FR" dirty="0" smtClean="0">
                <a:solidFill>
                  <a:schemeClr val="bg1"/>
                </a:solidFill>
                <a:latin typeface="Arial" pitchFamily="34" charset="0"/>
                <a:cs typeface="+mn-cs"/>
              </a:rPr>
              <a:t>Evolution du poids des investissements</a:t>
            </a:r>
          </a:p>
        </p:txBody>
      </p:sp>
      <p:sp>
        <p:nvSpPr>
          <p:cNvPr id="11" name="Espace réservé du texte 2"/>
          <p:cNvSpPr>
            <a:spLocks noGrp="1"/>
          </p:cNvSpPr>
          <p:nvPr>
            <p:ph type="body" sz="quarter" idx="10"/>
          </p:nvPr>
        </p:nvSpPr>
        <p:spPr>
          <a:xfrm>
            <a:off x="500034" y="642918"/>
            <a:ext cx="7777163" cy="785818"/>
          </a:xfrm>
        </p:spPr>
        <p:txBody>
          <a:bodyPr/>
          <a:lstStyle/>
          <a:p>
            <a:r>
              <a:rPr lang="fr-FR" sz="2400" b="1" dirty="0" smtClean="0"/>
              <a:t>Impact Transporteurs uniquement</a:t>
            </a:r>
            <a:endParaRPr lang="fr-FR" b="1" u="sng" dirty="0" smtClean="0">
              <a:solidFill>
                <a:srgbClr val="FF0000"/>
              </a:solidFill>
            </a:endParaRPr>
          </a:p>
          <a:p>
            <a:r>
              <a:rPr lang="fr-FR" sz="1400" i="1" u="sng" dirty="0" smtClean="0">
                <a:solidFill>
                  <a:srgbClr val="6E267B"/>
                </a:solidFill>
              </a:rPr>
              <a:t>Sur la base investissement avril 2014 </a:t>
            </a:r>
          </a:p>
          <a:p>
            <a:endParaRPr lang="fr-FR" dirty="0" smtClean="0"/>
          </a:p>
          <a:p>
            <a:endParaRPr lang="fr-FR" dirty="0" smtClean="0"/>
          </a:p>
          <a:p>
            <a:endParaRPr lang="fr-FR" dirty="0" smtClean="0"/>
          </a:p>
          <a:p>
            <a:endParaRPr lang="fr-FR" dirty="0" smtClean="0"/>
          </a:p>
          <a:p>
            <a:endParaRPr lang="fr-FR" dirty="0" smtClean="0"/>
          </a:p>
          <a:p>
            <a:endParaRPr lang="fr-FR" dirty="0" smtClean="0"/>
          </a:p>
        </p:txBody>
      </p:sp>
      <p:cxnSp>
        <p:nvCxnSpPr>
          <p:cNvPr id="15" name="Connecteur droit 14"/>
          <p:cNvCxnSpPr/>
          <p:nvPr/>
        </p:nvCxnSpPr>
        <p:spPr>
          <a:xfrm rot="5400000">
            <a:off x="1358084" y="4500570"/>
            <a:ext cx="1999470" cy="794"/>
          </a:xfrm>
          <a:prstGeom prst="line">
            <a:avLst/>
          </a:prstGeom>
          <a:ln w="38100">
            <a:solidFill>
              <a:srgbClr val="B0B0B2"/>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rot="5400000">
            <a:off x="1429522" y="4499776"/>
            <a:ext cx="2000264" cy="1588"/>
          </a:xfrm>
          <a:prstGeom prst="line">
            <a:avLst/>
          </a:prstGeom>
          <a:ln w="38100">
            <a:solidFill>
              <a:srgbClr val="B0B0B2"/>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429520" y="6072206"/>
            <a:ext cx="1500198" cy="6429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p:cNvSpPr txBox="1"/>
          <p:nvPr/>
        </p:nvSpPr>
        <p:spPr>
          <a:xfrm>
            <a:off x="6215073" y="4049935"/>
            <a:ext cx="2428860" cy="307777"/>
          </a:xfrm>
          <a:prstGeom prst="rect">
            <a:avLst/>
          </a:prstGeom>
          <a:noFill/>
        </p:spPr>
        <p:txBody>
          <a:bodyPr wrap="square" rtlCol="0">
            <a:spAutoFit/>
          </a:bodyPr>
          <a:lstStyle/>
          <a:p>
            <a:r>
              <a:rPr lang="fr-FR" sz="1400" b="1" dirty="0" smtClean="0"/>
              <a:t>PPA </a:t>
            </a:r>
            <a:r>
              <a:rPr lang="fr-FR" sz="1400" i="1" dirty="0" smtClean="0"/>
              <a:t>(2013 et avant</a:t>
            </a:r>
            <a:r>
              <a:rPr lang="fr-FR" sz="1400" b="1" dirty="0" smtClean="0"/>
              <a:t>)</a:t>
            </a:r>
            <a:endParaRPr lang="fr-FR" sz="1400" b="1" dirty="0"/>
          </a:p>
        </p:txBody>
      </p:sp>
      <p:sp>
        <p:nvSpPr>
          <p:cNvPr id="21" name="ZoneTexte 20"/>
          <p:cNvSpPr txBox="1"/>
          <p:nvPr/>
        </p:nvSpPr>
        <p:spPr>
          <a:xfrm>
            <a:off x="6215073" y="5550133"/>
            <a:ext cx="2428860" cy="307777"/>
          </a:xfrm>
          <a:prstGeom prst="rect">
            <a:avLst/>
          </a:prstGeom>
          <a:noFill/>
        </p:spPr>
        <p:txBody>
          <a:bodyPr wrap="square" rtlCol="0">
            <a:spAutoFit/>
          </a:bodyPr>
          <a:lstStyle/>
          <a:p>
            <a:r>
              <a:rPr lang="fr-FR" sz="1400" b="1" dirty="0" smtClean="0"/>
              <a:t>PPI </a:t>
            </a:r>
            <a:r>
              <a:rPr lang="fr-FR" sz="1400" i="1" dirty="0" smtClean="0"/>
              <a:t>(2014 à 2016)</a:t>
            </a:r>
            <a:endParaRPr lang="fr-FR" sz="1400" i="1" dirty="0"/>
          </a:p>
        </p:txBody>
      </p:sp>
      <p:sp>
        <p:nvSpPr>
          <p:cNvPr id="22" name="ZoneTexte 21"/>
          <p:cNvSpPr txBox="1"/>
          <p:nvPr/>
        </p:nvSpPr>
        <p:spPr>
          <a:xfrm>
            <a:off x="6215073" y="3692745"/>
            <a:ext cx="2428860" cy="307777"/>
          </a:xfrm>
          <a:prstGeom prst="rect">
            <a:avLst/>
          </a:prstGeom>
          <a:noFill/>
        </p:spPr>
        <p:txBody>
          <a:bodyPr wrap="square" rtlCol="0">
            <a:spAutoFit/>
          </a:bodyPr>
          <a:lstStyle/>
          <a:p>
            <a:r>
              <a:rPr lang="fr-FR" sz="1400" b="1" dirty="0" smtClean="0"/>
              <a:t>PPI + PPA</a:t>
            </a:r>
            <a:endParaRPr lang="fr-FR" sz="1400" b="1" dirty="0"/>
          </a:p>
        </p:txBody>
      </p:sp>
      <p:graphicFrame>
        <p:nvGraphicFramePr>
          <p:cNvPr id="12" name="Graphique 11"/>
          <p:cNvGraphicFramePr/>
          <p:nvPr/>
        </p:nvGraphicFramePr>
        <p:xfrm>
          <a:off x="142844" y="2071696"/>
          <a:ext cx="6215106" cy="414338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med">
    <p:fad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8"/>
          <p:cNvSpPr>
            <a:spLocks/>
          </p:cNvSpPr>
          <p:nvPr/>
        </p:nvSpPr>
        <p:spPr bwMode="auto">
          <a:xfrm>
            <a:off x="250825" y="1071546"/>
            <a:ext cx="8893176" cy="571504"/>
          </a:xfrm>
          <a:prstGeom prst="rect">
            <a:avLst/>
          </a:prstGeom>
          <a:solidFill>
            <a:srgbClr val="6E267B"/>
          </a:solidFill>
          <a:ln w="9525">
            <a:noFill/>
            <a:miter lim="800000"/>
            <a:headEnd/>
            <a:tailEnd/>
          </a:ln>
        </p:spPr>
        <p:txBody>
          <a:bodyPr/>
          <a:lstStyle/>
          <a:p>
            <a:pPr eaLnBrk="0" hangingPunct="0">
              <a:defRPr/>
            </a:pPr>
            <a:r>
              <a:rPr lang="fr-FR" sz="2800" dirty="0" smtClean="0">
                <a:solidFill>
                  <a:schemeClr val="bg1"/>
                </a:solidFill>
                <a:latin typeface="Arial" pitchFamily="34" charset="0"/>
                <a:ea typeface="+mj-ea"/>
              </a:rPr>
              <a:t>Thionville – le compte de gare, la redevance d’accès</a:t>
            </a:r>
            <a:endParaRPr lang="fr-FR" sz="2800" dirty="0">
              <a:solidFill>
                <a:schemeClr val="bg1"/>
              </a:solidFill>
              <a:latin typeface="Arial" pitchFamily="34" charset="0"/>
              <a:ea typeface="+mj-ea"/>
            </a:endParaRPr>
          </a:p>
        </p:txBody>
      </p:sp>
      <p:pic>
        <p:nvPicPr>
          <p:cNvPr id="8" name="Picture 5" descr="http://www.sncf.com/fr/sites/default/files/imagecache/sncfcom_menu_icon_unique_item/menu_icons/menu_icon_15584.jpg">
            <a:hlinkClick r:id="rId3"/>
          </p:cNvPr>
          <p:cNvPicPr>
            <a:picLocks noChangeAspect="1" noChangeArrowheads="1"/>
          </p:cNvPicPr>
          <p:nvPr/>
        </p:nvPicPr>
        <p:blipFill>
          <a:blip r:embed="rId4"/>
          <a:srcRect/>
          <a:stretch>
            <a:fillRect/>
          </a:stretch>
        </p:blipFill>
        <p:spPr bwMode="auto">
          <a:xfrm>
            <a:off x="1857375" y="2000250"/>
            <a:ext cx="4929188" cy="329565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4"/>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18" name="Rectangle 2"/>
          <p:cNvSpPr>
            <a:spLocks noGrp="1" noChangeArrowheads="1"/>
          </p:cNvSpPr>
          <p:nvPr>
            <p:ph type="body" idx="4294967295"/>
          </p:nvPr>
        </p:nvSpPr>
        <p:spPr bwMode="auto">
          <a:xfrm>
            <a:off x="395288" y="765175"/>
            <a:ext cx="8748712" cy="5400675"/>
          </a:xfrm>
          <a:prstGeom prst="rect">
            <a:avLst/>
          </a:prstGeom>
          <a:noFill/>
          <a:ln>
            <a:miter lim="800000"/>
            <a:headEnd/>
            <a:tailEnd/>
          </a:ln>
        </p:spPr>
        <p:txBody>
          <a:bodyPr/>
          <a:lstStyle/>
          <a:p>
            <a:pPr marL="180975" indent="-180975">
              <a:lnSpc>
                <a:spcPct val="80000"/>
              </a:lnSpc>
              <a:buFont typeface="Arial" pitchFamily="34" charset="0"/>
              <a:buNone/>
            </a:pPr>
            <a:r>
              <a:rPr lang="fr-FR" sz="1600" b="1" dirty="0" smtClean="0">
                <a:solidFill>
                  <a:schemeClr val="bg1">
                    <a:lumMod val="65000"/>
                  </a:schemeClr>
                </a:solidFill>
                <a:latin typeface="Calibri" pitchFamily="34" charset="0"/>
                <a:ea typeface="MS PGothic" pitchFamily="34" charset="-128"/>
                <a:cs typeface="Arial" pitchFamily="34" charset="0"/>
              </a:rPr>
              <a:t>Préambule </a:t>
            </a:r>
          </a:p>
          <a:p>
            <a:pPr marL="180975" indent="-180975">
              <a:lnSpc>
                <a:spcPct val="80000"/>
              </a:lnSpc>
              <a:buFont typeface="Arial" pitchFamily="34" charset="0"/>
              <a:buNone/>
            </a:pPr>
            <a:endParaRPr lang="fr-FR" sz="1600" b="1" dirty="0" smtClean="0">
              <a:solidFill>
                <a:schemeClr val="bg1">
                  <a:lumMod val="65000"/>
                </a:schemeClr>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1600" b="1" dirty="0" smtClean="0">
                <a:solidFill>
                  <a:schemeClr val="bg1">
                    <a:lumMod val="65000"/>
                  </a:schemeClr>
                </a:solidFill>
                <a:latin typeface="Calibri" pitchFamily="34" charset="0"/>
                <a:ea typeface="MS PGothic" pitchFamily="34" charset="-128"/>
                <a:cs typeface="Arial" pitchFamily="34" charset="0"/>
              </a:rPr>
              <a:t>1 – Les faits marquants depuis les dernières IRC</a:t>
            </a:r>
          </a:p>
          <a:p>
            <a:pPr marL="180975" indent="-180975">
              <a:lnSpc>
                <a:spcPct val="80000"/>
              </a:lnSpc>
              <a:buFont typeface="Arial" pitchFamily="34" charset="0"/>
              <a:buNone/>
            </a:pPr>
            <a:endParaRPr lang="fr-FR" sz="1600" b="1" dirty="0" smtClean="0">
              <a:solidFill>
                <a:srgbClr val="6E267B"/>
              </a:solidFill>
              <a:latin typeface="Calibri" pitchFamily="34" charset="0"/>
              <a:ea typeface="MS PGothic" pitchFamily="34" charset="-128"/>
              <a:cs typeface="Arial" pitchFamily="34" charset="0"/>
            </a:endParaRPr>
          </a:p>
          <a:p>
            <a:pPr marL="180975" indent="-180975">
              <a:lnSpc>
                <a:spcPct val="80000"/>
              </a:lnSpc>
              <a:buNone/>
            </a:pPr>
            <a:r>
              <a:rPr lang="fr-FR" sz="1600" b="1" dirty="0" smtClean="0">
                <a:solidFill>
                  <a:srgbClr val="6E267B"/>
                </a:solidFill>
                <a:latin typeface="Calibri" pitchFamily="34" charset="0"/>
                <a:ea typeface="MS PGothic" pitchFamily="34" charset="-128"/>
                <a:cs typeface="Arial" pitchFamily="34" charset="0"/>
              </a:rPr>
              <a:t>2 – Validation des règlements intérieurs de Metz et Thionville</a:t>
            </a:r>
          </a:p>
          <a:p>
            <a:pPr marL="180975" indent="-180975">
              <a:lnSpc>
                <a:spcPct val="80000"/>
              </a:lnSpc>
              <a:buNone/>
            </a:pPr>
            <a:endParaRPr lang="fr-FR" sz="1600" b="1" dirty="0" smtClean="0">
              <a:solidFill>
                <a:srgbClr val="6E267B"/>
              </a:solidFill>
              <a:latin typeface="Calibri" pitchFamily="34" charset="0"/>
              <a:ea typeface="MS PGothic" pitchFamily="34" charset="-128"/>
              <a:cs typeface="Arial" pitchFamily="34" charset="0"/>
            </a:endParaRPr>
          </a:p>
          <a:p>
            <a:pPr marL="180975" indent="-180975">
              <a:lnSpc>
                <a:spcPct val="80000"/>
              </a:lnSpc>
              <a:buNone/>
            </a:pPr>
            <a:r>
              <a:rPr lang="fr-FR" sz="1600" b="1" dirty="0" smtClean="0">
                <a:solidFill>
                  <a:schemeClr val="bg1">
                    <a:lumMod val="65000"/>
                  </a:schemeClr>
                </a:solidFill>
                <a:latin typeface="Calibri" pitchFamily="34" charset="0"/>
                <a:ea typeface="MS PGothic" pitchFamily="34" charset="-128"/>
                <a:cs typeface="Arial" pitchFamily="34" charset="0"/>
              </a:rPr>
              <a:t>3 – Rappel du modèle économique G&amp;C</a:t>
            </a:r>
          </a:p>
          <a:p>
            <a:pPr marL="180975" indent="-180975">
              <a:lnSpc>
                <a:spcPct val="80000"/>
              </a:lnSpc>
              <a:buNone/>
            </a:pPr>
            <a:endParaRPr lang="fr-FR" sz="1600" b="1" dirty="0" smtClean="0">
              <a:solidFill>
                <a:schemeClr val="bg1">
                  <a:lumMod val="65000"/>
                </a:schemeClr>
              </a:solidFill>
              <a:latin typeface="Calibri" pitchFamily="34" charset="0"/>
              <a:ea typeface="MS PGothic" pitchFamily="34" charset="-128"/>
              <a:cs typeface="Arial" pitchFamily="34" charset="0"/>
            </a:endParaRPr>
          </a:p>
          <a:p>
            <a:pPr marL="180975" indent="-180975">
              <a:lnSpc>
                <a:spcPct val="80000"/>
              </a:lnSpc>
              <a:buNone/>
            </a:pPr>
            <a:r>
              <a:rPr lang="fr-FR" sz="1600" b="1" dirty="0" smtClean="0">
                <a:solidFill>
                  <a:schemeClr val="bg1">
                    <a:lumMod val="65000"/>
                  </a:schemeClr>
                </a:solidFill>
                <a:latin typeface="Calibri" pitchFamily="34" charset="0"/>
                <a:ea typeface="MS PGothic" pitchFamily="34" charset="-128"/>
                <a:cs typeface="Arial" pitchFamily="34" charset="0"/>
              </a:rPr>
              <a:t>Pour chacune des 5 gares:</a:t>
            </a:r>
          </a:p>
          <a:p>
            <a:pPr marL="180975" indent="-180975">
              <a:lnSpc>
                <a:spcPct val="80000"/>
              </a:lnSpc>
              <a:buFont typeface="Arial" pitchFamily="34" charset="0"/>
              <a:buNone/>
            </a:pPr>
            <a:endParaRPr lang="fr-FR" sz="1600" b="1" dirty="0" smtClean="0">
              <a:solidFill>
                <a:schemeClr val="bg1">
                  <a:lumMod val="65000"/>
                </a:schemeClr>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1600" b="1" dirty="0" smtClean="0">
                <a:solidFill>
                  <a:schemeClr val="bg1">
                    <a:lumMod val="65000"/>
                  </a:schemeClr>
                </a:solidFill>
                <a:latin typeface="Calibri" pitchFamily="34" charset="0"/>
                <a:ea typeface="MS PGothic" pitchFamily="34" charset="-128"/>
                <a:cs typeface="Arial" pitchFamily="34" charset="0"/>
              </a:rPr>
              <a:t>		4 - Présentation de la gare</a:t>
            </a:r>
          </a:p>
          <a:p>
            <a:pPr marL="180975" indent="-180975">
              <a:lnSpc>
                <a:spcPct val="80000"/>
              </a:lnSpc>
              <a:buFont typeface="Arial" pitchFamily="34" charset="0"/>
              <a:buNone/>
            </a:pPr>
            <a:endParaRPr lang="fr-FR" sz="1600" b="1" dirty="0" smtClean="0">
              <a:solidFill>
                <a:schemeClr val="bg1">
                  <a:lumMod val="65000"/>
                </a:schemeClr>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1600" b="1" dirty="0" smtClean="0">
                <a:solidFill>
                  <a:schemeClr val="bg1">
                    <a:lumMod val="65000"/>
                  </a:schemeClr>
                </a:solidFill>
                <a:latin typeface="Calibri" pitchFamily="34" charset="0"/>
                <a:ea typeface="MS PGothic" pitchFamily="34" charset="-128"/>
                <a:cs typeface="Arial" pitchFamily="34" charset="0"/>
              </a:rPr>
              <a:t>		5 – La qualité du service dans la gare</a:t>
            </a:r>
          </a:p>
          <a:p>
            <a:pPr marL="180975" indent="-180975">
              <a:lnSpc>
                <a:spcPct val="80000"/>
              </a:lnSpc>
              <a:buFont typeface="Arial" pitchFamily="34" charset="0"/>
              <a:buNone/>
            </a:pPr>
            <a:endParaRPr lang="fr-FR" sz="1600" dirty="0" smtClean="0">
              <a:solidFill>
                <a:schemeClr val="bg1">
                  <a:lumMod val="65000"/>
                </a:schemeClr>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1600" b="1" dirty="0" smtClean="0">
                <a:solidFill>
                  <a:schemeClr val="bg1">
                    <a:lumMod val="65000"/>
                  </a:schemeClr>
                </a:solidFill>
                <a:latin typeface="Calibri" pitchFamily="34" charset="0"/>
                <a:ea typeface="MS PGothic" pitchFamily="34" charset="-128"/>
                <a:cs typeface="Arial" pitchFamily="34" charset="0"/>
              </a:rPr>
              <a:t>		6 - Synthèse des projets d'investissements</a:t>
            </a:r>
          </a:p>
          <a:p>
            <a:pPr marL="180975" indent="-180975">
              <a:lnSpc>
                <a:spcPct val="80000"/>
              </a:lnSpc>
              <a:buFont typeface="Arial" pitchFamily="34" charset="0"/>
              <a:buNone/>
            </a:pPr>
            <a:endParaRPr lang="fr-FR" sz="1600" dirty="0" smtClean="0">
              <a:solidFill>
                <a:schemeClr val="bg1">
                  <a:lumMod val="65000"/>
                </a:schemeClr>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1600" b="1" dirty="0" smtClean="0">
                <a:solidFill>
                  <a:schemeClr val="bg1">
                    <a:lumMod val="65000"/>
                  </a:schemeClr>
                </a:solidFill>
                <a:latin typeface="Calibri" pitchFamily="34" charset="0"/>
                <a:ea typeface="MS PGothic" pitchFamily="34" charset="-128"/>
                <a:cs typeface="Arial" pitchFamily="34" charset="0"/>
              </a:rPr>
              <a:t>		7 - Comptes de gare</a:t>
            </a:r>
          </a:p>
          <a:p>
            <a:pPr marL="180975" indent="-180975">
              <a:lnSpc>
                <a:spcPct val="80000"/>
              </a:lnSpc>
              <a:buFont typeface="Arial" pitchFamily="34" charset="0"/>
              <a:buNone/>
            </a:pPr>
            <a:endParaRPr lang="fr-FR" sz="1600" b="1" dirty="0" smtClean="0">
              <a:solidFill>
                <a:schemeClr val="bg1">
                  <a:lumMod val="65000"/>
                </a:schemeClr>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1600" b="1" dirty="0" smtClean="0">
                <a:solidFill>
                  <a:schemeClr val="bg1">
                    <a:lumMod val="65000"/>
                  </a:schemeClr>
                </a:solidFill>
                <a:latin typeface="Calibri" pitchFamily="34" charset="0"/>
                <a:ea typeface="MS PGothic" pitchFamily="34" charset="-128"/>
                <a:cs typeface="Arial" pitchFamily="34" charset="0"/>
              </a:rPr>
              <a:t>		8 - Redevance d’accès 2016</a:t>
            </a:r>
          </a:p>
          <a:p>
            <a:pPr marL="180975" indent="-180975">
              <a:lnSpc>
                <a:spcPct val="80000"/>
              </a:lnSpc>
              <a:buFont typeface="Arial" pitchFamily="34" charset="0"/>
              <a:buNone/>
            </a:pPr>
            <a:endParaRPr lang="fr-FR" sz="2400" dirty="0" smtClean="0">
              <a:solidFill>
                <a:schemeClr val="bg1">
                  <a:lumMod val="65000"/>
                </a:schemeClr>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2000" b="1" dirty="0" smtClean="0">
                <a:solidFill>
                  <a:schemeClr val="bg1">
                    <a:lumMod val="65000"/>
                  </a:schemeClr>
                </a:solidFill>
                <a:latin typeface="Calibri" pitchFamily="34" charset="0"/>
                <a:ea typeface="MS PGothic" pitchFamily="34" charset="-128"/>
                <a:cs typeface="Arial" pitchFamily="34" charset="0"/>
              </a:rPr>
              <a:t>CONCLUSION AVEC SIGNATURE DE L’AVIS CONSULTATIF ET MOTIVE </a:t>
            </a:r>
          </a:p>
          <a:p>
            <a:pPr marL="180975" indent="-180975">
              <a:lnSpc>
                <a:spcPct val="80000"/>
              </a:lnSpc>
              <a:buFont typeface="Arial" pitchFamily="34" charset="0"/>
              <a:buNone/>
            </a:pPr>
            <a:r>
              <a:rPr lang="fr-FR" sz="2000" b="1" dirty="0" smtClean="0">
                <a:solidFill>
                  <a:schemeClr val="bg1">
                    <a:lumMod val="65000"/>
                  </a:schemeClr>
                </a:solidFill>
                <a:latin typeface="Calibri" pitchFamily="34" charset="0"/>
                <a:ea typeface="MS PGothic" pitchFamily="34" charset="-128"/>
                <a:cs typeface="Arial" pitchFamily="34" charset="0"/>
              </a:rPr>
              <a:t>SUR LE DRG 2016</a:t>
            </a:r>
          </a:p>
        </p:txBody>
      </p:sp>
      <p:sp>
        <p:nvSpPr>
          <p:cNvPr id="9219" name="Rectangle 2"/>
          <p:cNvSpPr>
            <a:spLocks noChangeArrowheads="1"/>
          </p:cNvSpPr>
          <p:nvPr/>
        </p:nvSpPr>
        <p:spPr bwMode="auto">
          <a:xfrm>
            <a:off x="214282" y="71414"/>
            <a:ext cx="8229600" cy="433387"/>
          </a:xfrm>
          <a:prstGeom prst="rect">
            <a:avLst/>
          </a:prstGeom>
          <a:noFill/>
          <a:ln w="9525">
            <a:noFill/>
            <a:miter lim="800000"/>
            <a:headEnd/>
            <a:tailEnd/>
          </a:ln>
        </p:spPr>
        <p:txBody>
          <a:bodyPr/>
          <a:lstStyle/>
          <a:p>
            <a:pPr eaLnBrk="0" hangingPunct="0"/>
            <a:r>
              <a:rPr lang="fr-FR" sz="3600" b="1" dirty="0" smtClean="0">
                <a:solidFill>
                  <a:srgbClr val="6E267B"/>
                </a:solidFill>
                <a:latin typeface="Calibri" pitchFamily="34" charset="0"/>
                <a:cs typeface="Arial" pitchFamily="34" charset="0"/>
              </a:rPr>
              <a:t>Proposition d’ordre </a:t>
            </a:r>
            <a:r>
              <a:rPr lang="fr-FR" sz="3600" b="1" dirty="0">
                <a:solidFill>
                  <a:srgbClr val="6E267B"/>
                </a:solidFill>
                <a:latin typeface="Calibri" pitchFamily="34" charset="0"/>
                <a:cs typeface="Arial" pitchFamily="34" charset="0"/>
              </a:rPr>
              <a:t>du jour</a:t>
            </a:r>
          </a:p>
        </p:txBody>
      </p:sp>
      <p:sp>
        <p:nvSpPr>
          <p:cNvPr id="9220" name="Rectangle 846"/>
          <p:cNvSpPr>
            <a:spLocks noChangeArrowheads="1"/>
          </p:cNvSpPr>
          <p:nvPr/>
        </p:nvSpPr>
        <p:spPr bwMode="auto">
          <a:xfrm>
            <a:off x="179388" y="3860800"/>
            <a:ext cx="3455987" cy="1871663"/>
          </a:xfrm>
          <a:prstGeom prst="rect">
            <a:avLst/>
          </a:prstGeom>
          <a:noFill/>
          <a:ln w="9525">
            <a:noFill/>
            <a:miter lim="800000"/>
            <a:headEnd/>
            <a:tailEnd/>
          </a:ln>
        </p:spPr>
        <p:txBody>
          <a:bodyPr/>
          <a:lstStyle/>
          <a:p>
            <a:pPr marL="742950" lvl="1" indent="-285750" eaLnBrk="0" hangingPunct="0">
              <a:spcBef>
                <a:spcPct val="20000"/>
              </a:spcBef>
              <a:buFont typeface="Arial" pitchFamily="34" charset="0"/>
              <a:buChar char="–"/>
            </a:pPr>
            <a:endParaRPr lang="fr-FR" sz="1800">
              <a:solidFill>
                <a:srgbClr val="6E267B"/>
              </a:solidFill>
            </a:endParaRPr>
          </a:p>
        </p:txBody>
      </p:sp>
      <p:pic>
        <p:nvPicPr>
          <p:cNvPr id="7" name="Picture 53"/>
          <p:cNvPicPr>
            <a:picLocks noChangeAspect="1" noChangeArrowheads="1"/>
          </p:cNvPicPr>
          <p:nvPr/>
        </p:nvPicPr>
        <p:blipFill>
          <a:blip r:embed="rId3"/>
          <a:srcRect/>
          <a:stretch>
            <a:fillRect/>
          </a:stretch>
        </p:blipFill>
        <p:spPr bwMode="auto">
          <a:xfrm>
            <a:off x="6786578" y="214290"/>
            <a:ext cx="2073825" cy="2071702"/>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5"/>
          <p:cNvSpPr>
            <a:spLocks noChangeArrowheads="1"/>
          </p:cNvSpPr>
          <p:nvPr/>
        </p:nvSpPr>
        <p:spPr bwMode="auto">
          <a:xfrm>
            <a:off x="679454" y="130175"/>
            <a:ext cx="8464578" cy="561975"/>
          </a:xfrm>
          <a:prstGeom prst="rect">
            <a:avLst/>
          </a:prstGeom>
          <a:solidFill>
            <a:srgbClr val="6E267B"/>
          </a:solidFill>
          <a:ln w="9525">
            <a:noFill/>
            <a:miter lim="800000"/>
            <a:headEnd/>
            <a:tailEnd/>
          </a:ln>
        </p:spPr>
        <p:txBody>
          <a:bodyPr/>
          <a:lstStyle/>
          <a:p>
            <a:pPr eaLnBrk="0" hangingPunct="0"/>
            <a:r>
              <a:rPr lang="fr-FR" altLang="fr-FR" sz="2800" dirty="0" smtClean="0">
                <a:solidFill>
                  <a:schemeClr val="bg1"/>
                </a:solidFill>
                <a:latin typeface="Arial" pitchFamily="34" charset="0"/>
              </a:rPr>
              <a:t>Thionville - Compte </a:t>
            </a:r>
            <a:r>
              <a:rPr lang="fr-FR" altLang="fr-FR" sz="2800" dirty="0">
                <a:solidFill>
                  <a:schemeClr val="bg1"/>
                </a:solidFill>
                <a:latin typeface="Arial" pitchFamily="34" charset="0"/>
              </a:rPr>
              <a:t>de gare 2015-2016</a:t>
            </a:r>
          </a:p>
        </p:txBody>
      </p:sp>
      <p:sp>
        <p:nvSpPr>
          <p:cNvPr id="87043" name="ZoneTexte 7"/>
          <p:cNvSpPr txBox="1">
            <a:spLocks noChangeArrowheads="1"/>
          </p:cNvSpPr>
          <p:nvPr/>
        </p:nvSpPr>
        <p:spPr bwMode="auto">
          <a:xfrm>
            <a:off x="6948488" y="6510338"/>
            <a:ext cx="360362" cy="276225"/>
          </a:xfrm>
          <a:prstGeom prst="rect">
            <a:avLst/>
          </a:prstGeom>
          <a:noFill/>
          <a:ln w="9525">
            <a:noFill/>
            <a:miter lim="800000"/>
            <a:headEnd/>
            <a:tailEnd/>
          </a:ln>
        </p:spPr>
        <p:txBody>
          <a:bodyPr>
            <a:spAutoFit/>
          </a:bodyPr>
          <a:lstStyle/>
          <a:p>
            <a:r>
              <a:rPr lang="fr-FR" altLang="fr-FR" sz="1200"/>
              <a:t>62</a:t>
            </a:r>
          </a:p>
        </p:txBody>
      </p:sp>
      <p:sp>
        <p:nvSpPr>
          <p:cNvPr id="8" name="Espace réservé du texte 2"/>
          <p:cNvSpPr txBox="1">
            <a:spLocks/>
          </p:cNvSpPr>
          <p:nvPr/>
        </p:nvSpPr>
        <p:spPr>
          <a:xfrm>
            <a:off x="714375" y="785813"/>
            <a:ext cx="5715000" cy="369332"/>
          </a:xfrm>
          <a:prstGeom prst="rect">
            <a:avLst/>
          </a:prstGeom>
        </p:spPr>
        <p:txBody>
          <a:bodyPr lIns="0" tIns="0" rIns="0" bIns="0">
            <a:spAutoFit/>
          </a:bodyPr>
          <a:lstStyle/>
          <a:p>
            <a:pPr eaLnBrk="0" hangingPunct="0">
              <a:spcBef>
                <a:spcPts val="0"/>
              </a:spcBef>
              <a:spcAft>
                <a:spcPts val="600"/>
              </a:spcAft>
              <a:defRPr/>
            </a:pPr>
            <a:r>
              <a:rPr lang="fr-FR" sz="2400" dirty="0" smtClean="0">
                <a:solidFill>
                  <a:schemeClr val="tx2"/>
                </a:solidFill>
                <a:latin typeface="Arial"/>
                <a:ea typeface="+mn-ea"/>
                <a:cs typeface="Arial"/>
              </a:rPr>
              <a:t>Périmètre </a:t>
            </a:r>
            <a:r>
              <a:rPr lang="fr-FR" sz="2400" dirty="0">
                <a:solidFill>
                  <a:schemeClr val="tx2"/>
                </a:solidFill>
                <a:latin typeface="Arial"/>
                <a:ea typeface="+mn-ea"/>
                <a:cs typeface="Arial"/>
              </a:rPr>
              <a:t>régulé et non régulé</a:t>
            </a:r>
          </a:p>
        </p:txBody>
      </p:sp>
      <p:pic>
        <p:nvPicPr>
          <p:cNvPr id="87045" name="Picture 2"/>
          <p:cNvPicPr>
            <a:picLocks noChangeAspect="1" noChangeArrowheads="1"/>
          </p:cNvPicPr>
          <p:nvPr/>
        </p:nvPicPr>
        <p:blipFill>
          <a:blip r:embed="rId3"/>
          <a:srcRect/>
          <a:stretch>
            <a:fillRect/>
          </a:stretch>
        </p:blipFill>
        <p:spPr bwMode="auto">
          <a:xfrm>
            <a:off x="180975" y="1844675"/>
            <a:ext cx="8435975" cy="316706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p:cNvSpPr>
            <a:spLocks noChangeArrowheads="1"/>
          </p:cNvSpPr>
          <p:nvPr/>
        </p:nvSpPr>
        <p:spPr bwMode="auto">
          <a:xfrm rot="1888353">
            <a:off x="2124075" y="3141663"/>
            <a:ext cx="6075363" cy="288925"/>
          </a:xfrm>
          <a:prstGeom prst="rect">
            <a:avLst/>
          </a:prstGeom>
          <a:noFill/>
          <a:ln w="9525">
            <a:noFill/>
            <a:miter lim="800000"/>
            <a:headEnd/>
            <a:tailEnd/>
          </a:ln>
        </p:spPr>
        <p:txBody>
          <a:bodyPr/>
          <a:lstStyle/>
          <a:p>
            <a:pPr marL="61913" eaLnBrk="0" hangingPunct="0">
              <a:spcBef>
                <a:spcPct val="20000"/>
              </a:spcBef>
              <a:buFont typeface="Arial" pitchFamily="34" charset="0"/>
              <a:buNone/>
            </a:pPr>
            <a:endParaRPr lang="fr-FR" altLang="fr-FR" sz="2000">
              <a:solidFill>
                <a:srgbClr val="6E267B"/>
              </a:solidFill>
            </a:endParaRPr>
          </a:p>
        </p:txBody>
      </p:sp>
      <p:sp>
        <p:nvSpPr>
          <p:cNvPr id="88067" name="Rectangle 6"/>
          <p:cNvSpPr>
            <a:spLocks noChangeArrowheads="1"/>
          </p:cNvSpPr>
          <p:nvPr/>
        </p:nvSpPr>
        <p:spPr bwMode="auto">
          <a:xfrm>
            <a:off x="642910" y="152381"/>
            <a:ext cx="8501122" cy="561975"/>
          </a:xfrm>
          <a:prstGeom prst="rect">
            <a:avLst/>
          </a:prstGeom>
          <a:solidFill>
            <a:srgbClr val="6E267B"/>
          </a:solidFill>
          <a:ln w="9525">
            <a:noFill/>
            <a:miter lim="800000"/>
            <a:headEnd/>
            <a:tailEnd/>
          </a:ln>
        </p:spPr>
        <p:txBody>
          <a:bodyPr/>
          <a:lstStyle/>
          <a:p>
            <a:pPr eaLnBrk="0" hangingPunct="0"/>
            <a:r>
              <a:rPr lang="fr-FR" altLang="fr-FR" sz="2800">
                <a:solidFill>
                  <a:schemeClr val="bg1"/>
                </a:solidFill>
                <a:latin typeface="Arial" pitchFamily="34" charset="0"/>
              </a:rPr>
              <a:t>Compte de la gare de Thionville</a:t>
            </a:r>
          </a:p>
        </p:txBody>
      </p:sp>
      <p:sp>
        <p:nvSpPr>
          <p:cNvPr id="8" name="Espace réservé du texte 2"/>
          <p:cNvSpPr txBox="1">
            <a:spLocks/>
          </p:cNvSpPr>
          <p:nvPr/>
        </p:nvSpPr>
        <p:spPr>
          <a:xfrm>
            <a:off x="714374" y="845090"/>
            <a:ext cx="6786583" cy="307777"/>
          </a:xfrm>
          <a:prstGeom prst="rect">
            <a:avLst/>
          </a:prstGeom>
        </p:spPr>
        <p:txBody>
          <a:bodyPr wrap="square" lIns="0" tIns="0" rIns="0" bIns="0">
            <a:spAutoFit/>
          </a:bodyPr>
          <a:lstStyle/>
          <a:p>
            <a:pPr eaLnBrk="0" hangingPunct="0">
              <a:spcBef>
                <a:spcPts val="0"/>
              </a:spcBef>
              <a:spcAft>
                <a:spcPts val="600"/>
              </a:spcAft>
              <a:defRPr/>
            </a:pPr>
            <a:r>
              <a:rPr lang="fr-FR" sz="2000" dirty="0">
                <a:solidFill>
                  <a:schemeClr val="tx2"/>
                </a:solidFill>
                <a:latin typeface="Arial"/>
                <a:ea typeface="+mn-ea"/>
                <a:cs typeface="Arial"/>
              </a:rPr>
              <a:t>Zoom sur les charges ‘’Transporteurs’’</a:t>
            </a:r>
          </a:p>
        </p:txBody>
      </p:sp>
      <p:pic>
        <p:nvPicPr>
          <p:cNvPr id="88069" name="Picture 3"/>
          <p:cNvPicPr>
            <a:picLocks noChangeAspect="1" noChangeArrowheads="1"/>
          </p:cNvPicPr>
          <p:nvPr/>
        </p:nvPicPr>
        <p:blipFill>
          <a:blip r:embed="rId3"/>
          <a:srcRect/>
          <a:stretch>
            <a:fillRect/>
          </a:stretch>
        </p:blipFill>
        <p:spPr bwMode="auto">
          <a:xfrm>
            <a:off x="4787900" y="4162425"/>
            <a:ext cx="3284538" cy="2414588"/>
          </a:xfrm>
          <a:prstGeom prst="rect">
            <a:avLst/>
          </a:prstGeom>
          <a:noFill/>
          <a:ln w="9525">
            <a:noFill/>
            <a:miter lim="800000"/>
            <a:headEnd/>
            <a:tailEnd/>
          </a:ln>
        </p:spPr>
      </p:pic>
      <p:pic>
        <p:nvPicPr>
          <p:cNvPr id="88070" name="Picture 9"/>
          <p:cNvPicPr>
            <a:picLocks noChangeAspect="1" noChangeArrowheads="1"/>
          </p:cNvPicPr>
          <p:nvPr/>
        </p:nvPicPr>
        <p:blipFill>
          <a:blip r:embed="rId4"/>
          <a:srcRect/>
          <a:stretch>
            <a:fillRect/>
          </a:stretch>
        </p:blipFill>
        <p:spPr bwMode="auto">
          <a:xfrm>
            <a:off x="428625" y="1357313"/>
            <a:ext cx="8362950" cy="250031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2"/>
          <p:cNvSpPr txBox="1">
            <a:spLocks/>
          </p:cNvSpPr>
          <p:nvPr/>
        </p:nvSpPr>
        <p:spPr>
          <a:xfrm>
            <a:off x="1123950" y="785813"/>
            <a:ext cx="6832600" cy="307777"/>
          </a:xfrm>
          <a:prstGeom prst="rect">
            <a:avLst/>
          </a:prstGeom>
        </p:spPr>
        <p:txBody>
          <a:bodyPr lIns="0" tIns="0" rIns="0" bIns="0">
            <a:spAutoFit/>
          </a:bodyPr>
          <a:lstStyle/>
          <a:p>
            <a:pPr eaLnBrk="0" hangingPunct="0">
              <a:spcBef>
                <a:spcPts val="0"/>
              </a:spcBef>
              <a:spcAft>
                <a:spcPts val="600"/>
              </a:spcAft>
              <a:defRPr/>
            </a:pPr>
            <a:r>
              <a:rPr lang="fr-FR" sz="2000" dirty="0" smtClean="0">
                <a:solidFill>
                  <a:schemeClr val="tx2"/>
                </a:solidFill>
                <a:latin typeface="Arial"/>
                <a:ea typeface="+mn-ea"/>
                <a:cs typeface="Arial"/>
              </a:rPr>
              <a:t>Evolution </a:t>
            </a:r>
            <a:r>
              <a:rPr lang="fr-FR" sz="2000" dirty="0">
                <a:solidFill>
                  <a:schemeClr val="tx2"/>
                </a:solidFill>
                <a:latin typeface="Arial"/>
                <a:ea typeface="+mn-ea"/>
                <a:cs typeface="Arial"/>
              </a:rPr>
              <a:t>des charges tous transporteurs</a:t>
            </a:r>
          </a:p>
        </p:txBody>
      </p:sp>
      <p:sp>
        <p:nvSpPr>
          <p:cNvPr id="89091" name="Rectangle 7"/>
          <p:cNvSpPr>
            <a:spLocks noChangeArrowheads="1"/>
          </p:cNvSpPr>
          <p:nvPr/>
        </p:nvSpPr>
        <p:spPr bwMode="auto">
          <a:xfrm>
            <a:off x="571472" y="142852"/>
            <a:ext cx="8572528" cy="561975"/>
          </a:xfrm>
          <a:prstGeom prst="rect">
            <a:avLst/>
          </a:prstGeom>
          <a:solidFill>
            <a:srgbClr val="6E267B"/>
          </a:solidFill>
          <a:ln w="9525">
            <a:noFill/>
            <a:miter lim="800000"/>
            <a:headEnd/>
            <a:tailEnd/>
          </a:ln>
        </p:spPr>
        <p:txBody>
          <a:bodyPr/>
          <a:lstStyle/>
          <a:p>
            <a:pPr eaLnBrk="0" hangingPunct="0"/>
            <a:r>
              <a:rPr lang="fr-FR" altLang="fr-FR" sz="2800">
                <a:solidFill>
                  <a:schemeClr val="bg1"/>
                </a:solidFill>
                <a:latin typeface="Arial" pitchFamily="34" charset="0"/>
              </a:rPr>
              <a:t>Compte de la gare de Thionville</a:t>
            </a:r>
          </a:p>
        </p:txBody>
      </p:sp>
      <p:sp>
        <p:nvSpPr>
          <p:cNvPr id="89092" name="ZoneTexte 12"/>
          <p:cNvSpPr txBox="1">
            <a:spLocks noChangeArrowheads="1"/>
          </p:cNvSpPr>
          <p:nvPr/>
        </p:nvSpPr>
        <p:spPr bwMode="auto">
          <a:xfrm>
            <a:off x="6948488" y="6510338"/>
            <a:ext cx="360362" cy="276225"/>
          </a:xfrm>
          <a:prstGeom prst="rect">
            <a:avLst/>
          </a:prstGeom>
          <a:noFill/>
          <a:ln w="9525">
            <a:noFill/>
            <a:miter lim="800000"/>
            <a:headEnd/>
            <a:tailEnd/>
          </a:ln>
        </p:spPr>
        <p:txBody>
          <a:bodyPr>
            <a:spAutoFit/>
          </a:bodyPr>
          <a:lstStyle/>
          <a:p>
            <a:r>
              <a:rPr lang="fr-FR" altLang="fr-FR" sz="1200"/>
              <a:t>68</a:t>
            </a:r>
          </a:p>
        </p:txBody>
      </p:sp>
      <p:pic>
        <p:nvPicPr>
          <p:cNvPr id="89093" name="Picture 2"/>
          <p:cNvPicPr>
            <a:picLocks noChangeAspect="1" noChangeArrowheads="1"/>
          </p:cNvPicPr>
          <p:nvPr/>
        </p:nvPicPr>
        <p:blipFill>
          <a:blip r:embed="rId2"/>
          <a:srcRect/>
          <a:stretch>
            <a:fillRect/>
          </a:stretch>
        </p:blipFill>
        <p:spPr bwMode="auto">
          <a:xfrm>
            <a:off x="901700" y="1268413"/>
            <a:ext cx="7467600" cy="4414837"/>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785813" y="1285875"/>
            <a:ext cx="1571625" cy="121443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marL="342900" indent="-342900" algn="ctr" eaLnBrk="0" hangingPunct="0">
              <a:spcBef>
                <a:spcPct val="20000"/>
              </a:spcBef>
              <a:defRPr/>
            </a:pPr>
            <a:r>
              <a:rPr lang="fr-FR" sz="2000" b="1" dirty="0">
                <a:solidFill>
                  <a:schemeClr val="tx2"/>
                </a:solidFill>
                <a:cs typeface="Arial"/>
              </a:rPr>
              <a:t>2015 : </a:t>
            </a:r>
          </a:p>
          <a:p>
            <a:pPr marL="342900" indent="-342900" algn="ctr" eaLnBrk="0" hangingPunct="0">
              <a:spcBef>
                <a:spcPct val="20000"/>
              </a:spcBef>
              <a:defRPr/>
            </a:pPr>
            <a:r>
              <a:rPr lang="fr-FR" sz="2000" b="1" dirty="0">
                <a:solidFill>
                  <a:schemeClr val="tx2"/>
                </a:solidFill>
                <a:cs typeface="Arial"/>
              </a:rPr>
              <a:t>1 117k€</a:t>
            </a:r>
          </a:p>
        </p:txBody>
      </p:sp>
      <p:sp>
        <p:nvSpPr>
          <p:cNvPr id="7" name="Rectangle 3"/>
          <p:cNvSpPr>
            <a:spLocks noChangeArrowheads="1"/>
          </p:cNvSpPr>
          <p:nvPr/>
        </p:nvSpPr>
        <p:spPr bwMode="auto">
          <a:xfrm>
            <a:off x="5929313" y="4786313"/>
            <a:ext cx="1571625" cy="12144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marL="342900" indent="-342900" algn="ctr" eaLnBrk="0" hangingPunct="0">
              <a:spcBef>
                <a:spcPct val="20000"/>
              </a:spcBef>
              <a:defRPr/>
            </a:pPr>
            <a:r>
              <a:rPr lang="fr-FR" sz="2000" b="1" dirty="0">
                <a:solidFill>
                  <a:schemeClr val="tx2"/>
                </a:solidFill>
                <a:cs typeface="Arial"/>
              </a:rPr>
              <a:t>2016 : </a:t>
            </a:r>
          </a:p>
          <a:p>
            <a:pPr marL="342900" indent="-342900" algn="ctr" eaLnBrk="0" hangingPunct="0">
              <a:spcBef>
                <a:spcPct val="20000"/>
              </a:spcBef>
              <a:defRPr/>
            </a:pPr>
            <a:r>
              <a:rPr lang="fr-FR" sz="2000" b="1" dirty="0">
                <a:solidFill>
                  <a:schemeClr val="tx2"/>
                </a:solidFill>
                <a:cs typeface="Arial"/>
              </a:rPr>
              <a:t>1 078k€</a:t>
            </a:r>
          </a:p>
        </p:txBody>
      </p:sp>
      <p:sp>
        <p:nvSpPr>
          <p:cNvPr id="13" name="Flèche à angle droit 12"/>
          <p:cNvSpPr/>
          <p:nvPr/>
        </p:nvSpPr>
        <p:spPr>
          <a:xfrm rot="5400000">
            <a:off x="1678782" y="2321719"/>
            <a:ext cx="3357562" cy="4286250"/>
          </a:xfrm>
          <a:prstGeom prst="bentUpArrow">
            <a:avLst>
              <a:gd name="adj1" fmla="val 25000"/>
              <a:gd name="adj2" fmla="val 25000"/>
              <a:gd name="adj3" fmla="val 31017"/>
            </a:avLst>
          </a:prstGeom>
          <a:ln w="269875" cap="sq">
            <a:solidFill>
              <a:srgbClr val="B0B0B2"/>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90117" name="Rectangle 3"/>
          <p:cNvSpPr>
            <a:spLocks noChangeArrowheads="1"/>
          </p:cNvSpPr>
          <p:nvPr/>
        </p:nvSpPr>
        <p:spPr bwMode="auto">
          <a:xfrm>
            <a:off x="2500313" y="2071688"/>
            <a:ext cx="6215062" cy="3286125"/>
          </a:xfrm>
          <a:prstGeom prst="rect">
            <a:avLst/>
          </a:prstGeom>
          <a:noFill/>
          <a:ln w="9525">
            <a:noFill/>
            <a:miter lim="800000"/>
            <a:headEnd/>
            <a:tailEnd/>
          </a:ln>
        </p:spPr>
        <p:txBody>
          <a:bodyPr anchor="ctr"/>
          <a:lstStyle/>
          <a:p>
            <a:pPr marL="342900" indent="-342900" eaLnBrk="0" hangingPunct="0">
              <a:spcBef>
                <a:spcPct val="20000"/>
              </a:spcBef>
              <a:buFont typeface="Wingdings" pitchFamily="2" charset="2"/>
              <a:buNone/>
            </a:pPr>
            <a:endParaRPr lang="fr-FR" sz="1400" i="1" dirty="0">
              <a:solidFill>
                <a:schemeClr val="tx2"/>
              </a:solidFill>
              <a:latin typeface="Arial" pitchFamily="34" charset="0"/>
              <a:cs typeface="Arial" pitchFamily="34" charset="0"/>
            </a:endParaRPr>
          </a:p>
          <a:p>
            <a:pPr marL="342900" indent="-342900" eaLnBrk="0" hangingPunct="0">
              <a:spcBef>
                <a:spcPct val="20000"/>
              </a:spcBef>
              <a:buFont typeface="Wingdings" pitchFamily="2" charset="2"/>
              <a:buChar char="q"/>
            </a:pPr>
            <a:r>
              <a:rPr lang="fr-FR" sz="1400" b="1" dirty="0">
                <a:solidFill>
                  <a:schemeClr val="tx2"/>
                </a:solidFill>
                <a:latin typeface="Arial" pitchFamily="34" charset="0"/>
                <a:cs typeface="Arial" pitchFamily="34" charset="0"/>
              </a:rPr>
              <a:t>Economies Gestion de site : </a:t>
            </a:r>
            <a:r>
              <a:rPr lang="fr-FR" sz="1400" i="1" dirty="0">
                <a:solidFill>
                  <a:schemeClr val="tx2"/>
                </a:solidFill>
                <a:latin typeface="Arial" pitchFamily="34" charset="0"/>
                <a:cs typeface="Arial" pitchFamily="34" charset="0"/>
              </a:rPr>
              <a:t>-39k€</a:t>
            </a:r>
          </a:p>
          <a:p>
            <a:pPr marL="342900" indent="-342900" eaLnBrk="0" hangingPunct="0">
              <a:spcBef>
                <a:spcPct val="20000"/>
              </a:spcBef>
              <a:buFont typeface="Wingdings" pitchFamily="2" charset="2"/>
              <a:buChar char="q"/>
            </a:pPr>
            <a:endParaRPr lang="fr-FR" sz="1400" i="1" dirty="0">
              <a:solidFill>
                <a:schemeClr val="tx2"/>
              </a:solidFill>
              <a:latin typeface="Arial" pitchFamily="34" charset="0"/>
              <a:cs typeface="Arial" pitchFamily="34" charset="0"/>
            </a:endParaRPr>
          </a:p>
          <a:p>
            <a:pPr marL="342900" indent="-342900" eaLnBrk="0" hangingPunct="0">
              <a:spcBef>
                <a:spcPct val="20000"/>
              </a:spcBef>
              <a:buFont typeface="Wingdings" pitchFamily="2" charset="2"/>
              <a:buChar char="q"/>
            </a:pPr>
            <a:r>
              <a:rPr lang="fr-FR" sz="1400" b="1" dirty="0">
                <a:solidFill>
                  <a:schemeClr val="tx2"/>
                </a:solidFill>
                <a:latin typeface="Arial" pitchFamily="34" charset="0"/>
                <a:cs typeface="Arial" pitchFamily="34" charset="0"/>
              </a:rPr>
              <a:t>Diminution du poids des investissements : </a:t>
            </a:r>
            <a:r>
              <a:rPr lang="fr-FR" sz="1400" i="1" dirty="0">
                <a:solidFill>
                  <a:schemeClr val="tx2"/>
                </a:solidFill>
                <a:latin typeface="Arial" pitchFamily="34" charset="0"/>
                <a:cs typeface="Arial" pitchFamily="34" charset="0"/>
              </a:rPr>
              <a:t>-21k€</a:t>
            </a:r>
          </a:p>
          <a:p>
            <a:pPr marL="342900" indent="-342900" eaLnBrk="0" hangingPunct="0">
              <a:spcBef>
                <a:spcPct val="20000"/>
              </a:spcBef>
              <a:buFont typeface="Wingdings" pitchFamily="2" charset="2"/>
              <a:buChar char="q"/>
            </a:pPr>
            <a:r>
              <a:rPr lang="fr-FR" sz="1400" b="1" dirty="0" smtClean="0">
                <a:solidFill>
                  <a:schemeClr val="tx2"/>
                </a:solidFill>
                <a:latin typeface="Arial" pitchFamily="34" charset="0"/>
                <a:cs typeface="Arial" pitchFamily="34" charset="0"/>
              </a:rPr>
              <a:t>Evolutions </a:t>
            </a:r>
            <a:r>
              <a:rPr lang="fr-FR" sz="1400" b="1" dirty="0">
                <a:solidFill>
                  <a:schemeClr val="tx2"/>
                </a:solidFill>
                <a:latin typeface="Arial" pitchFamily="34" charset="0"/>
                <a:cs typeface="Arial" pitchFamily="34" charset="0"/>
              </a:rPr>
              <a:t>macro-économiques (1,86 %) :</a:t>
            </a:r>
            <a:r>
              <a:rPr lang="fr-FR" b="1" dirty="0">
                <a:solidFill>
                  <a:schemeClr val="tx2"/>
                </a:solidFill>
              </a:rPr>
              <a:t> </a:t>
            </a:r>
            <a:r>
              <a:rPr lang="fr-FR" sz="1400" i="1" dirty="0">
                <a:solidFill>
                  <a:schemeClr val="tx2"/>
                </a:solidFill>
                <a:latin typeface="Arial" pitchFamily="34" charset="0"/>
                <a:cs typeface="Arial" pitchFamily="34" charset="0"/>
              </a:rPr>
              <a:t>+21k€</a:t>
            </a:r>
          </a:p>
          <a:p>
            <a:pPr marL="342900" indent="-342900" eaLnBrk="0" hangingPunct="0">
              <a:spcBef>
                <a:spcPct val="20000"/>
              </a:spcBef>
            </a:pPr>
            <a:endParaRPr lang="fr-FR" sz="1400" i="1" dirty="0">
              <a:solidFill>
                <a:schemeClr val="tx2"/>
              </a:solidFill>
              <a:latin typeface="Arial" pitchFamily="34" charset="0"/>
              <a:cs typeface="Arial" pitchFamily="34" charset="0"/>
            </a:endParaRPr>
          </a:p>
          <a:p>
            <a:pPr marL="342900" indent="-342900" eaLnBrk="0" hangingPunct="0">
              <a:spcBef>
                <a:spcPct val="20000"/>
              </a:spcBef>
            </a:pPr>
            <a:endParaRPr lang="fr-FR" sz="1400" i="1" dirty="0">
              <a:solidFill>
                <a:schemeClr val="tx2"/>
              </a:solidFill>
              <a:latin typeface="Arial" pitchFamily="34" charset="0"/>
              <a:cs typeface="Arial" pitchFamily="34" charset="0"/>
            </a:endParaRPr>
          </a:p>
          <a:p>
            <a:pPr marL="342900" indent="-342900" eaLnBrk="0" hangingPunct="0">
              <a:spcBef>
                <a:spcPct val="20000"/>
              </a:spcBef>
            </a:pPr>
            <a:endParaRPr lang="fr-FR" sz="1400" b="1" dirty="0">
              <a:solidFill>
                <a:schemeClr val="tx2"/>
              </a:solidFill>
              <a:latin typeface="Arial" pitchFamily="34" charset="0"/>
              <a:cs typeface="Arial" pitchFamily="34" charset="0"/>
            </a:endParaRPr>
          </a:p>
          <a:p>
            <a:pPr marL="342900" indent="-342900" eaLnBrk="0" hangingPunct="0">
              <a:spcBef>
                <a:spcPct val="20000"/>
              </a:spcBef>
            </a:pPr>
            <a:endParaRPr lang="fr-FR" sz="1400" b="1" dirty="0">
              <a:solidFill>
                <a:schemeClr val="tx2"/>
              </a:solidFill>
              <a:latin typeface="Arial" pitchFamily="34" charset="0"/>
              <a:cs typeface="Arial" pitchFamily="34" charset="0"/>
            </a:endParaRPr>
          </a:p>
        </p:txBody>
      </p:sp>
      <p:sp>
        <p:nvSpPr>
          <p:cNvPr id="90118" name="Rectangle 8"/>
          <p:cNvSpPr>
            <a:spLocks noChangeArrowheads="1"/>
          </p:cNvSpPr>
          <p:nvPr/>
        </p:nvSpPr>
        <p:spPr bwMode="auto">
          <a:xfrm>
            <a:off x="571472" y="142852"/>
            <a:ext cx="8572560" cy="561975"/>
          </a:xfrm>
          <a:prstGeom prst="rect">
            <a:avLst/>
          </a:prstGeom>
          <a:solidFill>
            <a:srgbClr val="6E267B"/>
          </a:solidFill>
          <a:ln w="9525">
            <a:noFill/>
            <a:miter lim="800000"/>
            <a:headEnd/>
            <a:tailEnd/>
          </a:ln>
        </p:spPr>
        <p:txBody>
          <a:bodyPr/>
          <a:lstStyle/>
          <a:p>
            <a:pPr eaLnBrk="0" hangingPunct="0"/>
            <a:r>
              <a:rPr lang="fr-FR" altLang="fr-FR" sz="2800">
                <a:solidFill>
                  <a:schemeClr val="bg1"/>
                </a:solidFill>
                <a:latin typeface="Arial" pitchFamily="34" charset="0"/>
              </a:rPr>
              <a:t>Compte de la gare de Thionville</a:t>
            </a:r>
          </a:p>
        </p:txBody>
      </p:sp>
      <p:sp>
        <p:nvSpPr>
          <p:cNvPr id="10" name="Espace réservé du texte 2"/>
          <p:cNvSpPr txBox="1">
            <a:spLocks/>
          </p:cNvSpPr>
          <p:nvPr/>
        </p:nvSpPr>
        <p:spPr>
          <a:xfrm>
            <a:off x="785813" y="795338"/>
            <a:ext cx="7929562" cy="307777"/>
          </a:xfrm>
          <a:prstGeom prst="rect">
            <a:avLst/>
          </a:prstGeom>
        </p:spPr>
        <p:txBody>
          <a:bodyPr lIns="0" tIns="0" rIns="0" bIns="0">
            <a:spAutoFit/>
          </a:bodyPr>
          <a:lstStyle/>
          <a:p>
            <a:pPr eaLnBrk="0" hangingPunct="0">
              <a:spcBef>
                <a:spcPts val="0"/>
              </a:spcBef>
              <a:spcAft>
                <a:spcPts val="600"/>
              </a:spcAft>
              <a:defRPr/>
            </a:pPr>
            <a:r>
              <a:rPr lang="fr-FR" sz="2000" dirty="0" smtClean="0">
                <a:solidFill>
                  <a:schemeClr val="tx2"/>
                </a:solidFill>
                <a:latin typeface="Arial"/>
                <a:ea typeface="+mn-ea"/>
                <a:cs typeface="Arial"/>
              </a:rPr>
              <a:t>Analyse </a:t>
            </a:r>
            <a:r>
              <a:rPr lang="fr-FR" sz="2000" dirty="0">
                <a:solidFill>
                  <a:schemeClr val="tx2"/>
                </a:solidFill>
                <a:latin typeface="Arial"/>
                <a:ea typeface="+mn-ea"/>
                <a:cs typeface="Arial"/>
              </a:rPr>
              <a:t>des évolutions des charges tous transporteurs</a:t>
            </a:r>
          </a:p>
        </p:txBody>
      </p:sp>
    </p:spTree>
  </p:cSld>
  <p:clrMapOvr>
    <a:masterClrMapping/>
  </p:clrMapOvr>
  <p:transition spd="med">
    <p:fad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SNC_Illu_Batiment_4-02"/>
          <p:cNvPicPr>
            <a:picLocks noChangeAspect="1" noChangeArrowheads="1"/>
          </p:cNvPicPr>
          <p:nvPr/>
        </p:nvPicPr>
        <p:blipFill>
          <a:blip r:embed="rId3"/>
          <a:srcRect t="38362" b="20831"/>
          <a:stretch>
            <a:fillRect/>
          </a:stretch>
        </p:blipFill>
        <p:spPr bwMode="auto">
          <a:xfrm>
            <a:off x="4630132" y="714356"/>
            <a:ext cx="4513868" cy="1841576"/>
          </a:xfrm>
          <a:prstGeom prst="rect">
            <a:avLst/>
          </a:prstGeom>
          <a:noFill/>
        </p:spPr>
      </p:pic>
      <p:grpSp>
        <p:nvGrpSpPr>
          <p:cNvPr id="2" name="Groupe 11"/>
          <p:cNvGrpSpPr/>
          <p:nvPr/>
        </p:nvGrpSpPr>
        <p:grpSpPr>
          <a:xfrm>
            <a:off x="4500562" y="1571274"/>
            <a:ext cx="2428892" cy="1214784"/>
            <a:chOff x="1714480" y="3928728"/>
            <a:chExt cx="3857652" cy="1929164"/>
          </a:xfrm>
        </p:grpSpPr>
        <p:sp>
          <p:nvSpPr>
            <p:cNvPr id="11" name="Rectangle 10"/>
            <p:cNvSpPr/>
            <p:nvPr/>
          </p:nvSpPr>
          <p:spPr>
            <a:xfrm>
              <a:off x="1714480" y="4857760"/>
              <a:ext cx="3071834" cy="214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63" descr="SNC_Illu_Transport_14-02"/>
            <p:cNvPicPr>
              <a:picLocks noChangeAspect="1" noChangeArrowheads="1"/>
            </p:cNvPicPr>
            <p:nvPr/>
          </p:nvPicPr>
          <p:blipFill>
            <a:blip r:embed="rId4" cstate="email">
              <a:duotone>
                <a:schemeClr val="accent5">
                  <a:shade val="45000"/>
                  <a:satMod val="135000"/>
                </a:schemeClr>
                <a:prstClr val="white"/>
              </a:duotone>
            </a:blip>
            <a:srcRect/>
            <a:stretch>
              <a:fillRect/>
            </a:stretch>
          </p:blipFill>
          <p:spPr bwMode="auto">
            <a:xfrm>
              <a:off x="1714480" y="3928728"/>
              <a:ext cx="3857652" cy="1929164"/>
            </a:xfrm>
            <a:prstGeom prst="rect">
              <a:avLst/>
            </a:prstGeom>
            <a:noFill/>
          </p:spPr>
        </p:pic>
      </p:grpSp>
      <p:sp>
        <p:nvSpPr>
          <p:cNvPr id="8" name="Rectangle 8"/>
          <p:cNvSpPr>
            <a:spLocks/>
          </p:cNvSpPr>
          <p:nvPr/>
        </p:nvSpPr>
        <p:spPr bwMode="auto">
          <a:xfrm>
            <a:off x="250825" y="357166"/>
            <a:ext cx="8893176" cy="571504"/>
          </a:xfrm>
          <a:prstGeom prst="rect">
            <a:avLst/>
          </a:prstGeom>
          <a:solidFill>
            <a:srgbClr val="6E267B"/>
          </a:solidFill>
          <a:ln w="9525">
            <a:noFill/>
            <a:miter lim="800000"/>
            <a:headEnd/>
            <a:tailEnd/>
          </a:ln>
        </p:spPr>
        <p:txBody>
          <a:bodyPr/>
          <a:lstStyle/>
          <a:p>
            <a:pPr eaLnBrk="0" hangingPunct="0">
              <a:defRPr/>
            </a:pPr>
            <a:r>
              <a:rPr lang="fr-FR" sz="2800" dirty="0" smtClean="0">
                <a:solidFill>
                  <a:schemeClr val="bg1"/>
                </a:solidFill>
                <a:latin typeface="Arial" pitchFamily="34" charset="0"/>
                <a:ea typeface="+mj-ea"/>
              </a:rPr>
              <a:t>Thionville – redevance d’accès</a:t>
            </a:r>
            <a:endParaRPr lang="fr-FR" sz="2800" dirty="0">
              <a:solidFill>
                <a:schemeClr val="bg1"/>
              </a:solidFill>
              <a:latin typeface="Arial" pitchFamily="34" charset="0"/>
              <a:ea typeface="+mj-ea"/>
            </a:endParaRPr>
          </a:p>
        </p:txBody>
      </p:sp>
      <p:sp>
        <p:nvSpPr>
          <p:cNvPr id="12" name="Rectangle 2"/>
          <p:cNvSpPr>
            <a:spLocks noChangeArrowheads="1"/>
          </p:cNvSpPr>
          <p:nvPr/>
        </p:nvSpPr>
        <p:spPr bwMode="auto">
          <a:xfrm>
            <a:off x="71406" y="5857892"/>
            <a:ext cx="9144000" cy="507996"/>
          </a:xfrm>
          <a:prstGeom prst="rect">
            <a:avLst/>
          </a:prstGeom>
          <a:noFill/>
          <a:ln w="9525">
            <a:noFill/>
            <a:miter lim="800000"/>
            <a:headEnd/>
            <a:tailEnd/>
          </a:ln>
        </p:spPr>
        <p:txBody>
          <a:bodyPr/>
          <a:lstStyle/>
          <a:p>
            <a:pPr eaLnBrk="0" hangingPunct="0"/>
            <a:r>
              <a:rPr lang="fr-FR" sz="1200" i="1" dirty="0" smtClean="0">
                <a:solidFill>
                  <a:srgbClr val="747678"/>
                </a:solidFill>
                <a:latin typeface="Calibri" pitchFamily="34" charset="0"/>
                <a:cs typeface="Arial" pitchFamily="34" charset="0"/>
              </a:rPr>
              <a:t>Résultats </a:t>
            </a:r>
            <a:r>
              <a:rPr lang="fr-FR" sz="1200" i="1" dirty="0">
                <a:solidFill>
                  <a:srgbClr val="747678"/>
                </a:solidFill>
                <a:latin typeface="Calibri" pitchFamily="34" charset="0"/>
                <a:cs typeface="Arial" pitchFamily="34" charset="0"/>
              </a:rPr>
              <a:t>susceptibles d’évoluer jusqu’à la publication officielle du DRG </a:t>
            </a:r>
            <a:r>
              <a:rPr lang="fr-FR" sz="1200" i="1" dirty="0" smtClean="0">
                <a:solidFill>
                  <a:srgbClr val="747678"/>
                </a:solidFill>
                <a:latin typeface="Calibri" pitchFamily="34" charset="0"/>
                <a:cs typeface="Arial" pitchFamily="34" charset="0"/>
              </a:rPr>
              <a:t>post IRC (mi </a:t>
            </a:r>
            <a:r>
              <a:rPr lang="fr-FR" sz="1200" i="1" dirty="0">
                <a:solidFill>
                  <a:srgbClr val="747678"/>
                </a:solidFill>
                <a:latin typeface="Calibri" pitchFamily="34" charset="0"/>
                <a:cs typeface="Arial" pitchFamily="34" charset="0"/>
              </a:rPr>
              <a:t>décembre</a:t>
            </a:r>
            <a:r>
              <a:rPr lang="fr-FR" sz="1200" i="1" dirty="0" smtClean="0">
                <a:solidFill>
                  <a:srgbClr val="747678"/>
                </a:solidFill>
                <a:latin typeface="Calibri" pitchFamily="34" charset="0"/>
                <a:cs typeface="Arial" pitchFamily="34" charset="0"/>
              </a:rPr>
              <a:t>)</a:t>
            </a:r>
            <a:endParaRPr lang="fr-FR" sz="1200" i="1" dirty="0">
              <a:solidFill>
                <a:srgbClr val="747678"/>
              </a:solidFill>
              <a:latin typeface="Calibri" pitchFamily="34" charset="0"/>
              <a:cs typeface="Arial" pitchFamily="34" charset="0"/>
            </a:endParaRPr>
          </a:p>
        </p:txBody>
      </p:sp>
      <p:sp>
        <p:nvSpPr>
          <p:cNvPr id="14" name="Espace réservé du texte 2"/>
          <p:cNvSpPr>
            <a:spLocks noGrp="1"/>
          </p:cNvSpPr>
          <p:nvPr>
            <p:ph type="body" sz="quarter" idx="10"/>
          </p:nvPr>
        </p:nvSpPr>
        <p:spPr bwMode="auto">
          <a:xfrm>
            <a:off x="714348" y="4357695"/>
            <a:ext cx="7777162" cy="1384995"/>
          </a:xfrm>
          <a:noFill/>
          <a:ln>
            <a:miter lim="800000"/>
            <a:headEnd/>
            <a:tailEnd/>
          </a:ln>
        </p:spPr>
        <p:txBody>
          <a:bodyPr vert="horz" wrap="square" numCol="1" anchor="t" anchorCtr="0" compatLnSpc="1">
            <a:prstTxWarp prst="textNoShape">
              <a:avLst/>
            </a:prstTxWarp>
          </a:bodyPr>
          <a:lstStyle/>
          <a:p>
            <a:pPr>
              <a:spcBef>
                <a:spcPct val="0"/>
              </a:spcBef>
            </a:pPr>
            <a:r>
              <a:rPr lang="fr-FR" sz="1400" i="1" dirty="0" smtClean="0">
                <a:latin typeface="Arial" pitchFamily="34" charset="0"/>
                <a:cs typeface="Arial" pitchFamily="34" charset="0"/>
              </a:rPr>
              <a:t>Thionville : Départ d’une rame TGV à destination de Paris = 25,98 + 14,39 = 40,37€</a:t>
            </a:r>
          </a:p>
          <a:p>
            <a:pPr>
              <a:spcBef>
                <a:spcPct val="0"/>
              </a:spcBef>
            </a:pPr>
            <a:r>
              <a:rPr lang="fr-FR" sz="1400" i="1" dirty="0" smtClean="0">
                <a:latin typeface="Arial" pitchFamily="34" charset="0"/>
                <a:cs typeface="Arial" pitchFamily="34" charset="0"/>
              </a:rPr>
              <a:t>Thionville : Départ d’une rame TER (TER 2N) à destination de Metz = 25,98 + 3,60 = 29,58€</a:t>
            </a:r>
          </a:p>
          <a:p>
            <a:pPr>
              <a:spcBef>
                <a:spcPct val="0"/>
              </a:spcBef>
            </a:pPr>
            <a:endParaRPr lang="fr-FR" sz="1400" i="1" dirty="0" smtClean="0">
              <a:latin typeface="Arial" pitchFamily="34" charset="0"/>
              <a:cs typeface="Arial" pitchFamily="34" charset="0"/>
            </a:endParaRPr>
          </a:p>
          <a:p>
            <a:pPr>
              <a:spcBef>
                <a:spcPct val="0"/>
              </a:spcBef>
            </a:pPr>
            <a:endParaRPr lang="fr-FR" sz="1400" i="1" dirty="0" smtClean="0">
              <a:latin typeface="Arial" pitchFamily="34" charset="0"/>
              <a:cs typeface="Arial" pitchFamily="34" charset="0"/>
            </a:endParaRPr>
          </a:p>
          <a:p>
            <a:pPr>
              <a:spcBef>
                <a:spcPct val="0"/>
              </a:spcBef>
            </a:pPr>
            <a:endParaRPr lang="fr-FR" sz="1400" i="1" dirty="0" smtClean="0">
              <a:latin typeface="Arial" pitchFamily="34" charset="0"/>
              <a:cs typeface="Arial" pitchFamily="34" charset="0"/>
            </a:endParaRPr>
          </a:p>
        </p:txBody>
      </p:sp>
      <p:pic>
        <p:nvPicPr>
          <p:cNvPr id="407554" name="Picture 2"/>
          <p:cNvPicPr>
            <a:picLocks noChangeAspect="1" noChangeArrowheads="1"/>
          </p:cNvPicPr>
          <p:nvPr/>
        </p:nvPicPr>
        <p:blipFill>
          <a:blip r:embed="rId5"/>
          <a:srcRect/>
          <a:stretch>
            <a:fillRect/>
          </a:stretch>
        </p:blipFill>
        <p:spPr bwMode="auto">
          <a:xfrm>
            <a:off x="71406" y="2928934"/>
            <a:ext cx="9072626" cy="1228480"/>
          </a:xfrm>
          <a:prstGeom prst="rect">
            <a:avLst/>
          </a:prstGeom>
          <a:noFill/>
          <a:ln w="9525">
            <a:noFill/>
            <a:miter lim="800000"/>
            <a:headEnd/>
            <a:tailEnd/>
          </a:ln>
          <a:effectLst/>
        </p:spPr>
      </p:pic>
      <p:sp>
        <p:nvSpPr>
          <p:cNvPr id="13" name="Ellipse 12"/>
          <p:cNvSpPr/>
          <p:nvPr/>
        </p:nvSpPr>
        <p:spPr>
          <a:xfrm>
            <a:off x="1000100" y="3786190"/>
            <a:ext cx="642942" cy="4286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p:cNvSpPr/>
          <p:nvPr/>
        </p:nvSpPr>
        <p:spPr>
          <a:xfrm>
            <a:off x="8286776" y="3786190"/>
            <a:ext cx="642942" cy="4286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p:cNvSpPr/>
          <p:nvPr/>
        </p:nvSpPr>
        <p:spPr>
          <a:xfrm>
            <a:off x="4286248" y="3786190"/>
            <a:ext cx="642942" cy="4286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4"/>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18" name="Rectangle 2"/>
          <p:cNvSpPr>
            <a:spLocks noGrp="1" noChangeArrowheads="1"/>
          </p:cNvSpPr>
          <p:nvPr>
            <p:ph type="body" idx="4294967295"/>
          </p:nvPr>
        </p:nvSpPr>
        <p:spPr bwMode="auto">
          <a:xfrm>
            <a:off x="395288" y="765175"/>
            <a:ext cx="8748712" cy="5400675"/>
          </a:xfrm>
          <a:prstGeom prst="rect">
            <a:avLst/>
          </a:prstGeom>
          <a:noFill/>
          <a:ln>
            <a:miter lim="800000"/>
            <a:headEnd/>
            <a:tailEnd/>
          </a:ln>
        </p:spPr>
        <p:txBody>
          <a:bodyPr/>
          <a:lstStyle/>
          <a:p>
            <a:pPr marL="180975" indent="-180975">
              <a:lnSpc>
                <a:spcPct val="80000"/>
              </a:lnSpc>
              <a:buFont typeface="Arial" pitchFamily="34" charset="0"/>
              <a:buNone/>
            </a:pPr>
            <a:r>
              <a:rPr lang="fr-FR" sz="1600" b="1" dirty="0" smtClean="0">
                <a:solidFill>
                  <a:schemeClr val="bg1">
                    <a:lumMod val="50000"/>
                  </a:schemeClr>
                </a:solidFill>
                <a:latin typeface="Calibri" pitchFamily="34" charset="0"/>
                <a:ea typeface="MS PGothic" pitchFamily="34" charset="-128"/>
                <a:cs typeface="Arial" pitchFamily="34" charset="0"/>
              </a:rPr>
              <a:t>Préambule </a:t>
            </a:r>
          </a:p>
          <a:p>
            <a:pPr marL="180975" indent="-180975">
              <a:lnSpc>
                <a:spcPct val="80000"/>
              </a:lnSpc>
              <a:buFont typeface="Arial" pitchFamily="34" charset="0"/>
              <a:buNone/>
            </a:pPr>
            <a:endParaRPr lang="fr-FR" sz="1600" b="1" dirty="0" smtClean="0">
              <a:solidFill>
                <a:schemeClr val="bg1">
                  <a:lumMod val="50000"/>
                </a:schemeClr>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1600" b="1" dirty="0" smtClean="0">
                <a:solidFill>
                  <a:schemeClr val="bg1">
                    <a:lumMod val="50000"/>
                  </a:schemeClr>
                </a:solidFill>
                <a:latin typeface="Calibri" pitchFamily="34" charset="0"/>
                <a:ea typeface="MS PGothic" pitchFamily="34" charset="-128"/>
                <a:cs typeface="Arial" pitchFamily="34" charset="0"/>
              </a:rPr>
              <a:t>1 – Les faits marquants depuis les dernières IRC</a:t>
            </a:r>
          </a:p>
          <a:p>
            <a:pPr marL="180975" indent="-180975">
              <a:lnSpc>
                <a:spcPct val="80000"/>
              </a:lnSpc>
              <a:buFont typeface="Arial" pitchFamily="34" charset="0"/>
              <a:buNone/>
            </a:pPr>
            <a:endParaRPr lang="fr-FR" sz="1600" b="1" dirty="0" smtClean="0">
              <a:solidFill>
                <a:schemeClr val="bg1">
                  <a:lumMod val="50000"/>
                </a:schemeClr>
              </a:solidFill>
              <a:latin typeface="Calibri" pitchFamily="34" charset="0"/>
              <a:ea typeface="MS PGothic" pitchFamily="34" charset="-128"/>
              <a:cs typeface="Arial" pitchFamily="34" charset="0"/>
            </a:endParaRPr>
          </a:p>
          <a:p>
            <a:pPr marL="180975" indent="-180975">
              <a:lnSpc>
                <a:spcPct val="80000"/>
              </a:lnSpc>
              <a:buNone/>
            </a:pPr>
            <a:r>
              <a:rPr lang="fr-FR" sz="1600" b="1" dirty="0" smtClean="0">
                <a:solidFill>
                  <a:schemeClr val="bg1">
                    <a:lumMod val="50000"/>
                  </a:schemeClr>
                </a:solidFill>
                <a:latin typeface="Calibri" pitchFamily="34" charset="0"/>
                <a:ea typeface="MS PGothic" pitchFamily="34" charset="-128"/>
                <a:cs typeface="Arial" pitchFamily="34" charset="0"/>
              </a:rPr>
              <a:t>2 – Validation des règlements intérieurs de Metz et Thionville</a:t>
            </a:r>
          </a:p>
          <a:p>
            <a:pPr marL="180975" indent="-180975">
              <a:lnSpc>
                <a:spcPct val="80000"/>
              </a:lnSpc>
              <a:buNone/>
            </a:pPr>
            <a:endParaRPr lang="fr-FR" sz="1600" b="1" dirty="0" smtClean="0">
              <a:solidFill>
                <a:schemeClr val="bg1">
                  <a:lumMod val="50000"/>
                </a:schemeClr>
              </a:solidFill>
              <a:latin typeface="Calibri" pitchFamily="34" charset="0"/>
              <a:ea typeface="MS PGothic" pitchFamily="34" charset="-128"/>
              <a:cs typeface="Arial" pitchFamily="34" charset="0"/>
            </a:endParaRPr>
          </a:p>
          <a:p>
            <a:pPr marL="180975" indent="-180975">
              <a:lnSpc>
                <a:spcPct val="80000"/>
              </a:lnSpc>
              <a:buNone/>
            </a:pPr>
            <a:r>
              <a:rPr lang="fr-FR" sz="1600" b="1" dirty="0" smtClean="0">
                <a:solidFill>
                  <a:schemeClr val="bg1">
                    <a:lumMod val="50000"/>
                  </a:schemeClr>
                </a:solidFill>
                <a:latin typeface="Calibri" pitchFamily="34" charset="0"/>
                <a:ea typeface="MS PGothic" pitchFamily="34" charset="-128"/>
                <a:cs typeface="Arial" pitchFamily="34" charset="0"/>
              </a:rPr>
              <a:t>3 – Rappel du modèle économique G&amp;C</a:t>
            </a:r>
          </a:p>
          <a:p>
            <a:pPr marL="180975" indent="-180975">
              <a:lnSpc>
                <a:spcPct val="80000"/>
              </a:lnSpc>
              <a:buNone/>
            </a:pPr>
            <a:endParaRPr lang="fr-FR" sz="1600" b="1" dirty="0" smtClean="0">
              <a:solidFill>
                <a:srgbClr val="6E267B"/>
              </a:solidFill>
              <a:latin typeface="Calibri" pitchFamily="34" charset="0"/>
              <a:ea typeface="MS PGothic" pitchFamily="34" charset="-128"/>
              <a:cs typeface="Arial" pitchFamily="34" charset="0"/>
            </a:endParaRPr>
          </a:p>
          <a:p>
            <a:pPr marL="180975" indent="-180975">
              <a:lnSpc>
                <a:spcPct val="80000"/>
              </a:lnSpc>
              <a:buNone/>
            </a:pPr>
            <a:r>
              <a:rPr lang="fr-FR" sz="1600" b="1" dirty="0" smtClean="0">
                <a:solidFill>
                  <a:schemeClr val="bg1">
                    <a:lumMod val="50000"/>
                  </a:schemeClr>
                </a:solidFill>
                <a:latin typeface="Calibri" pitchFamily="34" charset="0"/>
                <a:ea typeface="MS PGothic" pitchFamily="34" charset="-128"/>
                <a:cs typeface="Arial" pitchFamily="34" charset="0"/>
              </a:rPr>
              <a:t>Pour chacune des 5 gares:</a:t>
            </a:r>
          </a:p>
          <a:p>
            <a:pPr marL="180975" indent="-180975">
              <a:lnSpc>
                <a:spcPct val="80000"/>
              </a:lnSpc>
              <a:buFont typeface="Arial" pitchFamily="34" charset="0"/>
              <a:buNone/>
            </a:pPr>
            <a:endParaRPr lang="fr-FR" sz="1600" b="1" dirty="0" smtClean="0">
              <a:solidFill>
                <a:schemeClr val="bg1">
                  <a:lumMod val="50000"/>
                </a:schemeClr>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1600" b="1" dirty="0" smtClean="0">
                <a:solidFill>
                  <a:schemeClr val="bg1">
                    <a:lumMod val="50000"/>
                  </a:schemeClr>
                </a:solidFill>
                <a:latin typeface="Calibri" pitchFamily="34" charset="0"/>
                <a:ea typeface="MS PGothic" pitchFamily="34" charset="-128"/>
                <a:cs typeface="Arial" pitchFamily="34" charset="0"/>
              </a:rPr>
              <a:t>		4 - Présentation de la gare</a:t>
            </a:r>
          </a:p>
          <a:p>
            <a:pPr marL="180975" indent="-180975">
              <a:lnSpc>
                <a:spcPct val="80000"/>
              </a:lnSpc>
              <a:buFont typeface="Arial" pitchFamily="34" charset="0"/>
              <a:buNone/>
            </a:pPr>
            <a:endParaRPr lang="fr-FR" sz="1600" b="1" dirty="0" smtClean="0">
              <a:solidFill>
                <a:schemeClr val="bg1">
                  <a:lumMod val="50000"/>
                </a:schemeClr>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1600" b="1" dirty="0" smtClean="0">
                <a:solidFill>
                  <a:schemeClr val="bg1">
                    <a:lumMod val="50000"/>
                  </a:schemeClr>
                </a:solidFill>
                <a:latin typeface="Calibri" pitchFamily="34" charset="0"/>
                <a:ea typeface="MS PGothic" pitchFamily="34" charset="-128"/>
                <a:cs typeface="Arial" pitchFamily="34" charset="0"/>
              </a:rPr>
              <a:t>		5 – La qualité du service dans la gare</a:t>
            </a:r>
          </a:p>
          <a:p>
            <a:pPr marL="180975" indent="-180975">
              <a:lnSpc>
                <a:spcPct val="80000"/>
              </a:lnSpc>
              <a:buFont typeface="Arial" pitchFamily="34" charset="0"/>
              <a:buNone/>
            </a:pPr>
            <a:endParaRPr lang="fr-FR" sz="1600" b="1" dirty="0" smtClean="0">
              <a:solidFill>
                <a:schemeClr val="bg1">
                  <a:lumMod val="50000"/>
                </a:schemeClr>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1600" b="1" dirty="0" smtClean="0">
                <a:solidFill>
                  <a:schemeClr val="bg1">
                    <a:lumMod val="50000"/>
                  </a:schemeClr>
                </a:solidFill>
                <a:latin typeface="Calibri" pitchFamily="34" charset="0"/>
                <a:ea typeface="MS PGothic" pitchFamily="34" charset="-128"/>
                <a:cs typeface="Arial" pitchFamily="34" charset="0"/>
              </a:rPr>
              <a:t>		6 - Synthèse des projets d'investissements</a:t>
            </a:r>
          </a:p>
          <a:p>
            <a:pPr marL="180975" indent="-180975">
              <a:lnSpc>
                <a:spcPct val="80000"/>
              </a:lnSpc>
              <a:buFont typeface="Arial" pitchFamily="34" charset="0"/>
              <a:buNone/>
            </a:pPr>
            <a:endParaRPr lang="fr-FR" sz="1600" b="1" dirty="0" smtClean="0">
              <a:solidFill>
                <a:schemeClr val="bg1">
                  <a:lumMod val="50000"/>
                </a:schemeClr>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1600" b="1" dirty="0" smtClean="0">
                <a:solidFill>
                  <a:schemeClr val="bg1">
                    <a:lumMod val="50000"/>
                  </a:schemeClr>
                </a:solidFill>
                <a:latin typeface="Calibri" pitchFamily="34" charset="0"/>
                <a:ea typeface="MS PGothic" pitchFamily="34" charset="-128"/>
                <a:cs typeface="Arial" pitchFamily="34" charset="0"/>
              </a:rPr>
              <a:t>		7 - Comptes de gare</a:t>
            </a:r>
          </a:p>
          <a:p>
            <a:pPr marL="180975" indent="-180975">
              <a:lnSpc>
                <a:spcPct val="80000"/>
              </a:lnSpc>
              <a:buFont typeface="Arial" pitchFamily="34" charset="0"/>
              <a:buNone/>
            </a:pPr>
            <a:endParaRPr lang="fr-FR" sz="1600" b="1" dirty="0" smtClean="0">
              <a:solidFill>
                <a:schemeClr val="bg1">
                  <a:lumMod val="50000"/>
                </a:schemeClr>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1600" b="1" dirty="0" smtClean="0">
                <a:solidFill>
                  <a:schemeClr val="bg1">
                    <a:lumMod val="50000"/>
                  </a:schemeClr>
                </a:solidFill>
                <a:latin typeface="Calibri" pitchFamily="34" charset="0"/>
                <a:ea typeface="MS PGothic" pitchFamily="34" charset="-128"/>
                <a:cs typeface="Arial" pitchFamily="34" charset="0"/>
              </a:rPr>
              <a:t>		8 - Redevance d’accès 2016</a:t>
            </a:r>
          </a:p>
          <a:p>
            <a:pPr marL="180975" indent="-180975">
              <a:lnSpc>
                <a:spcPct val="80000"/>
              </a:lnSpc>
              <a:buFont typeface="Arial" pitchFamily="34" charset="0"/>
              <a:buNone/>
            </a:pPr>
            <a:endParaRPr lang="fr-FR" sz="2400" dirty="0" smtClean="0">
              <a:solidFill>
                <a:srgbClr val="6E267B"/>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2000" b="1" dirty="0" smtClean="0">
                <a:solidFill>
                  <a:srgbClr val="6E267B"/>
                </a:solidFill>
                <a:latin typeface="Calibri" pitchFamily="34" charset="0"/>
                <a:ea typeface="MS PGothic" pitchFamily="34" charset="-128"/>
                <a:cs typeface="Arial" pitchFamily="34" charset="0"/>
              </a:rPr>
              <a:t>CONCLUSION AVEC SIGNATURE DE L’AVIS CONSULTATIF ET MOTIVE </a:t>
            </a:r>
          </a:p>
          <a:p>
            <a:pPr marL="180975" indent="-180975">
              <a:lnSpc>
                <a:spcPct val="80000"/>
              </a:lnSpc>
              <a:buFont typeface="Arial" pitchFamily="34" charset="0"/>
              <a:buNone/>
            </a:pPr>
            <a:r>
              <a:rPr lang="fr-FR" sz="2000" b="1" dirty="0" smtClean="0">
                <a:solidFill>
                  <a:srgbClr val="6E267B"/>
                </a:solidFill>
                <a:latin typeface="Calibri" pitchFamily="34" charset="0"/>
                <a:ea typeface="MS PGothic" pitchFamily="34" charset="-128"/>
                <a:cs typeface="Arial" pitchFamily="34" charset="0"/>
              </a:rPr>
              <a:t>SUR LE DRG 2016</a:t>
            </a:r>
          </a:p>
        </p:txBody>
      </p:sp>
      <p:sp>
        <p:nvSpPr>
          <p:cNvPr id="9219" name="Rectangle 2"/>
          <p:cNvSpPr>
            <a:spLocks noChangeArrowheads="1"/>
          </p:cNvSpPr>
          <p:nvPr/>
        </p:nvSpPr>
        <p:spPr bwMode="auto">
          <a:xfrm>
            <a:off x="214282" y="71414"/>
            <a:ext cx="8229600" cy="433387"/>
          </a:xfrm>
          <a:prstGeom prst="rect">
            <a:avLst/>
          </a:prstGeom>
          <a:noFill/>
          <a:ln w="9525">
            <a:noFill/>
            <a:miter lim="800000"/>
            <a:headEnd/>
            <a:tailEnd/>
          </a:ln>
        </p:spPr>
        <p:txBody>
          <a:bodyPr/>
          <a:lstStyle/>
          <a:p>
            <a:pPr eaLnBrk="0" hangingPunct="0"/>
            <a:r>
              <a:rPr lang="fr-FR" sz="3600" b="1" dirty="0" smtClean="0">
                <a:solidFill>
                  <a:srgbClr val="6E267B"/>
                </a:solidFill>
                <a:latin typeface="Calibri" pitchFamily="34" charset="0"/>
                <a:cs typeface="Arial" pitchFamily="34" charset="0"/>
              </a:rPr>
              <a:t>Proposition d’ordre </a:t>
            </a:r>
            <a:r>
              <a:rPr lang="fr-FR" sz="3600" b="1" dirty="0">
                <a:solidFill>
                  <a:srgbClr val="6E267B"/>
                </a:solidFill>
                <a:latin typeface="Calibri" pitchFamily="34" charset="0"/>
                <a:cs typeface="Arial" pitchFamily="34" charset="0"/>
              </a:rPr>
              <a:t>du jour</a:t>
            </a:r>
          </a:p>
        </p:txBody>
      </p:sp>
      <p:sp>
        <p:nvSpPr>
          <p:cNvPr id="9220" name="Rectangle 846"/>
          <p:cNvSpPr>
            <a:spLocks noChangeArrowheads="1"/>
          </p:cNvSpPr>
          <p:nvPr/>
        </p:nvSpPr>
        <p:spPr bwMode="auto">
          <a:xfrm>
            <a:off x="179388" y="3860800"/>
            <a:ext cx="3455987" cy="1871663"/>
          </a:xfrm>
          <a:prstGeom prst="rect">
            <a:avLst/>
          </a:prstGeom>
          <a:noFill/>
          <a:ln w="9525">
            <a:noFill/>
            <a:miter lim="800000"/>
            <a:headEnd/>
            <a:tailEnd/>
          </a:ln>
        </p:spPr>
        <p:txBody>
          <a:bodyPr/>
          <a:lstStyle/>
          <a:p>
            <a:pPr marL="742950" lvl="1" indent="-285750" eaLnBrk="0" hangingPunct="0">
              <a:spcBef>
                <a:spcPct val="20000"/>
              </a:spcBef>
              <a:buFont typeface="Arial" pitchFamily="34" charset="0"/>
              <a:buChar char="–"/>
            </a:pPr>
            <a:endParaRPr lang="fr-FR" sz="1800">
              <a:solidFill>
                <a:srgbClr val="6E267B"/>
              </a:solidFill>
            </a:endParaRPr>
          </a:p>
        </p:txBody>
      </p:sp>
      <p:pic>
        <p:nvPicPr>
          <p:cNvPr id="7" name="Picture 53"/>
          <p:cNvPicPr>
            <a:picLocks noChangeAspect="1" noChangeArrowheads="1"/>
          </p:cNvPicPr>
          <p:nvPr/>
        </p:nvPicPr>
        <p:blipFill>
          <a:blip r:embed="rId3"/>
          <a:srcRect/>
          <a:stretch>
            <a:fillRect/>
          </a:stretch>
        </p:blipFill>
        <p:spPr bwMode="auto">
          <a:xfrm>
            <a:off x="6786578" y="214290"/>
            <a:ext cx="2073825" cy="2071702"/>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re 1"/>
          <p:cNvSpPr>
            <a:spLocks noGrp="1"/>
          </p:cNvSpPr>
          <p:nvPr>
            <p:ph type="ctrTitle" idx="4294967295"/>
          </p:nvPr>
        </p:nvSpPr>
        <p:spPr bwMode="auto">
          <a:xfrm>
            <a:off x="1071563" y="1357313"/>
            <a:ext cx="6769100" cy="2443169"/>
          </a:xfrm>
          <a:prstGeom prst="rect">
            <a:avLst/>
          </a:prstGeom>
          <a:noFill/>
          <a:ln>
            <a:miter lim="800000"/>
            <a:headEnd/>
            <a:tailEnd/>
          </a:ln>
        </p:spPr>
        <p:txBody>
          <a:bodyPr lIns="0" tIns="0" rIns="0" bIns="0">
            <a:spAutoFit/>
          </a:bodyPr>
          <a:lstStyle/>
          <a:p>
            <a:pPr eaLnBrk="1" hangingPunct="1">
              <a:lnSpc>
                <a:spcPts val="3800"/>
              </a:lnSpc>
            </a:pPr>
            <a:r>
              <a:rPr lang="fr-FR" sz="3600" dirty="0" smtClean="0">
                <a:solidFill>
                  <a:srgbClr val="C00000"/>
                </a:solidFill>
                <a:latin typeface="Calibri" pitchFamily="34" charset="0"/>
                <a:ea typeface="MS PGothic" pitchFamily="34" charset="-128"/>
                <a:cs typeface="Arial" pitchFamily="34" charset="0"/>
              </a:rPr>
              <a:t>Tour de table </a:t>
            </a:r>
            <a:br>
              <a:rPr lang="fr-FR" sz="3600" dirty="0" smtClean="0">
                <a:solidFill>
                  <a:srgbClr val="C00000"/>
                </a:solidFill>
                <a:latin typeface="Calibri" pitchFamily="34" charset="0"/>
                <a:ea typeface="MS PGothic" pitchFamily="34" charset="-128"/>
                <a:cs typeface="Arial" pitchFamily="34" charset="0"/>
              </a:rPr>
            </a:br>
            <a:r>
              <a:rPr lang="fr-FR" sz="3600" dirty="0" smtClean="0">
                <a:solidFill>
                  <a:srgbClr val="C00000"/>
                </a:solidFill>
                <a:latin typeface="Calibri" pitchFamily="34" charset="0"/>
                <a:ea typeface="MS PGothic" pitchFamily="34" charset="-128"/>
                <a:cs typeface="Arial" pitchFamily="34" charset="0"/>
              </a:rPr>
              <a:t>sur</a:t>
            </a:r>
            <a:r>
              <a:rPr lang="fr-FR" dirty="0" smtClean="0">
                <a:solidFill>
                  <a:srgbClr val="C00000"/>
                </a:solidFill>
                <a:ea typeface="MS PGothic" pitchFamily="34" charset="-128"/>
                <a:cs typeface="Arial" pitchFamily="34" charset="0"/>
              </a:rPr>
              <a:t> </a:t>
            </a:r>
            <a:r>
              <a:rPr lang="fr-FR" sz="3600" dirty="0" smtClean="0">
                <a:solidFill>
                  <a:srgbClr val="C00000"/>
                </a:solidFill>
                <a:latin typeface="Calibri" pitchFamily="34" charset="0"/>
                <a:ea typeface="MS PGothic" pitchFamily="34" charset="-128"/>
                <a:cs typeface="Arial" pitchFamily="34" charset="0"/>
              </a:rPr>
              <a:t>les redevance </a:t>
            </a:r>
            <a:br>
              <a:rPr lang="fr-FR" sz="3600" dirty="0" smtClean="0">
                <a:solidFill>
                  <a:srgbClr val="C00000"/>
                </a:solidFill>
                <a:latin typeface="Calibri" pitchFamily="34" charset="0"/>
                <a:ea typeface="MS PGothic" pitchFamily="34" charset="-128"/>
                <a:cs typeface="Arial" pitchFamily="34" charset="0"/>
              </a:rPr>
            </a:br>
            <a:r>
              <a:rPr lang="fr-FR" sz="3600" dirty="0" smtClean="0">
                <a:solidFill>
                  <a:srgbClr val="C00000"/>
                </a:solidFill>
                <a:latin typeface="Calibri" pitchFamily="34" charset="0"/>
                <a:ea typeface="MS PGothic" pitchFamily="34" charset="-128"/>
                <a:cs typeface="Arial" pitchFamily="34" charset="0"/>
              </a:rPr>
              <a:t>Gares et Connexions 2016 </a:t>
            </a:r>
            <a:br>
              <a:rPr lang="fr-FR" sz="3600" dirty="0" smtClean="0">
                <a:solidFill>
                  <a:srgbClr val="C00000"/>
                </a:solidFill>
                <a:latin typeface="Calibri" pitchFamily="34" charset="0"/>
                <a:ea typeface="MS PGothic" pitchFamily="34" charset="-128"/>
                <a:cs typeface="Arial" pitchFamily="34" charset="0"/>
              </a:rPr>
            </a:br>
            <a:r>
              <a:rPr lang="fr-FR" sz="3600" dirty="0" smtClean="0">
                <a:solidFill>
                  <a:srgbClr val="C00000"/>
                </a:solidFill>
                <a:latin typeface="Calibri" pitchFamily="34" charset="0"/>
                <a:ea typeface="MS PGothic" pitchFamily="34" charset="-128"/>
                <a:cs typeface="Arial" pitchFamily="34" charset="0"/>
              </a:rPr>
              <a:t>DRG 2016 </a:t>
            </a:r>
            <a:br>
              <a:rPr lang="fr-FR" sz="3600" dirty="0" smtClean="0">
                <a:solidFill>
                  <a:srgbClr val="C00000"/>
                </a:solidFill>
                <a:latin typeface="Calibri" pitchFamily="34" charset="0"/>
                <a:ea typeface="MS PGothic" pitchFamily="34" charset="-128"/>
                <a:cs typeface="Arial" pitchFamily="34" charset="0"/>
              </a:rPr>
            </a:br>
            <a:endParaRPr lang="fr-FR" dirty="0" smtClean="0">
              <a:ea typeface="MS PGothic" pitchFamily="34" charset="-128"/>
              <a:cs typeface="Arial" pitchFamily="34" charset="0"/>
            </a:endParaRPr>
          </a:p>
        </p:txBody>
      </p:sp>
      <p:sp>
        <p:nvSpPr>
          <p:cNvPr id="3" name="Rectangle 2"/>
          <p:cNvSpPr/>
          <p:nvPr/>
        </p:nvSpPr>
        <p:spPr>
          <a:xfrm>
            <a:off x="7358082" y="6072206"/>
            <a:ext cx="1643074" cy="6429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spd="med">
    <p:fad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re 1"/>
          <p:cNvSpPr>
            <a:spLocks noGrp="1"/>
          </p:cNvSpPr>
          <p:nvPr>
            <p:ph type="ctrTitle" idx="4294967295"/>
          </p:nvPr>
        </p:nvSpPr>
        <p:spPr bwMode="auto">
          <a:xfrm>
            <a:off x="1428750" y="1357313"/>
            <a:ext cx="6769100" cy="1468544"/>
          </a:xfrm>
          <a:prstGeom prst="rect">
            <a:avLst/>
          </a:prstGeom>
          <a:noFill/>
          <a:ln>
            <a:miter lim="800000"/>
            <a:headEnd/>
            <a:tailEnd/>
          </a:ln>
        </p:spPr>
        <p:txBody>
          <a:bodyPr lIns="0" tIns="0" rIns="0" bIns="0">
            <a:spAutoFit/>
          </a:bodyPr>
          <a:lstStyle/>
          <a:p>
            <a:pPr eaLnBrk="1" hangingPunct="1">
              <a:lnSpc>
                <a:spcPts val="3800"/>
              </a:lnSpc>
            </a:pPr>
            <a:r>
              <a:rPr lang="fr-FR" sz="3600" dirty="0" smtClean="0">
                <a:solidFill>
                  <a:srgbClr val="C00000"/>
                </a:solidFill>
                <a:latin typeface="Calibri" pitchFamily="34" charset="0"/>
                <a:ea typeface="MS PGothic" pitchFamily="34" charset="-128"/>
                <a:cs typeface="Arial" pitchFamily="34" charset="0"/>
              </a:rPr>
              <a:t>Tour de table </a:t>
            </a:r>
            <a:br>
              <a:rPr lang="fr-FR" sz="3600" dirty="0" smtClean="0">
                <a:solidFill>
                  <a:srgbClr val="C00000"/>
                </a:solidFill>
                <a:latin typeface="Calibri" pitchFamily="34" charset="0"/>
                <a:ea typeface="MS PGothic" pitchFamily="34" charset="-128"/>
                <a:cs typeface="Arial" pitchFamily="34" charset="0"/>
              </a:rPr>
            </a:br>
            <a:r>
              <a:rPr lang="fr-FR" sz="3600" dirty="0" smtClean="0">
                <a:solidFill>
                  <a:srgbClr val="C00000"/>
                </a:solidFill>
                <a:latin typeface="Calibri" pitchFamily="34" charset="0"/>
                <a:ea typeface="MS PGothic" pitchFamily="34" charset="-128"/>
                <a:cs typeface="Arial" pitchFamily="34" charset="0"/>
              </a:rPr>
              <a:t>sur</a:t>
            </a:r>
            <a:r>
              <a:rPr lang="fr-FR" dirty="0" smtClean="0">
                <a:solidFill>
                  <a:srgbClr val="C00000"/>
                </a:solidFill>
                <a:ea typeface="MS PGothic" pitchFamily="34" charset="-128"/>
                <a:cs typeface="Arial" pitchFamily="34" charset="0"/>
              </a:rPr>
              <a:t> </a:t>
            </a:r>
            <a:r>
              <a:rPr lang="fr-FR" sz="3600" dirty="0" smtClean="0">
                <a:solidFill>
                  <a:srgbClr val="C00000"/>
                </a:solidFill>
                <a:latin typeface="Calibri" pitchFamily="34" charset="0"/>
                <a:ea typeface="MS PGothic" pitchFamily="34" charset="-128"/>
                <a:cs typeface="Arial" pitchFamily="34" charset="0"/>
              </a:rPr>
              <a:t>la redevance RFF 2016</a:t>
            </a:r>
            <a:br>
              <a:rPr lang="fr-FR" sz="3600" dirty="0" smtClean="0">
                <a:solidFill>
                  <a:srgbClr val="C00000"/>
                </a:solidFill>
                <a:latin typeface="Calibri" pitchFamily="34" charset="0"/>
                <a:ea typeface="MS PGothic" pitchFamily="34" charset="-128"/>
                <a:cs typeface="Arial" pitchFamily="34" charset="0"/>
              </a:rPr>
            </a:br>
            <a:endParaRPr lang="fr-FR" dirty="0" smtClean="0">
              <a:ea typeface="MS PGothic" pitchFamily="34" charset="-128"/>
              <a:cs typeface="Arial" pitchFamily="34" charset="0"/>
            </a:endParaRPr>
          </a:p>
        </p:txBody>
      </p:sp>
      <p:pic>
        <p:nvPicPr>
          <p:cNvPr id="56323" name="Picture 4" descr="C:\Documents and Settings\6106410c\Bureau\Logo RFF jpeg.jpg"/>
          <p:cNvPicPr>
            <a:picLocks noChangeAspect="1" noChangeArrowheads="1"/>
          </p:cNvPicPr>
          <p:nvPr/>
        </p:nvPicPr>
        <p:blipFill>
          <a:blip r:embed="rId3" cstate="email"/>
          <a:srcRect/>
          <a:stretch>
            <a:fillRect/>
          </a:stretch>
        </p:blipFill>
        <p:spPr bwMode="auto">
          <a:xfrm>
            <a:off x="7572375" y="6072188"/>
            <a:ext cx="1204913" cy="523875"/>
          </a:xfrm>
          <a:prstGeom prst="rect">
            <a:avLst/>
          </a:prstGeom>
          <a:noFill/>
          <a:ln w="9525">
            <a:noFill/>
            <a:miter lim="800000"/>
            <a:headEnd/>
            <a:tailEnd/>
          </a:ln>
        </p:spPr>
      </p:pic>
      <p:sp>
        <p:nvSpPr>
          <p:cNvPr id="4" name="Rectangle 3"/>
          <p:cNvSpPr/>
          <p:nvPr/>
        </p:nvSpPr>
        <p:spPr>
          <a:xfrm>
            <a:off x="500063" y="6143625"/>
            <a:ext cx="3071805" cy="428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cSld>
  <p:clrMapOvr>
    <a:masterClrMapping/>
  </p:clrMapOvr>
  <p:transition spd="med">
    <p:fade/>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body" idx="4294967295"/>
          </p:nvPr>
        </p:nvSpPr>
        <p:spPr bwMode="auto">
          <a:xfrm>
            <a:off x="395288" y="765175"/>
            <a:ext cx="8229600" cy="4525963"/>
          </a:xfrm>
          <a:prstGeom prst="rect">
            <a:avLst/>
          </a:prstGeom>
          <a:noFill/>
          <a:ln>
            <a:miter lim="800000"/>
            <a:headEnd/>
            <a:tailEnd/>
          </a:ln>
        </p:spPr>
        <p:txBody>
          <a:bodyPr/>
          <a:lstStyle/>
          <a:p>
            <a:pPr algn="ctr">
              <a:buFont typeface="Arial" pitchFamily="34" charset="0"/>
              <a:buNone/>
            </a:pPr>
            <a:r>
              <a:rPr lang="fr-FR" sz="3600" dirty="0" smtClean="0">
                <a:solidFill>
                  <a:srgbClr val="C00000"/>
                </a:solidFill>
                <a:latin typeface="Calibri" pitchFamily="34" charset="0"/>
                <a:ea typeface="MS PGothic" pitchFamily="34" charset="-128"/>
                <a:cs typeface="Arial" pitchFamily="34" charset="0"/>
              </a:rPr>
              <a:t>Reformulation par le président </a:t>
            </a:r>
          </a:p>
          <a:p>
            <a:pPr algn="ctr">
              <a:buFont typeface="Arial" pitchFamily="34" charset="0"/>
              <a:buNone/>
            </a:pPr>
            <a:r>
              <a:rPr lang="fr-FR" sz="3600" dirty="0" smtClean="0">
                <a:solidFill>
                  <a:srgbClr val="C00000"/>
                </a:solidFill>
                <a:latin typeface="Calibri" pitchFamily="34" charset="0"/>
                <a:ea typeface="MS PGothic" pitchFamily="34" charset="-128"/>
                <a:cs typeface="Arial" pitchFamily="34" charset="0"/>
              </a:rPr>
              <a:t>des points de vue </a:t>
            </a:r>
          </a:p>
          <a:p>
            <a:pPr algn="ctr">
              <a:buFont typeface="Arial" pitchFamily="34" charset="0"/>
              <a:buNone/>
            </a:pPr>
            <a:r>
              <a:rPr lang="fr-FR" sz="3600" dirty="0" smtClean="0">
                <a:solidFill>
                  <a:srgbClr val="C00000"/>
                </a:solidFill>
                <a:latin typeface="Calibri" pitchFamily="34" charset="0"/>
                <a:ea typeface="MS PGothic" pitchFamily="34" charset="-128"/>
                <a:cs typeface="Arial" pitchFamily="34" charset="0"/>
              </a:rPr>
              <a:t>de chaque membre de droit </a:t>
            </a:r>
          </a:p>
          <a:p>
            <a:pPr>
              <a:buFont typeface="Arial" pitchFamily="34" charset="0"/>
              <a:buNone/>
            </a:pPr>
            <a:endParaRPr lang="fr-FR" sz="3600" dirty="0" smtClean="0">
              <a:solidFill>
                <a:srgbClr val="C00000"/>
              </a:solidFill>
              <a:latin typeface="Calibri" pitchFamily="34" charset="0"/>
              <a:ea typeface="MS PGothic" pitchFamily="34" charset="-128"/>
              <a:cs typeface="Arial" pitchFamily="34" charset="0"/>
            </a:endParaRPr>
          </a:p>
          <a:p>
            <a:pPr algn="ctr">
              <a:buFont typeface="Arial" pitchFamily="34" charset="0"/>
              <a:buNone/>
            </a:pPr>
            <a:r>
              <a:rPr lang="fr-FR" sz="3600" dirty="0" smtClean="0">
                <a:solidFill>
                  <a:srgbClr val="C00000"/>
                </a:solidFill>
                <a:latin typeface="Calibri" pitchFamily="34" charset="0"/>
                <a:ea typeface="MS PGothic" pitchFamily="34" charset="-128"/>
                <a:cs typeface="Arial" pitchFamily="34" charset="0"/>
              </a:rPr>
              <a:t>CONCLUSION</a:t>
            </a:r>
          </a:p>
        </p:txBody>
      </p:sp>
      <p:pic>
        <p:nvPicPr>
          <p:cNvPr id="57347" name="Picture 4" descr="C:\Documents and Settings\6106410c\Bureau\Logo RFF jpeg.jpg"/>
          <p:cNvPicPr>
            <a:picLocks noChangeAspect="1" noChangeArrowheads="1"/>
          </p:cNvPicPr>
          <p:nvPr/>
        </p:nvPicPr>
        <p:blipFill>
          <a:blip r:embed="rId2" cstate="email"/>
          <a:srcRect/>
          <a:stretch>
            <a:fillRect/>
          </a:stretch>
        </p:blipFill>
        <p:spPr bwMode="auto">
          <a:xfrm>
            <a:off x="7500938" y="6072188"/>
            <a:ext cx="1204912" cy="5238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Grp="1" noChangeArrowheads="1"/>
          </p:cNvSpPr>
          <p:nvPr>
            <p:ph type="body" sz="quarter" idx="10"/>
          </p:nvPr>
        </p:nvSpPr>
        <p:spPr bwMode="auto">
          <a:xfrm>
            <a:off x="539750" y="2195513"/>
            <a:ext cx="7777163" cy="490537"/>
          </a:xfrm>
          <a:noFill/>
          <a:ln>
            <a:miter lim="800000"/>
            <a:headEnd/>
            <a:tailEnd/>
          </a:ln>
        </p:spPr>
        <p:txBody>
          <a:bodyPr vert="horz" wrap="square" lIns="89141" tIns="44571" rIns="89141" bIns="44571" numCol="1" anchor="t" anchorCtr="0" compatLnSpc="1">
            <a:prstTxWarp prst="textNoShape">
              <a:avLst/>
            </a:prstTxWarp>
          </a:bodyPr>
          <a:lstStyle/>
          <a:p>
            <a:pPr algn="r">
              <a:spcBef>
                <a:spcPct val="50000"/>
              </a:spcBef>
            </a:pPr>
            <a:r>
              <a:rPr lang="fr-FR" sz="2600" b="1" smtClean="0">
                <a:solidFill>
                  <a:srgbClr val="6E267B"/>
                </a:solidFill>
                <a:latin typeface="Arial" pitchFamily="34" charset="0"/>
                <a:cs typeface="Arial" pitchFamily="34" charset="0"/>
              </a:rPr>
              <a:t>Merci de votre attention</a:t>
            </a:r>
            <a:endParaRPr lang="fr-FR" sz="2600" b="1" i="1" smtClean="0">
              <a:solidFill>
                <a:srgbClr val="6E267B"/>
              </a:solidFill>
              <a:latin typeface="Arial" pitchFamily="34" charset="0"/>
              <a:cs typeface="Arial" pitchFamily="34" charset="0"/>
            </a:endParaRPr>
          </a:p>
        </p:txBody>
      </p:sp>
      <p:pic>
        <p:nvPicPr>
          <p:cNvPr id="58371" name="Image 4" descr="Mont_103896378_V3.JPG"/>
          <p:cNvPicPr>
            <a:picLocks noChangeAspect="1"/>
          </p:cNvPicPr>
          <p:nvPr/>
        </p:nvPicPr>
        <p:blipFill>
          <a:blip r:embed="rId2" cstate="email"/>
          <a:srcRect/>
          <a:stretch>
            <a:fillRect/>
          </a:stretch>
        </p:blipFill>
        <p:spPr bwMode="auto">
          <a:xfrm>
            <a:off x="0" y="1481138"/>
            <a:ext cx="3852863" cy="4540250"/>
          </a:xfrm>
          <a:prstGeom prst="rect">
            <a:avLst/>
          </a:prstGeom>
          <a:noFill/>
          <a:ln w="9525">
            <a:noFill/>
            <a:miter lim="800000"/>
            <a:headEnd/>
            <a:tailEnd/>
          </a:ln>
        </p:spPr>
      </p:pic>
      <p:pic>
        <p:nvPicPr>
          <p:cNvPr id="58372" name="Picture 4" descr="C:\Documents and Settings\6106410c\Bureau\Logo RFF jpeg.jpg"/>
          <p:cNvPicPr>
            <a:picLocks noChangeAspect="1" noChangeArrowheads="1"/>
          </p:cNvPicPr>
          <p:nvPr/>
        </p:nvPicPr>
        <p:blipFill>
          <a:blip r:embed="rId3" cstate="email"/>
          <a:srcRect/>
          <a:stretch>
            <a:fillRect/>
          </a:stretch>
        </p:blipFill>
        <p:spPr bwMode="auto">
          <a:xfrm>
            <a:off x="7500938" y="6072188"/>
            <a:ext cx="1204912" cy="5238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ChangeArrowheads="1"/>
          </p:cNvSpPr>
          <p:nvPr/>
        </p:nvSpPr>
        <p:spPr bwMode="auto">
          <a:xfrm>
            <a:off x="179388" y="1000108"/>
            <a:ext cx="8964612" cy="785818"/>
          </a:xfrm>
          <a:prstGeom prst="rect">
            <a:avLst/>
          </a:prstGeom>
          <a:solidFill>
            <a:srgbClr val="6E267B"/>
          </a:solidFill>
          <a:ln w="9525">
            <a:noFill/>
            <a:miter lim="800000"/>
            <a:headEnd/>
            <a:tailEnd/>
          </a:ln>
        </p:spPr>
        <p:txBody>
          <a:bodyPr/>
          <a:lstStyle/>
          <a:p>
            <a:pPr marL="180975" indent="-180975">
              <a:lnSpc>
                <a:spcPct val="80000"/>
              </a:lnSpc>
              <a:buNone/>
            </a:pPr>
            <a:r>
              <a:rPr lang="fr-FR" sz="2800" dirty="0" smtClean="0">
                <a:solidFill>
                  <a:schemeClr val="bg1"/>
                </a:solidFill>
                <a:latin typeface="Arial" pitchFamily="34" charset="0"/>
              </a:rPr>
              <a:t>Validation des règlements intérieurs </a:t>
            </a:r>
          </a:p>
          <a:p>
            <a:pPr marL="180975" indent="-180975">
              <a:lnSpc>
                <a:spcPct val="80000"/>
              </a:lnSpc>
              <a:buNone/>
            </a:pPr>
            <a:r>
              <a:rPr lang="fr-FR" sz="2800" dirty="0" smtClean="0">
                <a:solidFill>
                  <a:schemeClr val="bg1"/>
                </a:solidFill>
                <a:latin typeface="Arial" pitchFamily="34" charset="0"/>
              </a:rPr>
              <a:t>de Metz et Thionville</a:t>
            </a:r>
          </a:p>
        </p:txBody>
      </p:sp>
      <p:pic>
        <p:nvPicPr>
          <p:cNvPr id="219138" name="Picture 2" descr="http://ts3.mm.bing.net/th?id=HN.608016134969101126&amp;pid=1.7"/>
          <p:cNvPicPr>
            <a:picLocks noChangeAspect="1" noChangeArrowheads="1"/>
          </p:cNvPicPr>
          <p:nvPr/>
        </p:nvPicPr>
        <p:blipFill>
          <a:blip r:embed="rId3"/>
          <a:srcRect/>
          <a:stretch>
            <a:fillRect/>
          </a:stretch>
        </p:blipFill>
        <p:spPr bwMode="auto">
          <a:xfrm>
            <a:off x="5214942" y="2643183"/>
            <a:ext cx="4071966" cy="2714644"/>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Grp="1" noChangeArrowheads="1"/>
          </p:cNvSpPr>
          <p:nvPr>
            <p:ph type="body" sz="quarter" idx="10"/>
          </p:nvPr>
        </p:nvSpPr>
        <p:spPr bwMode="auto">
          <a:xfrm>
            <a:off x="539750" y="2195513"/>
            <a:ext cx="7777163" cy="1013342"/>
          </a:xfrm>
          <a:noFill/>
          <a:ln>
            <a:miter lim="800000"/>
            <a:headEnd/>
            <a:tailEnd/>
          </a:ln>
        </p:spPr>
        <p:txBody>
          <a:bodyPr vert="horz" wrap="square" lIns="89141" tIns="44571" rIns="89141" bIns="44571" numCol="1" anchor="t" anchorCtr="0" compatLnSpc="1">
            <a:prstTxWarp prst="textNoShape">
              <a:avLst/>
            </a:prstTxWarp>
          </a:bodyPr>
          <a:lstStyle/>
          <a:p>
            <a:pPr algn="r">
              <a:spcBef>
                <a:spcPct val="50000"/>
              </a:spcBef>
            </a:pPr>
            <a:r>
              <a:rPr lang="fr-FR" sz="6000" b="1" dirty="0" smtClean="0">
                <a:solidFill>
                  <a:srgbClr val="6E267B"/>
                </a:solidFill>
                <a:latin typeface="Arial" pitchFamily="34" charset="0"/>
                <a:cs typeface="Arial" pitchFamily="34" charset="0"/>
              </a:rPr>
              <a:t>ANNEXES</a:t>
            </a:r>
            <a:endParaRPr lang="fr-FR" sz="6000" b="1" i="1" dirty="0" smtClean="0">
              <a:solidFill>
                <a:srgbClr val="6E267B"/>
              </a:solidFill>
              <a:latin typeface="Arial" pitchFamily="34" charset="0"/>
              <a:cs typeface="Arial" pitchFamily="34" charset="0"/>
            </a:endParaRPr>
          </a:p>
        </p:txBody>
      </p:sp>
      <p:pic>
        <p:nvPicPr>
          <p:cNvPr id="58371" name="Image 4" descr="Mont_103896378_V3.JPG"/>
          <p:cNvPicPr>
            <a:picLocks noChangeAspect="1"/>
          </p:cNvPicPr>
          <p:nvPr/>
        </p:nvPicPr>
        <p:blipFill>
          <a:blip r:embed="rId2" cstate="email"/>
          <a:srcRect/>
          <a:stretch>
            <a:fillRect/>
          </a:stretch>
        </p:blipFill>
        <p:spPr bwMode="auto">
          <a:xfrm>
            <a:off x="0" y="1481138"/>
            <a:ext cx="3852863" cy="4540250"/>
          </a:xfrm>
          <a:prstGeom prst="rect">
            <a:avLst/>
          </a:prstGeom>
          <a:noFill/>
          <a:ln w="9525">
            <a:noFill/>
            <a:miter lim="800000"/>
            <a:headEnd/>
            <a:tailEnd/>
          </a:ln>
        </p:spPr>
      </p:pic>
      <p:pic>
        <p:nvPicPr>
          <p:cNvPr id="58372" name="Picture 4" descr="C:\Documents and Settings\6106410c\Bureau\Logo RFF jpeg.jpg"/>
          <p:cNvPicPr>
            <a:picLocks noChangeAspect="1" noChangeArrowheads="1"/>
          </p:cNvPicPr>
          <p:nvPr/>
        </p:nvPicPr>
        <p:blipFill>
          <a:blip r:embed="rId3" cstate="email"/>
          <a:srcRect/>
          <a:stretch>
            <a:fillRect/>
          </a:stretch>
        </p:blipFill>
        <p:spPr bwMode="auto">
          <a:xfrm>
            <a:off x="7500938" y="6072188"/>
            <a:ext cx="1204912" cy="5238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4"/>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18" name="Rectangle 2"/>
          <p:cNvSpPr>
            <a:spLocks noGrp="1" noChangeArrowheads="1"/>
          </p:cNvSpPr>
          <p:nvPr>
            <p:ph type="body" idx="4294967295"/>
          </p:nvPr>
        </p:nvSpPr>
        <p:spPr bwMode="auto">
          <a:xfrm>
            <a:off x="395288" y="765175"/>
            <a:ext cx="8748712" cy="5400675"/>
          </a:xfrm>
          <a:prstGeom prst="rect">
            <a:avLst/>
          </a:prstGeom>
          <a:noFill/>
          <a:ln>
            <a:miter lim="800000"/>
            <a:headEnd/>
            <a:tailEnd/>
          </a:ln>
        </p:spPr>
        <p:txBody>
          <a:bodyPr/>
          <a:lstStyle/>
          <a:p>
            <a:pPr marL="180975" indent="-180975">
              <a:lnSpc>
                <a:spcPct val="80000"/>
              </a:lnSpc>
              <a:buFont typeface="Arial" pitchFamily="34" charset="0"/>
              <a:buNone/>
            </a:pPr>
            <a:r>
              <a:rPr lang="fr-FR" sz="1600" b="1" dirty="0" smtClean="0">
                <a:solidFill>
                  <a:schemeClr val="bg1">
                    <a:lumMod val="50000"/>
                  </a:schemeClr>
                </a:solidFill>
                <a:latin typeface="Calibri" pitchFamily="34" charset="0"/>
                <a:ea typeface="MS PGothic" pitchFamily="34" charset="-128"/>
                <a:cs typeface="Arial" pitchFamily="34" charset="0"/>
              </a:rPr>
              <a:t>Préambule </a:t>
            </a:r>
          </a:p>
          <a:p>
            <a:pPr marL="180975" indent="-180975">
              <a:lnSpc>
                <a:spcPct val="80000"/>
              </a:lnSpc>
              <a:buFont typeface="Arial" pitchFamily="34" charset="0"/>
              <a:buNone/>
            </a:pPr>
            <a:endParaRPr lang="fr-FR" sz="1600" b="1" dirty="0" smtClean="0">
              <a:solidFill>
                <a:schemeClr val="bg1">
                  <a:lumMod val="50000"/>
                </a:schemeClr>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1600" b="1" dirty="0" smtClean="0">
                <a:solidFill>
                  <a:schemeClr val="bg1">
                    <a:lumMod val="50000"/>
                  </a:schemeClr>
                </a:solidFill>
                <a:latin typeface="Calibri" pitchFamily="34" charset="0"/>
                <a:ea typeface="MS PGothic" pitchFamily="34" charset="-128"/>
                <a:cs typeface="Arial" pitchFamily="34" charset="0"/>
              </a:rPr>
              <a:t>1 – Les faits marquants depuis les dernières IRC</a:t>
            </a:r>
          </a:p>
          <a:p>
            <a:pPr marL="180975" indent="-180975">
              <a:lnSpc>
                <a:spcPct val="80000"/>
              </a:lnSpc>
              <a:buFont typeface="Arial" pitchFamily="34" charset="0"/>
              <a:buNone/>
            </a:pPr>
            <a:endParaRPr lang="fr-FR" sz="1600" b="1" dirty="0" smtClean="0">
              <a:solidFill>
                <a:schemeClr val="bg1">
                  <a:lumMod val="50000"/>
                </a:schemeClr>
              </a:solidFill>
              <a:latin typeface="Calibri" pitchFamily="34" charset="0"/>
              <a:ea typeface="MS PGothic" pitchFamily="34" charset="-128"/>
              <a:cs typeface="Arial" pitchFamily="34" charset="0"/>
            </a:endParaRPr>
          </a:p>
          <a:p>
            <a:pPr marL="180975" indent="-180975">
              <a:lnSpc>
                <a:spcPct val="80000"/>
              </a:lnSpc>
              <a:buNone/>
            </a:pPr>
            <a:r>
              <a:rPr lang="fr-FR" sz="1600" b="1" dirty="0" smtClean="0">
                <a:solidFill>
                  <a:schemeClr val="bg1">
                    <a:lumMod val="50000"/>
                  </a:schemeClr>
                </a:solidFill>
                <a:latin typeface="Calibri" pitchFamily="34" charset="0"/>
                <a:ea typeface="MS PGothic" pitchFamily="34" charset="-128"/>
                <a:cs typeface="Arial" pitchFamily="34" charset="0"/>
              </a:rPr>
              <a:t>2 – Validation des règlements intérieurs de Metz et Thionville</a:t>
            </a:r>
          </a:p>
          <a:p>
            <a:pPr marL="180975" indent="-180975">
              <a:lnSpc>
                <a:spcPct val="80000"/>
              </a:lnSpc>
              <a:buNone/>
            </a:pPr>
            <a:endParaRPr lang="fr-FR" sz="1600" b="1" dirty="0" smtClean="0">
              <a:solidFill>
                <a:schemeClr val="bg1">
                  <a:lumMod val="50000"/>
                </a:schemeClr>
              </a:solidFill>
              <a:latin typeface="Calibri" pitchFamily="34" charset="0"/>
              <a:ea typeface="MS PGothic" pitchFamily="34" charset="-128"/>
              <a:cs typeface="Arial" pitchFamily="34" charset="0"/>
            </a:endParaRPr>
          </a:p>
          <a:p>
            <a:pPr marL="180975" indent="-180975">
              <a:lnSpc>
                <a:spcPct val="80000"/>
              </a:lnSpc>
              <a:buNone/>
            </a:pPr>
            <a:r>
              <a:rPr lang="fr-FR" sz="1600" b="1" dirty="0" smtClean="0">
                <a:solidFill>
                  <a:schemeClr val="bg1">
                    <a:lumMod val="50000"/>
                  </a:schemeClr>
                </a:solidFill>
                <a:latin typeface="Calibri" pitchFamily="34" charset="0"/>
                <a:ea typeface="MS PGothic" pitchFamily="34" charset="-128"/>
                <a:cs typeface="Arial" pitchFamily="34" charset="0"/>
              </a:rPr>
              <a:t>3 – Rappel du modèle économique G&amp;C</a:t>
            </a:r>
          </a:p>
          <a:p>
            <a:pPr marL="180975" indent="-180975">
              <a:lnSpc>
                <a:spcPct val="80000"/>
              </a:lnSpc>
              <a:buNone/>
            </a:pPr>
            <a:endParaRPr lang="fr-FR" sz="1600" b="1" dirty="0" smtClean="0">
              <a:solidFill>
                <a:srgbClr val="6E267B"/>
              </a:solidFill>
              <a:latin typeface="Calibri" pitchFamily="34" charset="0"/>
              <a:ea typeface="MS PGothic" pitchFamily="34" charset="-128"/>
              <a:cs typeface="Arial" pitchFamily="34" charset="0"/>
            </a:endParaRPr>
          </a:p>
          <a:p>
            <a:pPr marL="180975" indent="-180975">
              <a:lnSpc>
                <a:spcPct val="80000"/>
              </a:lnSpc>
              <a:buNone/>
            </a:pPr>
            <a:r>
              <a:rPr lang="fr-FR" sz="1600" b="1" dirty="0" smtClean="0">
                <a:solidFill>
                  <a:srgbClr val="6E267B"/>
                </a:solidFill>
                <a:latin typeface="Calibri" pitchFamily="34" charset="0"/>
                <a:ea typeface="MS PGothic" pitchFamily="34" charset="-128"/>
                <a:cs typeface="Arial" pitchFamily="34" charset="0"/>
              </a:rPr>
              <a:t>Pour chacune des 5 gares:</a:t>
            </a:r>
          </a:p>
          <a:p>
            <a:pPr marL="180975" indent="-180975">
              <a:lnSpc>
                <a:spcPct val="80000"/>
              </a:lnSpc>
              <a:buFont typeface="Arial" pitchFamily="34" charset="0"/>
              <a:buNone/>
            </a:pPr>
            <a:endParaRPr lang="fr-FR" sz="1600" b="1" dirty="0" smtClean="0">
              <a:solidFill>
                <a:srgbClr val="6E267B"/>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1600" b="1" dirty="0" smtClean="0">
                <a:solidFill>
                  <a:srgbClr val="6E267B"/>
                </a:solidFill>
                <a:latin typeface="Calibri" pitchFamily="34" charset="0"/>
                <a:ea typeface="MS PGothic" pitchFamily="34" charset="-128"/>
                <a:cs typeface="Arial" pitchFamily="34" charset="0"/>
              </a:rPr>
              <a:t>		4 - Présentation de la gare</a:t>
            </a:r>
          </a:p>
          <a:p>
            <a:pPr marL="180975" indent="-180975">
              <a:lnSpc>
                <a:spcPct val="80000"/>
              </a:lnSpc>
              <a:buFont typeface="Arial" pitchFamily="34" charset="0"/>
              <a:buNone/>
            </a:pPr>
            <a:endParaRPr lang="fr-FR" sz="1600" b="1" dirty="0" smtClean="0">
              <a:solidFill>
                <a:srgbClr val="6E267B"/>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1600" b="1" dirty="0" smtClean="0">
                <a:solidFill>
                  <a:srgbClr val="6E267B"/>
                </a:solidFill>
                <a:latin typeface="Calibri" pitchFamily="34" charset="0"/>
                <a:ea typeface="MS PGothic" pitchFamily="34" charset="-128"/>
                <a:cs typeface="Arial" pitchFamily="34" charset="0"/>
              </a:rPr>
              <a:t>		5 – La qualité du service dans la gare</a:t>
            </a:r>
          </a:p>
          <a:p>
            <a:pPr marL="180975" indent="-180975">
              <a:lnSpc>
                <a:spcPct val="80000"/>
              </a:lnSpc>
              <a:buFont typeface="Arial" pitchFamily="34" charset="0"/>
              <a:buNone/>
            </a:pPr>
            <a:endParaRPr lang="fr-FR" sz="1600" dirty="0" smtClean="0">
              <a:solidFill>
                <a:srgbClr val="6E267B"/>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1600" b="1" dirty="0" smtClean="0">
                <a:solidFill>
                  <a:srgbClr val="6E267B"/>
                </a:solidFill>
                <a:latin typeface="Calibri" pitchFamily="34" charset="0"/>
                <a:ea typeface="MS PGothic" pitchFamily="34" charset="-128"/>
                <a:cs typeface="Arial" pitchFamily="34" charset="0"/>
              </a:rPr>
              <a:t>		6 - Synthèse des projets d'investissements</a:t>
            </a:r>
          </a:p>
          <a:p>
            <a:pPr marL="180975" indent="-180975">
              <a:lnSpc>
                <a:spcPct val="80000"/>
              </a:lnSpc>
              <a:buFont typeface="Arial" pitchFamily="34" charset="0"/>
              <a:buNone/>
            </a:pPr>
            <a:endParaRPr lang="fr-FR" sz="1600" dirty="0" smtClean="0">
              <a:solidFill>
                <a:srgbClr val="6E267B"/>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1600" b="1" dirty="0" smtClean="0">
                <a:solidFill>
                  <a:srgbClr val="6E267B"/>
                </a:solidFill>
                <a:latin typeface="Calibri" pitchFamily="34" charset="0"/>
                <a:ea typeface="MS PGothic" pitchFamily="34" charset="-128"/>
                <a:cs typeface="Arial" pitchFamily="34" charset="0"/>
              </a:rPr>
              <a:t>		7 - Comptes de gare</a:t>
            </a:r>
          </a:p>
          <a:p>
            <a:pPr marL="180975" indent="-180975">
              <a:lnSpc>
                <a:spcPct val="80000"/>
              </a:lnSpc>
              <a:buFont typeface="Arial" pitchFamily="34" charset="0"/>
              <a:buNone/>
            </a:pPr>
            <a:endParaRPr lang="fr-FR" sz="1600" b="1" dirty="0" smtClean="0">
              <a:solidFill>
                <a:srgbClr val="6E267B"/>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1600" b="1" dirty="0" smtClean="0">
                <a:solidFill>
                  <a:srgbClr val="6E267B"/>
                </a:solidFill>
                <a:latin typeface="Calibri" pitchFamily="34" charset="0"/>
                <a:ea typeface="MS PGothic" pitchFamily="34" charset="-128"/>
                <a:cs typeface="Arial" pitchFamily="34" charset="0"/>
              </a:rPr>
              <a:t>		8 - Redevance d’accès 2016</a:t>
            </a:r>
          </a:p>
          <a:p>
            <a:pPr marL="180975" indent="-180975">
              <a:lnSpc>
                <a:spcPct val="80000"/>
              </a:lnSpc>
              <a:buFont typeface="Arial" pitchFamily="34" charset="0"/>
              <a:buNone/>
            </a:pPr>
            <a:endParaRPr lang="fr-FR" sz="2400" dirty="0" smtClean="0">
              <a:solidFill>
                <a:srgbClr val="6E267B"/>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2000" b="1" dirty="0" smtClean="0">
                <a:solidFill>
                  <a:schemeClr val="bg1">
                    <a:lumMod val="50000"/>
                  </a:schemeClr>
                </a:solidFill>
                <a:latin typeface="Calibri" pitchFamily="34" charset="0"/>
                <a:ea typeface="MS PGothic" pitchFamily="34" charset="-128"/>
                <a:cs typeface="Arial" pitchFamily="34" charset="0"/>
              </a:rPr>
              <a:t>CONCLUSION AVEC SIGNATURE DE L’AVIS CONSULTATIF ET MOTIVE </a:t>
            </a:r>
          </a:p>
          <a:p>
            <a:pPr marL="180975" indent="-180975">
              <a:lnSpc>
                <a:spcPct val="80000"/>
              </a:lnSpc>
              <a:buFont typeface="Arial" pitchFamily="34" charset="0"/>
              <a:buNone/>
            </a:pPr>
            <a:r>
              <a:rPr lang="fr-FR" sz="2000" b="1" dirty="0" smtClean="0">
                <a:solidFill>
                  <a:schemeClr val="bg1">
                    <a:lumMod val="50000"/>
                  </a:schemeClr>
                </a:solidFill>
                <a:latin typeface="Calibri" pitchFamily="34" charset="0"/>
                <a:ea typeface="MS PGothic" pitchFamily="34" charset="-128"/>
                <a:cs typeface="Arial" pitchFamily="34" charset="0"/>
              </a:rPr>
              <a:t>SUR LE DRG 2016</a:t>
            </a:r>
          </a:p>
        </p:txBody>
      </p:sp>
      <p:sp>
        <p:nvSpPr>
          <p:cNvPr id="9219" name="Rectangle 2"/>
          <p:cNvSpPr>
            <a:spLocks noChangeArrowheads="1"/>
          </p:cNvSpPr>
          <p:nvPr/>
        </p:nvSpPr>
        <p:spPr bwMode="auto">
          <a:xfrm>
            <a:off x="214282" y="71414"/>
            <a:ext cx="8229600" cy="433387"/>
          </a:xfrm>
          <a:prstGeom prst="rect">
            <a:avLst/>
          </a:prstGeom>
          <a:noFill/>
          <a:ln w="9525">
            <a:noFill/>
            <a:miter lim="800000"/>
            <a:headEnd/>
            <a:tailEnd/>
          </a:ln>
        </p:spPr>
        <p:txBody>
          <a:bodyPr/>
          <a:lstStyle/>
          <a:p>
            <a:pPr eaLnBrk="0" hangingPunct="0"/>
            <a:r>
              <a:rPr lang="fr-FR" sz="3600" b="1" dirty="0" smtClean="0">
                <a:solidFill>
                  <a:srgbClr val="6E267B"/>
                </a:solidFill>
                <a:latin typeface="Calibri" pitchFamily="34" charset="0"/>
                <a:cs typeface="Arial" pitchFamily="34" charset="0"/>
              </a:rPr>
              <a:t>Proposition d’ordre </a:t>
            </a:r>
            <a:r>
              <a:rPr lang="fr-FR" sz="3600" b="1" dirty="0">
                <a:solidFill>
                  <a:srgbClr val="6E267B"/>
                </a:solidFill>
                <a:latin typeface="Calibri" pitchFamily="34" charset="0"/>
                <a:cs typeface="Arial" pitchFamily="34" charset="0"/>
              </a:rPr>
              <a:t>du jour</a:t>
            </a:r>
          </a:p>
        </p:txBody>
      </p:sp>
      <p:sp>
        <p:nvSpPr>
          <p:cNvPr id="9220" name="Rectangle 846"/>
          <p:cNvSpPr>
            <a:spLocks noChangeArrowheads="1"/>
          </p:cNvSpPr>
          <p:nvPr/>
        </p:nvSpPr>
        <p:spPr bwMode="auto">
          <a:xfrm>
            <a:off x="179388" y="3860800"/>
            <a:ext cx="3455987" cy="1871663"/>
          </a:xfrm>
          <a:prstGeom prst="rect">
            <a:avLst/>
          </a:prstGeom>
          <a:noFill/>
          <a:ln w="9525">
            <a:noFill/>
            <a:miter lim="800000"/>
            <a:headEnd/>
            <a:tailEnd/>
          </a:ln>
        </p:spPr>
        <p:txBody>
          <a:bodyPr/>
          <a:lstStyle/>
          <a:p>
            <a:pPr marL="742950" lvl="1" indent="-285750" eaLnBrk="0" hangingPunct="0">
              <a:spcBef>
                <a:spcPct val="20000"/>
              </a:spcBef>
              <a:buFont typeface="Arial" pitchFamily="34" charset="0"/>
              <a:buChar char="–"/>
            </a:pPr>
            <a:endParaRPr lang="fr-FR" sz="1800">
              <a:solidFill>
                <a:srgbClr val="6E267B"/>
              </a:solidFill>
            </a:endParaRPr>
          </a:p>
        </p:txBody>
      </p:sp>
      <p:pic>
        <p:nvPicPr>
          <p:cNvPr id="7" name="Picture 53"/>
          <p:cNvPicPr>
            <a:picLocks noChangeAspect="1" noChangeArrowheads="1"/>
          </p:cNvPicPr>
          <p:nvPr/>
        </p:nvPicPr>
        <p:blipFill>
          <a:blip r:embed="rId3"/>
          <a:srcRect/>
          <a:stretch>
            <a:fillRect/>
          </a:stretch>
        </p:blipFill>
        <p:spPr bwMode="auto">
          <a:xfrm>
            <a:off x="6786578" y="214290"/>
            <a:ext cx="2073825" cy="2071702"/>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1" descr="http://www.sncf.com/fr/sites/default/files/imagecache/sncfcom_media_image_33_percent/images/t0-packshot-1440-1080_10.jpg"/>
          <p:cNvPicPr>
            <a:picLocks noChangeAspect="1" noChangeArrowheads="1"/>
          </p:cNvPicPr>
          <p:nvPr/>
        </p:nvPicPr>
        <p:blipFill>
          <a:blip r:embed="rId3"/>
          <a:srcRect/>
          <a:stretch>
            <a:fillRect/>
          </a:stretch>
        </p:blipFill>
        <p:spPr bwMode="auto">
          <a:xfrm>
            <a:off x="3286125" y="285750"/>
            <a:ext cx="2097088" cy="1571625"/>
          </a:xfrm>
          <a:prstGeom prst="rect">
            <a:avLst/>
          </a:prstGeom>
          <a:noFill/>
          <a:ln w="9525">
            <a:noFill/>
            <a:miter lim="800000"/>
            <a:headEnd/>
            <a:tailEnd/>
          </a:ln>
        </p:spPr>
      </p:pic>
      <p:pic>
        <p:nvPicPr>
          <p:cNvPr id="54275" name="Image 46"/>
          <p:cNvPicPr>
            <a:picLocks noChangeAspect="1" noChangeArrowheads="1"/>
          </p:cNvPicPr>
          <p:nvPr/>
        </p:nvPicPr>
        <p:blipFill>
          <a:blip r:embed="rId4"/>
          <a:srcRect/>
          <a:stretch>
            <a:fillRect/>
          </a:stretch>
        </p:blipFill>
        <p:spPr bwMode="auto">
          <a:xfrm>
            <a:off x="214313" y="3857625"/>
            <a:ext cx="8415337" cy="1416050"/>
          </a:xfrm>
          <a:prstGeom prst="rect">
            <a:avLst/>
          </a:prstGeom>
          <a:noFill/>
          <a:ln w="9525">
            <a:noFill/>
            <a:miter lim="800000"/>
            <a:headEnd/>
            <a:tailEnd/>
          </a:ln>
        </p:spPr>
      </p:pic>
      <p:sp>
        <p:nvSpPr>
          <p:cNvPr id="44" name="Rectangle à coins arrondis 43"/>
          <p:cNvSpPr/>
          <p:nvPr/>
        </p:nvSpPr>
        <p:spPr bwMode="auto">
          <a:xfrm>
            <a:off x="3995738" y="1628775"/>
            <a:ext cx="3938587" cy="1604963"/>
          </a:xfrm>
          <a:prstGeom prst="roundRect">
            <a:avLst/>
          </a:prstGeom>
          <a:solidFill>
            <a:srgbClr val="76ACB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anchor="ctr" anchorCtr="1"/>
          <a:lstStyle/>
          <a:p>
            <a:pPr>
              <a:defRPr/>
            </a:pPr>
            <a:r>
              <a:rPr lang="fr-FR" sz="2400" b="1" dirty="0">
                <a:solidFill>
                  <a:srgbClr val="FFFFFF"/>
                </a:solidFill>
                <a:latin typeface="Century Gothic" pitchFamily="34" charset="0"/>
                <a:ea typeface="ＭＳ Ｐゴシック" pitchFamily="34" charset="-128"/>
                <a:cs typeface="Arial" pitchFamily="34" charset="0"/>
              </a:rPr>
              <a:t>Seuil de la satisfaction  des Clients</a:t>
            </a:r>
            <a:endParaRPr lang="fr-FR" sz="1400" b="1" dirty="0">
              <a:solidFill>
                <a:srgbClr val="FFFFFF"/>
              </a:solidFill>
              <a:latin typeface="Century Gothic" pitchFamily="34" charset="0"/>
              <a:ea typeface="ＭＳ Ｐゴシック" pitchFamily="34" charset="-128"/>
              <a:cs typeface="Arial" pitchFamily="34" charset="0"/>
            </a:endParaRPr>
          </a:p>
        </p:txBody>
      </p:sp>
      <p:sp>
        <p:nvSpPr>
          <p:cNvPr id="46" name="Rectangle à coins arrondis 45"/>
          <p:cNvSpPr/>
          <p:nvPr/>
        </p:nvSpPr>
        <p:spPr bwMode="auto">
          <a:xfrm>
            <a:off x="1331913" y="1628775"/>
            <a:ext cx="2447925" cy="1603375"/>
          </a:xfrm>
          <a:prstGeom prst="roundRect">
            <a:avLst/>
          </a:prstGeom>
          <a:solidFill>
            <a:srgbClr val="76ACB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anchor="ctr" anchorCtr="1"/>
          <a:lstStyle/>
          <a:p>
            <a:pPr>
              <a:defRPr/>
            </a:pPr>
            <a:r>
              <a:rPr lang="fr-FR" sz="8000" b="1" dirty="0">
                <a:solidFill>
                  <a:srgbClr val="FFFFFF"/>
                </a:solidFill>
                <a:latin typeface="Century Gothic" pitchFamily="34" charset="0"/>
                <a:ea typeface="ＭＳ Ｐゴシック" pitchFamily="34" charset="-128"/>
                <a:cs typeface="Arial" pitchFamily="34" charset="0"/>
              </a:rPr>
              <a:t>7</a:t>
            </a:r>
            <a:r>
              <a:rPr lang="fr-FR" sz="2800" b="1" dirty="0">
                <a:solidFill>
                  <a:srgbClr val="FFFFFF"/>
                </a:solidFill>
                <a:latin typeface="Century Gothic" pitchFamily="34" charset="0"/>
                <a:ea typeface="ＭＳ Ｐゴシック" pitchFamily="34" charset="-128"/>
                <a:cs typeface="Arial" pitchFamily="34" charset="0"/>
              </a:rPr>
              <a:t>/10</a:t>
            </a:r>
          </a:p>
        </p:txBody>
      </p:sp>
      <p:sp>
        <p:nvSpPr>
          <p:cNvPr id="54278" name="Titre 1"/>
          <p:cNvSpPr>
            <a:spLocks noGrp="1"/>
          </p:cNvSpPr>
          <p:nvPr>
            <p:ph type="ctrTitle" idx="4294967295"/>
          </p:nvPr>
        </p:nvSpPr>
        <p:spPr bwMode="auto">
          <a:xfrm>
            <a:off x="142875" y="285728"/>
            <a:ext cx="7524750" cy="256480"/>
          </a:xfrm>
          <a:prstGeom prst="rect">
            <a:avLst/>
          </a:prstGeom>
          <a:noFill/>
          <a:ln>
            <a:miter lim="800000"/>
            <a:headEnd/>
            <a:tailEnd/>
          </a:ln>
        </p:spPr>
        <p:txBody>
          <a:bodyPr wrap="square" lIns="0" tIns="0" rIns="0" bIns="0" anchor="ctr">
            <a:spAutoFit/>
          </a:bodyPr>
          <a:lstStyle/>
          <a:p>
            <a:pPr algn="l">
              <a:lnSpc>
                <a:spcPts val="2000"/>
              </a:lnSpc>
            </a:pPr>
            <a:r>
              <a:rPr lang="fr-FR" sz="2400" dirty="0" smtClean="0">
                <a:solidFill>
                  <a:schemeClr val="accent1"/>
                </a:solidFill>
                <a:cs typeface="Arial" pitchFamily="34" charset="0"/>
              </a:rPr>
              <a:t>La satisfaction Clients</a:t>
            </a:r>
            <a:endParaRPr lang="fr-FR" sz="2800" dirty="0" smtClean="0">
              <a:solidFill>
                <a:schemeClr val="accent1"/>
              </a:solidFill>
              <a:cs typeface="Arial" pitchFamily="34" charset="0"/>
            </a:endParaRPr>
          </a:p>
        </p:txBody>
      </p:sp>
      <p:sp>
        <p:nvSpPr>
          <p:cNvPr id="7" name="Rectangle 6"/>
          <p:cNvSpPr/>
          <p:nvPr/>
        </p:nvSpPr>
        <p:spPr>
          <a:xfrm>
            <a:off x="7358082" y="6143644"/>
            <a:ext cx="1571636" cy="571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left)">
                                      <p:cBhvr>
                                        <p:cTn id="1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6"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8"/>
          <p:cNvSpPr>
            <a:spLocks/>
          </p:cNvSpPr>
          <p:nvPr/>
        </p:nvSpPr>
        <p:spPr bwMode="auto">
          <a:xfrm>
            <a:off x="3500430" y="833426"/>
            <a:ext cx="5643569" cy="1524004"/>
          </a:xfrm>
          <a:prstGeom prst="rect">
            <a:avLst/>
          </a:prstGeom>
          <a:solidFill>
            <a:srgbClr val="6E267B"/>
          </a:solidFill>
          <a:ln w="9525">
            <a:noFill/>
            <a:miter lim="800000"/>
            <a:headEnd/>
            <a:tailEnd/>
          </a:ln>
        </p:spPr>
        <p:txBody>
          <a:bodyPr/>
          <a:lstStyle/>
          <a:p>
            <a:pPr defTabSz="457200" eaLnBrk="0" hangingPunct="0">
              <a:defRPr/>
            </a:pPr>
            <a:r>
              <a:rPr lang="fr-FR" sz="2800" dirty="0" smtClean="0">
                <a:solidFill>
                  <a:schemeClr val="bg1"/>
                </a:solidFill>
                <a:latin typeface="Arial" pitchFamily="34" charset="0"/>
                <a:ea typeface="+mj-ea"/>
              </a:rPr>
              <a:t>Elément d’analyse investissements</a:t>
            </a:r>
            <a:endParaRPr lang="fr-FR" sz="2800" dirty="0">
              <a:solidFill>
                <a:schemeClr val="bg1"/>
              </a:solidFill>
              <a:latin typeface="Arial" pitchFamily="34" charset="0"/>
              <a:ea typeface="+mj-ea"/>
            </a:endParaRPr>
          </a:p>
        </p:txBody>
      </p:sp>
      <p:pic>
        <p:nvPicPr>
          <p:cNvPr id="314370" name="Picture 2" descr="Financial business chart and graphs"/>
          <p:cNvPicPr>
            <a:picLocks noChangeAspect="1" noChangeArrowheads="1"/>
          </p:cNvPicPr>
          <p:nvPr/>
        </p:nvPicPr>
        <p:blipFill>
          <a:blip r:embed="rId3"/>
          <a:srcRect/>
          <a:stretch>
            <a:fillRect/>
          </a:stretch>
        </p:blipFill>
        <p:spPr bwMode="auto">
          <a:xfrm>
            <a:off x="1714480" y="2911399"/>
            <a:ext cx="3286148" cy="2374989"/>
          </a:xfrm>
          <a:prstGeom prst="rect">
            <a:avLst/>
          </a:prstGeom>
          <a:noFill/>
        </p:spPr>
      </p:pic>
    </p:spTree>
  </p:cSld>
  <p:clrMapOvr>
    <a:masterClrMapping/>
  </p:clrMapOvr>
  <p:transition spd="med">
    <p:fade/>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
          <p:cNvSpPr>
            <a:spLocks noGrp="1"/>
          </p:cNvSpPr>
          <p:nvPr>
            <p:ph type="ctrTitle"/>
          </p:nvPr>
        </p:nvSpPr>
        <p:spPr>
          <a:xfrm>
            <a:off x="142844" y="142852"/>
            <a:ext cx="9358378" cy="487313"/>
          </a:xfrm>
          <a:solidFill>
            <a:srgbClr val="6E267B"/>
          </a:solidFill>
          <a:ln w="9525">
            <a:noFill/>
            <a:miter lim="800000"/>
            <a:headEnd/>
            <a:tailEnd/>
          </a:ln>
        </p:spPr>
        <p:txBody>
          <a:bodyPr wrap="square" lIns="0" tIns="0" rIns="0" bIns="0" anchor="ctr" anchorCtr="0">
            <a:spAutoFit/>
          </a:bodyPr>
          <a:lstStyle/>
          <a:p>
            <a:pPr defTabSz="457200">
              <a:defRPr/>
            </a:pPr>
            <a:r>
              <a:rPr lang="fr-FR" dirty="0" smtClean="0">
                <a:solidFill>
                  <a:schemeClr val="bg1"/>
                </a:solidFill>
                <a:latin typeface="Arial" pitchFamily="34" charset="0"/>
                <a:cs typeface="+mn-cs"/>
              </a:rPr>
              <a:t>Evolution du poids des investissements </a:t>
            </a:r>
          </a:p>
        </p:txBody>
      </p:sp>
      <p:sp>
        <p:nvSpPr>
          <p:cNvPr id="11" name="Espace réservé du texte 2"/>
          <p:cNvSpPr>
            <a:spLocks noGrp="1"/>
          </p:cNvSpPr>
          <p:nvPr>
            <p:ph type="body" sz="quarter" idx="10"/>
          </p:nvPr>
        </p:nvSpPr>
        <p:spPr>
          <a:xfrm>
            <a:off x="500034" y="642918"/>
            <a:ext cx="7777163" cy="3231654"/>
          </a:xfrm>
        </p:spPr>
        <p:txBody>
          <a:bodyPr/>
          <a:lstStyle/>
          <a:p>
            <a:r>
              <a:rPr lang="fr-FR" sz="2400" b="1" dirty="0" smtClean="0"/>
              <a:t>TOUTES GARES DE SEGMENT A Lorraine</a:t>
            </a:r>
          </a:p>
          <a:p>
            <a:r>
              <a:rPr lang="fr-FR" sz="2400" b="1" dirty="0" smtClean="0"/>
              <a:t>Impact Transporteurs uniquement</a:t>
            </a:r>
            <a:endParaRPr lang="fr-FR" b="1" u="sng" dirty="0" smtClean="0">
              <a:solidFill>
                <a:srgbClr val="FF0000"/>
              </a:solidFill>
            </a:endParaRPr>
          </a:p>
          <a:p>
            <a:r>
              <a:rPr lang="fr-FR" sz="1400" i="1" u="sng" dirty="0" smtClean="0">
                <a:solidFill>
                  <a:srgbClr val="6E267B"/>
                </a:solidFill>
              </a:rPr>
              <a:t>Sur la base investissement avril 2014 </a:t>
            </a:r>
          </a:p>
          <a:p>
            <a:endParaRPr lang="fr-FR" dirty="0" smtClean="0"/>
          </a:p>
          <a:p>
            <a:endParaRPr lang="fr-FR" dirty="0" smtClean="0"/>
          </a:p>
          <a:p>
            <a:endParaRPr lang="fr-FR" dirty="0" smtClean="0"/>
          </a:p>
          <a:p>
            <a:endParaRPr lang="fr-FR" dirty="0" smtClean="0"/>
          </a:p>
          <a:p>
            <a:endParaRPr lang="fr-FR" dirty="0" smtClean="0"/>
          </a:p>
          <a:p>
            <a:endParaRPr lang="fr-FR" dirty="0" smtClean="0"/>
          </a:p>
        </p:txBody>
      </p:sp>
      <p:cxnSp>
        <p:nvCxnSpPr>
          <p:cNvPr id="15" name="Connecteur droit 14"/>
          <p:cNvCxnSpPr/>
          <p:nvPr/>
        </p:nvCxnSpPr>
        <p:spPr>
          <a:xfrm rot="5400000">
            <a:off x="1499372" y="3857628"/>
            <a:ext cx="1999470" cy="794"/>
          </a:xfrm>
          <a:prstGeom prst="line">
            <a:avLst/>
          </a:prstGeom>
          <a:ln w="38100">
            <a:solidFill>
              <a:srgbClr val="B0B0B2"/>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rot="5400000">
            <a:off x="1570810" y="3856834"/>
            <a:ext cx="2000264" cy="1588"/>
          </a:xfrm>
          <a:prstGeom prst="line">
            <a:avLst/>
          </a:prstGeom>
          <a:ln w="38100">
            <a:solidFill>
              <a:srgbClr val="B0B0B2"/>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429520" y="6072206"/>
            <a:ext cx="1500198" cy="6429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p:cNvSpPr txBox="1"/>
          <p:nvPr/>
        </p:nvSpPr>
        <p:spPr>
          <a:xfrm>
            <a:off x="6286544" y="3907041"/>
            <a:ext cx="2428860" cy="307777"/>
          </a:xfrm>
          <a:prstGeom prst="rect">
            <a:avLst/>
          </a:prstGeom>
          <a:noFill/>
        </p:spPr>
        <p:txBody>
          <a:bodyPr wrap="square" rtlCol="0">
            <a:spAutoFit/>
          </a:bodyPr>
          <a:lstStyle/>
          <a:p>
            <a:r>
              <a:rPr lang="fr-FR" sz="1400" b="1" dirty="0" smtClean="0"/>
              <a:t>PPA </a:t>
            </a:r>
            <a:r>
              <a:rPr lang="fr-FR" sz="1400" i="1" dirty="0" smtClean="0"/>
              <a:t>(2013 et avant</a:t>
            </a:r>
            <a:r>
              <a:rPr lang="fr-FR" sz="1400" b="1" dirty="0" smtClean="0"/>
              <a:t>)</a:t>
            </a:r>
            <a:endParaRPr lang="fr-FR" sz="1400" b="1" dirty="0"/>
          </a:p>
        </p:txBody>
      </p:sp>
      <p:sp>
        <p:nvSpPr>
          <p:cNvPr id="21" name="ZoneTexte 20"/>
          <p:cNvSpPr txBox="1"/>
          <p:nvPr/>
        </p:nvSpPr>
        <p:spPr>
          <a:xfrm>
            <a:off x="6286512" y="4643446"/>
            <a:ext cx="2428860" cy="307777"/>
          </a:xfrm>
          <a:prstGeom prst="rect">
            <a:avLst/>
          </a:prstGeom>
          <a:noFill/>
        </p:spPr>
        <p:txBody>
          <a:bodyPr wrap="square" rtlCol="0">
            <a:spAutoFit/>
          </a:bodyPr>
          <a:lstStyle/>
          <a:p>
            <a:r>
              <a:rPr lang="fr-FR" sz="1400" b="1" dirty="0" smtClean="0"/>
              <a:t>PPI </a:t>
            </a:r>
            <a:r>
              <a:rPr lang="fr-FR" sz="1400" i="1" dirty="0" smtClean="0"/>
              <a:t>(2014 à 2016)</a:t>
            </a:r>
            <a:endParaRPr lang="fr-FR" sz="1400" i="1" dirty="0"/>
          </a:p>
        </p:txBody>
      </p:sp>
      <p:sp>
        <p:nvSpPr>
          <p:cNvPr id="22" name="ZoneTexte 21"/>
          <p:cNvSpPr txBox="1"/>
          <p:nvPr/>
        </p:nvSpPr>
        <p:spPr>
          <a:xfrm>
            <a:off x="6286512" y="3286124"/>
            <a:ext cx="2428860" cy="307777"/>
          </a:xfrm>
          <a:prstGeom prst="rect">
            <a:avLst/>
          </a:prstGeom>
          <a:noFill/>
        </p:spPr>
        <p:txBody>
          <a:bodyPr wrap="square" rtlCol="0">
            <a:spAutoFit/>
          </a:bodyPr>
          <a:lstStyle/>
          <a:p>
            <a:r>
              <a:rPr lang="fr-FR" sz="1400" b="1" dirty="0" smtClean="0"/>
              <a:t>PPI + PPA</a:t>
            </a:r>
            <a:endParaRPr lang="fr-FR" sz="1400" b="1" dirty="0"/>
          </a:p>
        </p:txBody>
      </p:sp>
      <p:graphicFrame>
        <p:nvGraphicFramePr>
          <p:cNvPr id="14" name="Graphique 13"/>
          <p:cNvGraphicFramePr/>
          <p:nvPr/>
        </p:nvGraphicFramePr>
        <p:xfrm>
          <a:off x="214282" y="1785926"/>
          <a:ext cx="6072230" cy="413267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med">
    <p:fade/>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8"/>
          <p:cNvSpPr>
            <a:spLocks/>
          </p:cNvSpPr>
          <p:nvPr/>
        </p:nvSpPr>
        <p:spPr bwMode="auto">
          <a:xfrm>
            <a:off x="3500430" y="833426"/>
            <a:ext cx="5643569" cy="1524004"/>
          </a:xfrm>
          <a:prstGeom prst="rect">
            <a:avLst/>
          </a:prstGeom>
          <a:solidFill>
            <a:srgbClr val="6E267B"/>
          </a:solidFill>
          <a:ln w="9525">
            <a:noFill/>
            <a:miter lim="800000"/>
            <a:headEnd/>
            <a:tailEnd/>
          </a:ln>
        </p:spPr>
        <p:txBody>
          <a:bodyPr/>
          <a:lstStyle/>
          <a:p>
            <a:pPr defTabSz="457200" eaLnBrk="0" hangingPunct="0">
              <a:defRPr/>
            </a:pPr>
            <a:r>
              <a:rPr lang="fr-FR" sz="2800" dirty="0" smtClean="0">
                <a:solidFill>
                  <a:schemeClr val="bg1"/>
                </a:solidFill>
                <a:latin typeface="Arial" pitchFamily="34" charset="0"/>
                <a:ea typeface="+mj-ea"/>
              </a:rPr>
              <a:t>Doc bilatérale gares B et C Lorraine</a:t>
            </a:r>
            <a:endParaRPr lang="fr-FR" sz="2800" dirty="0">
              <a:solidFill>
                <a:schemeClr val="bg1"/>
              </a:solidFill>
              <a:latin typeface="Arial" pitchFamily="34" charset="0"/>
              <a:ea typeface="+mj-ea"/>
            </a:endParaRPr>
          </a:p>
        </p:txBody>
      </p:sp>
      <p:pic>
        <p:nvPicPr>
          <p:cNvPr id="314370" name="Picture 2" descr="Financial business chart and graphs"/>
          <p:cNvPicPr>
            <a:picLocks noChangeAspect="1" noChangeArrowheads="1"/>
          </p:cNvPicPr>
          <p:nvPr/>
        </p:nvPicPr>
        <p:blipFill>
          <a:blip r:embed="rId3"/>
          <a:srcRect/>
          <a:stretch>
            <a:fillRect/>
          </a:stretch>
        </p:blipFill>
        <p:spPr bwMode="auto">
          <a:xfrm>
            <a:off x="1714480" y="2911399"/>
            <a:ext cx="3286148" cy="2374989"/>
          </a:xfrm>
          <a:prstGeom prst="rect">
            <a:avLst/>
          </a:prstGeom>
          <a:noFill/>
        </p:spPr>
      </p:pic>
    </p:spTree>
  </p:cSld>
  <p:clrMapOvr>
    <a:masterClrMapping/>
  </p:clrMapOvr>
  <p:transition spd="med">
    <p:fade/>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215206" y="5857892"/>
            <a:ext cx="1643074" cy="85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itre 1"/>
          <p:cNvSpPr>
            <a:spLocks noGrp="1"/>
          </p:cNvSpPr>
          <p:nvPr>
            <p:ph type="ctrTitle"/>
          </p:nvPr>
        </p:nvSpPr>
        <p:spPr>
          <a:xfrm>
            <a:off x="285784" y="227043"/>
            <a:ext cx="7572364" cy="487313"/>
          </a:xfrm>
        </p:spPr>
        <p:txBody>
          <a:bodyPr/>
          <a:lstStyle/>
          <a:p>
            <a:pPr>
              <a:defRPr/>
            </a:pPr>
            <a:r>
              <a:rPr lang="fr-FR" dirty="0" smtClean="0"/>
              <a:t>Analyse des investissements</a:t>
            </a:r>
          </a:p>
        </p:txBody>
      </p:sp>
      <p:sp>
        <p:nvSpPr>
          <p:cNvPr id="11" name="Espace réservé du texte 2"/>
          <p:cNvSpPr>
            <a:spLocks noGrp="1"/>
          </p:cNvSpPr>
          <p:nvPr>
            <p:ph type="body" sz="quarter" idx="10"/>
          </p:nvPr>
        </p:nvSpPr>
        <p:spPr>
          <a:xfrm>
            <a:off x="571472" y="1071546"/>
            <a:ext cx="7777163" cy="553998"/>
          </a:xfrm>
        </p:spPr>
        <p:txBody>
          <a:bodyPr/>
          <a:lstStyle/>
          <a:p>
            <a:r>
              <a:rPr lang="fr-FR" dirty="0" smtClean="0"/>
              <a:t>Répartition des investissements 2014 2015 2016 – </a:t>
            </a:r>
            <a:r>
              <a:rPr lang="fr-FR" b="1" u="sng" dirty="0" smtClean="0"/>
              <a:t>tous fonds, tous sous compte </a:t>
            </a:r>
            <a:r>
              <a:rPr lang="fr-FR" i="1" dirty="0" smtClean="0"/>
              <a:t>(concession, locataire, transporteur = 19,401 M€)</a:t>
            </a:r>
          </a:p>
        </p:txBody>
      </p:sp>
      <p:sp>
        <p:nvSpPr>
          <p:cNvPr id="20" name="Rectangle 19"/>
          <p:cNvSpPr/>
          <p:nvPr/>
        </p:nvSpPr>
        <p:spPr>
          <a:xfrm>
            <a:off x="4286280" y="6273249"/>
            <a:ext cx="4572000" cy="584775"/>
          </a:xfrm>
          <a:prstGeom prst="rect">
            <a:avLst/>
          </a:prstGeom>
        </p:spPr>
        <p:txBody>
          <a:bodyPr>
            <a:spAutoFit/>
          </a:bodyPr>
          <a:lstStyle/>
          <a:p>
            <a:pPr marL="180975" indent="-180975">
              <a:lnSpc>
                <a:spcPct val="80000"/>
              </a:lnSpc>
              <a:buFont typeface="Arial" pitchFamily="34" charset="0"/>
              <a:buNone/>
            </a:pPr>
            <a:endParaRPr lang="fr-FR" sz="2800" i="1" dirty="0" smtClean="0">
              <a:solidFill>
                <a:srgbClr val="6E267B"/>
              </a:solidFill>
              <a:latin typeface="Calibri" pitchFamily="34" charset="0"/>
              <a:cs typeface="Arial" pitchFamily="34" charset="0"/>
            </a:endParaRPr>
          </a:p>
          <a:p>
            <a:pPr marL="180975" indent="-180975">
              <a:lnSpc>
                <a:spcPct val="80000"/>
              </a:lnSpc>
              <a:buFont typeface="Arial" pitchFamily="34" charset="0"/>
              <a:buNone/>
            </a:pPr>
            <a:r>
              <a:rPr lang="fr-FR" sz="1100" i="1" dirty="0" smtClean="0">
                <a:latin typeface="Calibri" pitchFamily="34" charset="0"/>
                <a:cs typeface="Arial" pitchFamily="34" charset="0"/>
              </a:rPr>
              <a:t>* Y compris investissements locataires et concessionnaires</a:t>
            </a:r>
          </a:p>
        </p:txBody>
      </p:sp>
      <p:graphicFrame>
        <p:nvGraphicFramePr>
          <p:cNvPr id="6" name="Graphique 5"/>
          <p:cNvGraphicFramePr/>
          <p:nvPr/>
        </p:nvGraphicFramePr>
        <p:xfrm>
          <a:off x="642910" y="1643050"/>
          <a:ext cx="7715304" cy="450059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med">
    <p:fade/>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
          <p:cNvSpPr>
            <a:spLocks noGrp="1"/>
          </p:cNvSpPr>
          <p:nvPr>
            <p:ph type="ctrTitle"/>
          </p:nvPr>
        </p:nvSpPr>
        <p:spPr>
          <a:xfrm>
            <a:off x="142844" y="71414"/>
            <a:ext cx="7572364" cy="487313"/>
          </a:xfrm>
        </p:spPr>
        <p:txBody>
          <a:bodyPr/>
          <a:lstStyle/>
          <a:p>
            <a:pPr>
              <a:defRPr/>
            </a:pPr>
            <a:r>
              <a:rPr lang="fr-FR" dirty="0" smtClean="0"/>
              <a:t>Analyse des investissements</a:t>
            </a:r>
          </a:p>
        </p:txBody>
      </p:sp>
      <p:sp>
        <p:nvSpPr>
          <p:cNvPr id="11" name="Espace réservé du texte 2"/>
          <p:cNvSpPr>
            <a:spLocks noGrp="1"/>
          </p:cNvSpPr>
          <p:nvPr>
            <p:ph type="body" sz="quarter" idx="10"/>
          </p:nvPr>
        </p:nvSpPr>
        <p:spPr>
          <a:xfrm>
            <a:off x="500034" y="642918"/>
            <a:ext cx="7777163" cy="907941"/>
          </a:xfrm>
        </p:spPr>
        <p:txBody>
          <a:bodyPr/>
          <a:lstStyle/>
          <a:p>
            <a:r>
              <a:rPr lang="fr-FR" dirty="0" smtClean="0"/>
              <a:t>Répartition des investissements 2014 2015 2016 – part transporteurs + locataires + concessionnaires.  </a:t>
            </a:r>
          </a:p>
          <a:p>
            <a:r>
              <a:rPr lang="fr-FR" b="1" u="sng" dirty="0" smtClean="0"/>
              <a:t>Fonds propres </a:t>
            </a:r>
            <a:r>
              <a:rPr lang="fr-FR" sz="1600" i="1" dirty="0" smtClean="0"/>
              <a:t>(55.7% de tous fonds soit 10 806k€)</a:t>
            </a:r>
          </a:p>
        </p:txBody>
      </p:sp>
      <p:graphicFrame>
        <p:nvGraphicFramePr>
          <p:cNvPr id="5" name="Graphique 4"/>
          <p:cNvGraphicFramePr/>
          <p:nvPr/>
        </p:nvGraphicFramePr>
        <p:xfrm>
          <a:off x="714348" y="1571612"/>
          <a:ext cx="8001056" cy="5072098"/>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7215206" y="5857892"/>
            <a:ext cx="1643074" cy="85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spd="med">
    <p:fade/>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
          <p:cNvSpPr>
            <a:spLocks noGrp="1"/>
          </p:cNvSpPr>
          <p:nvPr>
            <p:ph type="ctrTitle"/>
          </p:nvPr>
        </p:nvSpPr>
        <p:spPr>
          <a:xfrm>
            <a:off x="142844" y="71414"/>
            <a:ext cx="7572364" cy="487313"/>
          </a:xfrm>
        </p:spPr>
        <p:txBody>
          <a:bodyPr/>
          <a:lstStyle/>
          <a:p>
            <a:pPr>
              <a:defRPr/>
            </a:pPr>
            <a:r>
              <a:rPr lang="fr-FR" dirty="0" smtClean="0"/>
              <a:t>Analyse des investissements</a:t>
            </a:r>
          </a:p>
        </p:txBody>
      </p:sp>
      <p:sp>
        <p:nvSpPr>
          <p:cNvPr id="11" name="Espace réservé du texte 2"/>
          <p:cNvSpPr>
            <a:spLocks noGrp="1"/>
          </p:cNvSpPr>
          <p:nvPr>
            <p:ph type="body" sz="quarter" idx="10"/>
          </p:nvPr>
        </p:nvSpPr>
        <p:spPr>
          <a:xfrm>
            <a:off x="500034" y="642918"/>
            <a:ext cx="7777163" cy="907941"/>
          </a:xfrm>
        </p:spPr>
        <p:txBody>
          <a:bodyPr/>
          <a:lstStyle/>
          <a:p>
            <a:r>
              <a:rPr lang="fr-FR" dirty="0" smtClean="0"/>
              <a:t>Répartition des investissements 2014 2015 2016 – part impactant le </a:t>
            </a:r>
            <a:r>
              <a:rPr lang="fr-FR" b="1" dirty="0" smtClean="0"/>
              <a:t>compte Transporteur uniquement </a:t>
            </a:r>
          </a:p>
          <a:p>
            <a:r>
              <a:rPr lang="fr-FR" sz="1600" i="1" dirty="0" smtClean="0"/>
              <a:t>(65,6% des fonds propres des 3 sous comptes soit  7 091k€)</a:t>
            </a:r>
          </a:p>
        </p:txBody>
      </p:sp>
      <p:graphicFrame>
        <p:nvGraphicFramePr>
          <p:cNvPr id="6" name="Graphique 5"/>
          <p:cNvGraphicFramePr/>
          <p:nvPr/>
        </p:nvGraphicFramePr>
        <p:xfrm>
          <a:off x="500034" y="1571612"/>
          <a:ext cx="8072494" cy="5143536"/>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7215206" y="5857892"/>
            <a:ext cx="1643074" cy="85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spd="med">
    <p:fade/>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
          <p:cNvSpPr>
            <a:spLocks noGrp="1"/>
          </p:cNvSpPr>
          <p:nvPr>
            <p:ph type="ctrTitle"/>
          </p:nvPr>
        </p:nvSpPr>
        <p:spPr>
          <a:xfrm>
            <a:off x="142844" y="71414"/>
            <a:ext cx="7572364" cy="487313"/>
          </a:xfrm>
        </p:spPr>
        <p:txBody>
          <a:bodyPr/>
          <a:lstStyle/>
          <a:p>
            <a:pPr>
              <a:defRPr/>
            </a:pPr>
            <a:r>
              <a:rPr lang="fr-FR" dirty="0" smtClean="0"/>
              <a:t>Analyse des investissements</a:t>
            </a:r>
          </a:p>
        </p:txBody>
      </p:sp>
      <p:sp>
        <p:nvSpPr>
          <p:cNvPr id="11" name="Espace réservé du texte 2"/>
          <p:cNvSpPr>
            <a:spLocks noGrp="1"/>
          </p:cNvSpPr>
          <p:nvPr>
            <p:ph type="body" sz="quarter" idx="10"/>
          </p:nvPr>
        </p:nvSpPr>
        <p:spPr>
          <a:xfrm>
            <a:off x="500034" y="642918"/>
            <a:ext cx="7777163" cy="553998"/>
          </a:xfrm>
        </p:spPr>
        <p:txBody>
          <a:bodyPr/>
          <a:lstStyle/>
          <a:p>
            <a:r>
              <a:rPr lang="fr-FR" dirty="0" smtClean="0"/>
              <a:t>Répartition des investissements 2014 2015 2016 selon le programme – part impactant le </a:t>
            </a:r>
            <a:r>
              <a:rPr lang="fr-FR" b="1" dirty="0" smtClean="0"/>
              <a:t>compte Transporteur uniquement </a:t>
            </a:r>
          </a:p>
        </p:txBody>
      </p:sp>
      <p:sp>
        <p:nvSpPr>
          <p:cNvPr id="5" name="Rectangle 4"/>
          <p:cNvSpPr/>
          <p:nvPr/>
        </p:nvSpPr>
        <p:spPr>
          <a:xfrm>
            <a:off x="7215206" y="5857892"/>
            <a:ext cx="1643074" cy="85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7" name="Graphique 6"/>
          <p:cNvGraphicFramePr/>
          <p:nvPr/>
        </p:nvGraphicFramePr>
        <p:xfrm>
          <a:off x="1142976" y="1500174"/>
          <a:ext cx="7358113" cy="492922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14312" y="253981"/>
            <a:ext cx="8929688" cy="487313"/>
          </a:xfrm>
          <a:solidFill>
            <a:srgbClr val="6E267B"/>
          </a:solidFill>
          <a:ln w="9525">
            <a:noFill/>
            <a:miter lim="800000"/>
            <a:headEnd/>
            <a:tailEnd/>
          </a:ln>
        </p:spPr>
        <p:txBody>
          <a:bodyPr/>
          <a:lstStyle/>
          <a:p>
            <a:pPr>
              <a:defRPr/>
            </a:pPr>
            <a:r>
              <a:rPr lang="fr-FR" dirty="0" smtClean="0">
                <a:solidFill>
                  <a:schemeClr val="bg1"/>
                </a:solidFill>
                <a:latin typeface="Arial" pitchFamily="34" charset="0"/>
                <a:cs typeface="+mn-cs"/>
              </a:rPr>
              <a:t>Les membres de droit des 4 IRC</a:t>
            </a:r>
          </a:p>
        </p:txBody>
      </p:sp>
      <p:graphicFrame>
        <p:nvGraphicFramePr>
          <p:cNvPr id="61" name="Group 205"/>
          <p:cNvGraphicFramePr>
            <a:graphicFrameLocks noGrp="1"/>
          </p:cNvGraphicFramePr>
          <p:nvPr/>
        </p:nvGraphicFramePr>
        <p:xfrm>
          <a:off x="1000100" y="1142984"/>
          <a:ext cx="6429403" cy="3885251"/>
        </p:xfrm>
        <a:graphic>
          <a:graphicData uri="http://schemas.openxmlformats.org/drawingml/2006/table">
            <a:tbl>
              <a:tblPr/>
              <a:tblGrid>
                <a:gridCol w="2771294"/>
                <a:gridCol w="3658109"/>
              </a:tblGrid>
              <a:tr h="4810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1" i="1" u="none" strike="noStrike" cap="none" normalizeH="0" baseline="0" dirty="0" smtClean="0">
                          <a:ln>
                            <a:noFill/>
                          </a:ln>
                          <a:solidFill>
                            <a:schemeClr val="tx2"/>
                          </a:solidFill>
                          <a:effectLst/>
                          <a:latin typeface="Arial" charset="0"/>
                          <a:ea typeface="ＭＳ Ｐゴシック"/>
                          <a:cs typeface="Arial" charset="0"/>
                        </a:rPr>
                        <a:t>Gares&amp;Connexions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0" i="1" u="none" strike="noStrike" cap="none" normalizeH="0" baseline="0" dirty="0" smtClean="0">
                          <a:ln>
                            <a:noFill/>
                          </a:ln>
                          <a:solidFill>
                            <a:schemeClr val="tx2"/>
                          </a:solidFill>
                          <a:effectLst/>
                          <a:latin typeface="Arial" charset="0"/>
                          <a:ea typeface="ＭＳ Ｐゴシック"/>
                          <a:cs typeface="Arial" charset="0"/>
                        </a:rPr>
                        <a:t>Directeur d’Agence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0195"/>
                      </a:schemeClr>
                    </a:solidFill>
                  </a:tcPr>
                </a:tc>
              </a:tr>
              <a:tr h="4810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1" i="1" u="none" strike="noStrike" cap="none" normalizeH="0" baseline="0" smtClean="0">
                          <a:ln>
                            <a:noFill/>
                          </a:ln>
                          <a:solidFill>
                            <a:schemeClr val="tx2"/>
                          </a:solidFill>
                          <a:effectLst/>
                          <a:latin typeface="Arial" charset="0"/>
                          <a:ea typeface="ＭＳ Ｐゴシック"/>
                          <a:cs typeface="Arial" charset="0"/>
                        </a:rPr>
                        <a:t>RFF</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0" i="1" u="none" strike="noStrike" cap="none" normalizeH="0" baseline="0" dirty="0" smtClean="0">
                          <a:ln>
                            <a:noFill/>
                          </a:ln>
                          <a:solidFill>
                            <a:schemeClr val="tx2"/>
                          </a:solidFill>
                          <a:effectLst/>
                          <a:latin typeface="Arial" charset="0"/>
                          <a:ea typeface="ＭＳ Ｐゴシック"/>
                          <a:cs typeface="Arial" charset="0"/>
                        </a:rPr>
                        <a:t>Directeur Régional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0195"/>
                      </a:schemeClr>
                    </a:solidFill>
                  </a:tcPr>
                </a:tc>
              </a:tr>
              <a:tr h="481013">
                <a:tc rowSpan="3">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1" i="1" u="none" strike="noStrike" cap="none" normalizeH="0" baseline="0" dirty="0" smtClean="0">
                          <a:ln>
                            <a:noFill/>
                          </a:ln>
                          <a:solidFill>
                            <a:schemeClr val="tx2"/>
                          </a:solidFill>
                          <a:effectLst/>
                          <a:latin typeface="Arial" charset="0"/>
                          <a:ea typeface="ＭＳ Ｐゴシック"/>
                          <a:cs typeface="Arial" charset="0"/>
                        </a:rPr>
                        <a:t>Autorité organisatrice de transport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0" i="1" u="none" strike="noStrike" cap="none" normalizeH="0" baseline="0" dirty="0" smtClean="0">
                          <a:ln>
                            <a:noFill/>
                          </a:ln>
                          <a:solidFill>
                            <a:schemeClr val="tx2"/>
                          </a:solidFill>
                          <a:effectLst/>
                          <a:latin typeface="Arial" charset="0"/>
                          <a:ea typeface="ＭＳ Ｐゴシック"/>
                          <a:cs typeface="Arial" charset="0"/>
                        </a:rPr>
                        <a:t>Président du Conseil Régional Lorraine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0195"/>
                      </a:schemeClr>
                    </a:solidFill>
                  </a:tcPr>
                </a:tc>
              </a:tr>
              <a:tr h="481013">
                <a:tc vMerge="1">
                  <a:txBody>
                    <a:bodyPr/>
                    <a:lstStyle/>
                    <a:p>
                      <a:endParaRPr lang="fr-FR"/>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0" i="1" u="none" strike="noStrike" cap="none" normalizeH="0" baseline="0" dirty="0" smtClean="0">
                          <a:ln>
                            <a:noFill/>
                          </a:ln>
                          <a:solidFill>
                            <a:schemeClr val="tx2"/>
                          </a:solidFill>
                          <a:effectLst/>
                          <a:latin typeface="Arial" charset="0"/>
                          <a:ea typeface="ＭＳ Ｐゴシック"/>
                          <a:cs typeface="Arial" charset="0"/>
                        </a:rPr>
                        <a:t>Président du Conseil Régional Alsace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0195"/>
                      </a:schemeClr>
                    </a:solidFill>
                  </a:tcPr>
                </a:tc>
              </a:tr>
              <a:tr h="481013">
                <a:tc vMerge="1">
                  <a:txBody>
                    <a:bodyPr/>
                    <a:lstStyle/>
                    <a:p>
                      <a:endParaRPr lang="fr-FR"/>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0" i="1" u="none" strike="noStrike" cap="none" normalizeH="0" baseline="0" dirty="0" smtClean="0">
                          <a:ln>
                            <a:noFill/>
                          </a:ln>
                          <a:solidFill>
                            <a:schemeClr val="tx2"/>
                          </a:solidFill>
                          <a:effectLst/>
                          <a:latin typeface="Arial" charset="0"/>
                          <a:ea typeface="ＭＳ Ｐゴシック"/>
                          <a:cs typeface="Arial" charset="0"/>
                        </a:rPr>
                        <a:t>Directeur DREAL*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0195"/>
                      </a:schemeClr>
                    </a:solidFill>
                  </a:tcPr>
                </a:tc>
              </a:tr>
              <a:tr h="4810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1" i="1" u="none" strike="noStrike" cap="none" normalizeH="0" baseline="0" dirty="0" smtClean="0">
                          <a:ln>
                            <a:noFill/>
                          </a:ln>
                          <a:solidFill>
                            <a:schemeClr val="tx2"/>
                          </a:solidFill>
                          <a:effectLst/>
                          <a:latin typeface="Arial" charset="0"/>
                          <a:ea typeface="ＭＳ Ｐゴシック"/>
                          <a:cs typeface="Arial" charset="0"/>
                        </a:rPr>
                        <a:t>Entreprises Ferroviaires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400" b="0" i="1" u="none" strike="noStrike" kern="1200" cap="none" spc="0" normalizeH="0" baseline="0" noProof="0" dirty="0" smtClean="0">
                          <a:ln>
                            <a:noFill/>
                          </a:ln>
                          <a:solidFill>
                            <a:schemeClr val="tx2"/>
                          </a:solidFill>
                          <a:effectLst/>
                          <a:uLnTx/>
                          <a:uFillTx/>
                          <a:latin typeface="+mn-lt"/>
                          <a:ea typeface="+mn-ea"/>
                          <a:cs typeface="Arial"/>
                        </a:rPr>
                        <a:t>Représentant des EF SNCF</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400" b="0" i="1" u="none" strike="noStrike" kern="1200" cap="none" spc="0" normalizeH="0" baseline="0" noProof="0" dirty="0" smtClean="0">
                          <a:ln>
                            <a:noFill/>
                          </a:ln>
                          <a:solidFill>
                            <a:schemeClr val="tx2"/>
                          </a:solidFill>
                          <a:effectLst/>
                          <a:uLnTx/>
                          <a:uFillTx/>
                          <a:latin typeface="+mn-lt"/>
                          <a:ea typeface="+mn-ea"/>
                          <a:cs typeface="Arial"/>
                        </a:rPr>
                        <a:t>Directeur Régional Lorraine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0195"/>
                      </a:schemeClr>
                    </a:solidFill>
                  </a:tcPr>
                </a:tc>
              </a:tr>
              <a:tr h="481013">
                <a:tc row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1" i="1" u="none" strike="noStrike" cap="none" normalizeH="0" baseline="0" smtClean="0">
                          <a:ln>
                            <a:noFill/>
                          </a:ln>
                          <a:solidFill>
                            <a:schemeClr val="tx2"/>
                          </a:solidFill>
                          <a:effectLst/>
                          <a:latin typeface="Arial" charset="0"/>
                          <a:ea typeface="ＭＳ Ｐゴシック"/>
                          <a:cs typeface="Arial" charset="0"/>
                        </a:rPr>
                        <a:t>Organisations professionnelle des Entreprises Ferroviaires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0195"/>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0" i="1" u="none" strike="noStrike" cap="none" normalizeH="0" baseline="0" smtClean="0">
                          <a:ln>
                            <a:noFill/>
                          </a:ln>
                          <a:solidFill>
                            <a:schemeClr val="tx2"/>
                          </a:solidFill>
                          <a:effectLst/>
                          <a:latin typeface="Arial" charset="0"/>
                          <a:ea typeface="ＭＳ Ｐゴシック"/>
                          <a:cs typeface="Arial" charset="0"/>
                        </a:rPr>
                        <a:t>Représentant UTP</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0195"/>
                      </a:schemeClr>
                    </a:solidFill>
                  </a:tcPr>
                </a:tc>
              </a:tr>
              <a:tr h="481013">
                <a:tc vMerge="1">
                  <a:txBody>
                    <a:bodyPr/>
                    <a:lstStyle/>
                    <a:p>
                      <a:endParaRPr lang="fr-FR"/>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0" i="1" u="none" strike="noStrike" cap="none" normalizeH="0" baseline="0" dirty="0" smtClean="0">
                          <a:ln>
                            <a:noFill/>
                          </a:ln>
                          <a:solidFill>
                            <a:schemeClr val="tx2"/>
                          </a:solidFill>
                          <a:effectLst/>
                          <a:latin typeface="Arial" charset="0"/>
                          <a:ea typeface="ＭＳ Ｐゴシック"/>
                          <a:cs typeface="Arial" charset="0"/>
                        </a:rPr>
                        <a:t>Représentant  AFRA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0195"/>
                      </a:schemeClr>
                    </a:solidFill>
                  </a:tcPr>
                </a:tc>
              </a:tr>
            </a:tbl>
          </a:graphicData>
        </a:graphic>
      </p:graphicFrame>
      <p:sp>
        <p:nvSpPr>
          <p:cNvPr id="23" name="Text Box 21"/>
          <p:cNvSpPr txBox="1">
            <a:spLocks noChangeArrowheads="1"/>
          </p:cNvSpPr>
          <p:nvPr/>
        </p:nvSpPr>
        <p:spPr bwMode="auto">
          <a:xfrm>
            <a:off x="2714612" y="5429264"/>
            <a:ext cx="6143668" cy="584775"/>
          </a:xfrm>
          <a:prstGeom prst="rect">
            <a:avLst/>
          </a:prstGeom>
          <a:noFill/>
          <a:ln w="9525">
            <a:noFill/>
            <a:miter lim="800000"/>
            <a:headEnd/>
            <a:tailEnd/>
          </a:ln>
        </p:spPr>
        <p:txBody>
          <a:bodyPr wrap="square" lIns="0">
            <a:spAutoFit/>
          </a:bodyPr>
          <a:lstStyle/>
          <a:p>
            <a:pPr>
              <a:buClr>
                <a:srgbClr val="A50021"/>
              </a:buClr>
            </a:pPr>
            <a:r>
              <a:rPr lang="fr-FR" sz="1600" b="1" i="1" dirty="0" smtClean="0"/>
              <a:t>* Membre associé pour l’IRC des gares de Lorraine TGV et Meuse TGV</a:t>
            </a:r>
          </a:p>
          <a:p>
            <a:pPr>
              <a:buClr>
                <a:srgbClr val="A50021"/>
              </a:buClr>
            </a:pPr>
            <a:r>
              <a:rPr lang="fr-FR" sz="1600" b="1" i="1" baseline="30000" dirty="0" smtClean="0"/>
              <a:t>**</a:t>
            </a:r>
            <a:r>
              <a:rPr lang="fr-FR" sz="1600" b="1" i="1" dirty="0" smtClean="0"/>
              <a:t> Non membre de l’IRC Lorraine TGV et Meuse TGV et de l’IRC Thionville</a:t>
            </a:r>
            <a:endParaRPr lang="fr-FR" sz="1600" b="1" i="1" baseline="300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
          <p:cNvSpPr>
            <a:spLocks noGrp="1"/>
          </p:cNvSpPr>
          <p:nvPr>
            <p:ph type="ctrTitle"/>
          </p:nvPr>
        </p:nvSpPr>
        <p:spPr>
          <a:xfrm>
            <a:off x="285784" y="227043"/>
            <a:ext cx="7572364" cy="447238"/>
          </a:xfrm>
        </p:spPr>
        <p:txBody>
          <a:bodyPr/>
          <a:lstStyle/>
          <a:p>
            <a:pPr>
              <a:defRPr/>
            </a:pPr>
            <a:r>
              <a:rPr lang="fr-FR" dirty="0" smtClean="0"/>
              <a:t>Analyse de l’impact des investissements</a:t>
            </a:r>
          </a:p>
        </p:txBody>
      </p:sp>
      <p:sp>
        <p:nvSpPr>
          <p:cNvPr id="11" name="Espace réservé du texte 2"/>
          <p:cNvSpPr>
            <a:spLocks noGrp="1"/>
          </p:cNvSpPr>
          <p:nvPr>
            <p:ph type="body" sz="quarter" idx="10"/>
          </p:nvPr>
        </p:nvSpPr>
        <p:spPr>
          <a:xfrm>
            <a:off x="571472" y="785794"/>
            <a:ext cx="7777163" cy="2754600"/>
          </a:xfrm>
        </p:spPr>
        <p:txBody>
          <a:bodyPr/>
          <a:lstStyle/>
          <a:p>
            <a:r>
              <a:rPr lang="fr-FR" dirty="0" smtClean="0"/>
              <a:t>Evolution du poids des investissements sur les gares lorraines.</a:t>
            </a:r>
          </a:p>
          <a:p>
            <a:r>
              <a:rPr lang="fr-FR" sz="1400" i="1" u="sng" dirty="0" smtClean="0">
                <a:solidFill>
                  <a:srgbClr val="FF0000"/>
                </a:solidFill>
              </a:rPr>
              <a:t>Sur la base investissement mars 2014 </a:t>
            </a:r>
          </a:p>
          <a:p>
            <a:endParaRPr lang="fr-FR" dirty="0" smtClean="0"/>
          </a:p>
          <a:p>
            <a:endParaRPr lang="fr-FR" dirty="0" smtClean="0"/>
          </a:p>
          <a:p>
            <a:endParaRPr lang="fr-FR" dirty="0" smtClean="0"/>
          </a:p>
          <a:p>
            <a:endParaRPr lang="fr-FR" dirty="0" smtClean="0"/>
          </a:p>
          <a:p>
            <a:endParaRPr lang="fr-FR" dirty="0" smtClean="0"/>
          </a:p>
          <a:p>
            <a:endParaRPr lang="fr-FR" dirty="0" smtClean="0"/>
          </a:p>
        </p:txBody>
      </p:sp>
      <p:cxnSp>
        <p:nvCxnSpPr>
          <p:cNvPr id="16" name="Connecteur droit 15"/>
          <p:cNvCxnSpPr/>
          <p:nvPr/>
        </p:nvCxnSpPr>
        <p:spPr>
          <a:xfrm rot="5400000">
            <a:off x="3036877" y="3750471"/>
            <a:ext cx="2357454" cy="1588"/>
          </a:xfrm>
          <a:prstGeom prst="line">
            <a:avLst/>
          </a:prstGeom>
          <a:ln w="38100">
            <a:solidFill>
              <a:srgbClr val="B0B0B2"/>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rot="5400000">
            <a:off x="3109109" y="3749677"/>
            <a:ext cx="2357454" cy="1588"/>
          </a:xfrm>
          <a:prstGeom prst="line">
            <a:avLst/>
          </a:prstGeom>
          <a:ln w="38100">
            <a:solidFill>
              <a:srgbClr val="B0B0B2"/>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929090" y="1142984"/>
            <a:ext cx="4572000" cy="646331"/>
          </a:xfrm>
          <a:prstGeom prst="rect">
            <a:avLst/>
          </a:prstGeom>
        </p:spPr>
        <p:txBody>
          <a:bodyPr>
            <a:spAutoFit/>
          </a:bodyPr>
          <a:lstStyle/>
          <a:p>
            <a:pPr algn="ctr">
              <a:defRPr sz="1800" b="1" i="0" u="none" strike="noStrike" kern="1200" baseline="0">
                <a:solidFill>
                  <a:srgbClr val="3E3D40"/>
                </a:solidFill>
                <a:latin typeface="+mn-lt"/>
                <a:ea typeface="+mn-ea"/>
                <a:cs typeface="+mn-cs"/>
              </a:defRPr>
            </a:pPr>
            <a:r>
              <a:rPr lang="en-US" b="1" dirty="0" err="1" smtClean="0">
                <a:solidFill>
                  <a:srgbClr val="3E3D40"/>
                </a:solidFill>
              </a:rPr>
              <a:t>Trajectoire</a:t>
            </a:r>
            <a:r>
              <a:rPr lang="en-US" b="1" dirty="0" smtClean="0">
                <a:solidFill>
                  <a:srgbClr val="3E3D40"/>
                </a:solidFill>
              </a:rPr>
              <a:t> de </a:t>
            </a:r>
            <a:r>
              <a:rPr lang="en-US" b="1" dirty="0" err="1" smtClean="0">
                <a:solidFill>
                  <a:srgbClr val="3E3D40"/>
                </a:solidFill>
              </a:rPr>
              <a:t>l'impact</a:t>
            </a:r>
            <a:r>
              <a:rPr lang="en-US" b="1" dirty="0" smtClean="0">
                <a:solidFill>
                  <a:srgbClr val="3E3D40"/>
                </a:solidFill>
              </a:rPr>
              <a:t> </a:t>
            </a:r>
            <a:r>
              <a:rPr lang="en-US" b="1" dirty="0" err="1" smtClean="0">
                <a:solidFill>
                  <a:srgbClr val="3E3D40"/>
                </a:solidFill>
              </a:rPr>
              <a:t>investissement</a:t>
            </a:r>
            <a:r>
              <a:rPr lang="en-US" b="1" dirty="0" smtClean="0">
                <a:solidFill>
                  <a:srgbClr val="3E3D40"/>
                </a:solidFill>
              </a:rPr>
              <a:t> - </a:t>
            </a:r>
            <a:r>
              <a:rPr lang="en-US" b="1" dirty="0" err="1" smtClean="0">
                <a:solidFill>
                  <a:srgbClr val="3E3D40"/>
                </a:solidFill>
              </a:rPr>
              <a:t>gares</a:t>
            </a:r>
            <a:r>
              <a:rPr lang="en-US" b="1" dirty="0" smtClean="0">
                <a:solidFill>
                  <a:srgbClr val="3E3D40"/>
                </a:solidFill>
              </a:rPr>
              <a:t> Lorraine - </a:t>
            </a:r>
            <a:r>
              <a:rPr lang="en-US" b="1" dirty="0" err="1" smtClean="0">
                <a:solidFill>
                  <a:srgbClr val="3E3D40"/>
                </a:solidFill>
              </a:rPr>
              <a:t>tous</a:t>
            </a:r>
            <a:r>
              <a:rPr lang="en-US" b="1" dirty="0" smtClean="0">
                <a:solidFill>
                  <a:srgbClr val="3E3D40"/>
                </a:solidFill>
              </a:rPr>
              <a:t> </a:t>
            </a:r>
            <a:r>
              <a:rPr lang="en-US" b="1" dirty="0" err="1" smtClean="0">
                <a:solidFill>
                  <a:srgbClr val="3E3D40"/>
                </a:solidFill>
              </a:rPr>
              <a:t>transporteurs</a:t>
            </a:r>
            <a:endParaRPr lang="en-US" b="1" dirty="0">
              <a:solidFill>
                <a:srgbClr val="3E3D40"/>
              </a:solidFill>
            </a:endParaRPr>
          </a:p>
        </p:txBody>
      </p:sp>
      <p:sp>
        <p:nvSpPr>
          <p:cNvPr id="18" name="ZoneTexte 17"/>
          <p:cNvSpPr txBox="1"/>
          <p:nvPr/>
        </p:nvSpPr>
        <p:spPr>
          <a:xfrm>
            <a:off x="3714744" y="4786322"/>
            <a:ext cx="642942" cy="338554"/>
          </a:xfrm>
          <a:prstGeom prst="rect">
            <a:avLst/>
          </a:prstGeom>
          <a:noFill/>
        </p:spPr>
        <p:txBody>
          <a:bodyPr wrap="square" rtlCol="0">
            <a:spAutoFit/>
          </a:bodyPr>
          <a:lstStyle/>
          <a:p>
            <a:r>
              <a:rPr lang="fr-FR" sz="1600" b="1" dirty="0" smtClean="0"/>
              <a:t>PPI</a:t>
            </a:r>
            <a:endParaRPr lang="fr-FR" sz="1600" b="1" dirty="0"/>
          </a:p>
        </p:txBody>
      </p:sp>
      <p:sp>
        <p:nvSpPr>
          <p:cNvPr id="24" name="ZoneTexte 23"/>
          <p:cNvSpPr txBox="1"/>
          <p:nvPr/>
        </p:nvSpPr>
        <p:spPr>
          <a:xfrm>
            <a:off x="3714744" y="2857496"/>
            <a:ext cx="642942" cy="338554"/>
          </a:xfrm>
          <a:prstGeom prst="rect">
            <a:avLst/>
          </a:prstGeom>
          <a:noFill/>
        </p:spPr>
        <p:txBody>
          <a:bodyPr wrap="square" rtlCol="0">
            <a:spAutoFit/>
          </a:bodyPr>
          <a:lstStyle/>
          <a:p>
            <a:r>
              <a:rPr lang="fr-FR" sz="1600" b="1" dirty="0" smtClean="0"/>
              <a:t>PPA</a:t>
            </a:r>
            <a:endParaRPr lang="fr-FR" sz="1600" b="1" dirty="0"/>
          </a:p>
        </p:txBody>
      </p:sp>
      <p:sp>
        <p:nvSpPr>
          <p:cNvPr id="25" name="ZoneTexte 24"/>
          <p:cNvSpPr txBox="1"/>
          <p:nvPr/>
        </p:nvSpPr>
        <p:spPr>
          <a:xfrm>
            <a:off x="1142976" y="2161752"/>
            <a:ext cx="1143008" cy="338554"/>
          </a:xfrm>
          <a:prstGeom prst="rect">
            <a:avLst/>
          </a:prstGeom>
          <a:noFill/>
        </p:spPr>
        <p:txBody>
          <a:bodyPr wrap="square" rtlCol="0">
            <a:spAutoFit/>
          </a:bodyPr>
          <a:lstStyle/>
          <a:p>
            <a:r>
              <a:rPr lang="fr-FR" sz="1600" b="1" dirty="0" smtClean="0"/>
              <a:t>PPA + PPI</a:t>
            </a:r>
            <a:endParaRPr lang="fr-FR" sz="1600" b="1" dirty="0"/>
          </a:p>
        </p:txBody>
      </p:sp>
      <p:sp>
        <p:nvSpPr>
          <p:cNvPr id="27" name="Espace réservé du texte 2"/>
          <p:cNvSpPr txBox="1">
            <a:spLocks/>
          </p:cNvSpPr>
          <p:nvPr/>
        </p:nvSpPr>
        <p:spPr>
          <a:xfrm>
            <a:off x="3214678" y="5929330"/>
            <a:ext cx="4214842" cy="638636"/>
          </a:xfrm>
          <a:prstGeom prst="rect">
            <a:avLst/>
          </a:prstGeom>
        </p:spPr>
        <p:txBody>
          <a:bodyPr wrap="square" lIns="0" tIns="0" rIns="0" bIns="0">
            <a:spAutoFit/>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kumimoji="0" lang="fr-FR" sz="1050" b="0" i="1" u="none" strike="noStrike" kern="1200" cap="none" spc="0" normalizeH="0" baseline="0" noProof="0" dirty="0" smtClean="0">
                <a:ln>
                  <a:noFill/>
                </a:ln>
                <a:effectLst/>
                <a:uLnTx/>
                <a:uFillTx/>
                <a:latin typeface="Arial"/>
                <a:ea typeface="+mn-ea"/>
                <a:cs typeface="Arial"/>
              </a:rPr>
              <a:t>- 2016 avec hypothèses</a:t>
            </a:r>
            <a:r>
              <a:rPr kumimoji="0" lang="fr-FR" sz="1050" b="0" i="1" u="none" strike="noStrike" kern="1200" cap="none" spc="0" normalizeH="0" noProof="0" dirty="0" smtClean="0">
                <a:ln>
                  <a:noFill/>
                </a:ln>
                <a:effectLst/>
                <a:uLnTx/>
                <a:uFillTx/>
                <a:latin typeface="Arial"/>
                <a:ea typeface="+mn-ea"/>
                <a:cs typeface="Arial"/>
              </a:rPr>
              <a:t> de répartition sur base tarifs 2015</a:t>
            </a:r>
          </a:p>
          <a:p>
            <a:pPr marL="0" marR="0" lvl="0" indent="0" algn="l" defTabSz="914400" rtl="0" eaLnBrk="0" fontAlgn="base" latinLnBrk="0" hangingPunct="0">
              <a:lnSpc>
                <a:spcPct val="100000"/>
              </a:lnSpc>
              <a:spcBef>
                <a:spcPts val="0"/>
              </a:spcBef>
              <a:spcAft>
                <a:spcPts val="600"/>
              </a:spcAft>
              <a:buClrTx/>
              <a:buSzTx/>
              <a:buFontTx/>
              <a:buChar char="-"/>
              <a:tabLst/>
              <a:defRPr/>
            </a:pPr>
            <a:r>
              <a:rPr kumimoji="0" lang="fr-FR" sz="1050" b="0" i="1" u="none" strike="noStrike" kern="1200" cap="none" spc="0" normalizeH="0" baseline="0" noProof="0" dirty="0" smtClean="0">
                <a:ln>
                  <a:noFill/>
                </a:ln>
                <a:effectLst/>
                <a:uLnTx/>
                <a:uFillTx/>
                <a:latin typeface="Arial"/>
                <a:ea typeface="+mn-ea"/>
                <a:cs typeface="Arial"/>
              </a:rPr>
              <a:t>PPA = investissements</a:t>
            </a:r>
            <a:r>
              <a:rPr kumimoji="0" lang="fr-FR" sz="1050" b="0" i="1" u="none" strike="noStrike" kern="1200" cap="none" spc="0" normalizeH="0" noProof="0" dirty="0" smtClean="0">
                <a:ln>
                  <a:noFill/>
                </a:ln>
                <a:effectLst/>
                <a:uLnTx/>
                <a:uFillTx/>
                <a:latin typeface="Arial"/>
                <a:ea typeface="+mn-ea"/>
                <a:cs typeface="Arial"/>
              </a:rPr>
              <a:t> passé</a:t>
            </a:r>
            <a:endParaRPr lang="fr-FR" sz="1050" i="1" dirty="0" smtClean="0">
              <a:latin typeface="Arial"/>
              <a:ea typeface="+mn-ea"/>
              <a:cs typeface="Arial"/>
            </a:endParaRPr>
          </a:p>
          <a:p>
            <a:pPr marL="0" marR="0" lvl="0" indent="0" algn="l" defTabSz="914400" rtl="0" eaLnBrk="0" fontAlgn="base" latinLnBrk="0" hangingPunct="0">
              <a:lnSpc>
                <a:spcPct val="100000"/>
              </a:lnSpc>
              <a:spcBef>
                <a:spcPts val="0"/>
              </a:spcBef>
              <a:spcAft>
                <a:spcPts val="600"/>
              </a:spcAft>
              <a:buClrTx/>
              <a:buSzTx/>
              <a:buFontTx/>
              <a:buChar char="-"/>
              <a:tabLst/>
              <a:defRPr/>
            </a:pPr>
            <a:r>
              <a:rPr kumimoji="0" lang="fr-FR" sz="1050" b="0" i="1" u="none" strike="noStrike" kern="1200" cap="none" spc="0" normalizeH="0" noProof="0" dirty="0" smtClean="0">
                <a:ln>
                  <a:noFill/>
                </a:ln>
                <a:effectLst/>
                <a:uLnTx/>
                <a:uFillTx/>
                <a:latin typeface="Arial"/>
                <a:ea typeface="+mn-ea"/>
                <a:cs typeface="Arial"/>
              </a:rPr>
              <a:t>PPI = investissements 2014 + 2015 + 2016 + 2017</a:t>
            </a:r>
          </a:p>
        </p:txBody>
      </p:sp>
      <p:graphicFrame>
        <p:nvGraphicFramePr>
          <p:cNvPr id="12" name="Graphique 11"/>
          <p:cNvGraphicFramePr/>
          <p:nvPr/>
        </p:nvGraphicFramePr>
        <p:xfrm>
          <a:off x="428596" y="1612446"/>
          <a:ext cx="7232226" cy="4245446"/>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p:cNvSpPr/>
          <p:nvPr/>
        </p:nvSpPr>
        <p:spPr>
          <a:xfrm>
            <a:off x="7215206" y="5857892"/>
            <a:ext cx="1643074" cy="85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spd="med">
    <p:fade/>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00034" y="5643578"/>
            <a:ext cx="8643966" cy="12144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0" name="Graphique 9"/>
          <p:cNvGraphicFramePr/>
          <p:nvPr/>
        </p:nvGraphicFramePr>
        <p:xfrm>
          <a:off x="0" y="0"/>
          <a:ext cx="9144000" cy="685800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med">
    <p:fade/>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0" y="214290"/>
            <a:ext cx="9144000" cy="584775"/>
          </a:xfrm>
          <a:prstGeom prst="rect">
            <a:avLst/>
          </a:prstGeom>
          <a:noFill/>
        </p:spPr>
        <p:txBody>
          <a:bodyPr wrap="square" rtlCol="0">
            <a:spAutoFit/>
          </a:bodyPr>
          <a:lstStyle/>
          <a:p>
            <a:r>
              <a:rPr lang="fr-FR" dirty="0" smtClean="0">
                <a:solidFill>
                  <a:srgbClr val="FF0000"/>
                </a:solidFill>
                <a:latin typeface="Calibri" pitchFamily="34" charset="0"/>
              </a:rPr>
              <a:t>Investissements prévisionnels 2016 - gares lorraines</a:t>
            </a:r>
            <a:endParaRPr lang="fr-FR" dirty="0">
              <a:solidFill>
                <a:srgbClr val="FF0000"/>
              </a:solidFill>
              <a:latin typeface="Calibri" pitchFamily="34" charset="0"/>
            </a:endParaRPr>
          </a:p>
        </p:txBody>
      </p:sp>
      <p:pic>
        <p:nvPicPr>
          <p:cNvPr id="1026" name="Picture 2"/>
          <p:cNvPicPr>
            <a:picLocks noChangeAspect="1" noChangeArrowheads="1"/>
          </p:cNvPicPr>
          <p:nvPr/>
        </p:nvPicPr>
        <p:blipFill>
          <a:blip r:embed="rId2"/>
          <a:srcRect/>
          <a:stretch>
            <a:fillRect/>
          </a:stretch>
        </p:blipFill>
        <p:spPr bwMode="auto">
          <a:xfrm>
            <a:off x="0" y="1290633"/>
            <a:ext cx="9144000" cy="3924317"/>
          </a:xfrm>
          <a:prstGeom prst="rect">
            <a:avLst/>
          </a:prstGeom>
          <a:noFill/>
          <a:ln w="9525">
            <a:noFill/>
            <a:miter lim="800000"/>
            <a:headEnd/>
            <a:tailEnd/>
          </a:ln>
          <a:effectLst/>
        </p:spPr>
      </p:pic>
      <p:sp>
        <p:nvSpPr>
          <p:cNvPr id="4" name="Rectangle 3"/>
          <p:cNvSpPr/>
          <p:nvPr/>
        </p:nvSpPr>
        <p:spPr>
          <a:xfrm>
            <a:off x="7215206" y="5857892"/>
            <a:ext cx="1643074" cy="85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spd="med">
    <p:fade/>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0" y="214290"/>
            <a:ext cx="9144000" cy="1077218"/>
          </a:xfrm>
          <a:prstGeom prst="rect">
            <a:avLst/>
          </a:prstGeom>
          <a:noFill/>
        </p:spPr>
        <p:txBody>
          <a:bodyPr wrap="square" rtlCol="0">
            <a:spAutoFit/>
          </a:bodyPr>
          <a:lstStyle/>
          <a:p>
            <a:r>
              <a:rPr lang="fr-FR" dirty="0" smtClean="0">
                <a:solidFill>
                  <a:srgbClr val="FF0000"/>
                </a:solidFill>
                <a:latin typeface="Calibri" pitchFamily="34" charset="0"/>
              </a:rPr>
              <a:t>Investissements prévisionnels post 2017 2018 </a:t>
            </a:r>
          </a:p>
          <a:p>
            <a:r>
              <a:rPr lang="fr-FR" dirty="0" smtClean="0">
                <a:solidFill>
                  <a:srgbClr val="FF0000"/>
                </a:solidFill>
                <a:latin typeface="Calibri" pitchFamily="34" charset="0"/>
              </a:rPr>
              <a:t>des gares lorraines</a:t>
            </a:r>
            <a:endParaRPr lang="fr-FR" dirty="0">
              <a:solidFill>
                <a:srgbClr val="FF0000"/>
              </a:solidFill>
              <a:latin typeface="Calibri" pitchFamily="34" charset="0"/>
            </a:endParaRPr>
          </a:p>
        </p:txBody>
      </p:sp>
      <p:pic>
        <p:nvPicPr>
          <p:cNvPr id="2050" name="Picture 2"/>
          <p:cNvPicPr>
            <a:picLocks noChangeAspect="1" noChangeArrowheads="1"/>
          </p:cNvPicPr>
          <p:nvPr/>
        </p:nvPicPr>
        <p:blipFill>
          <a:blip r:embed="rId3"/>
          <a:srcRect/>
          <a:stretch>
            <a:fillRect/>
          </a:stretch>
        </p:blipFill>
        <p:spPr bwMode="auto">
          <a:xfrm>
            <a:off x="1" y="1571612"/>
            <a:ext cx="9144000" cy="3862403"/>
          </a:xfrm>
          <a:prstGeom prst="rect">
            <a:avLst/>
          </a:prstGeom>
          <a:noFill/>
          <a:ln w="9525">
            <a:noFill/>
            <a:miter lim="800000"/>
            <a:headEnd/>
            <a:tailEnd/>
          </a:ln>
          <a:effectLst/>
        </p:spPr>
      </p:pic>
      <p:sp>
        <p:nvSpPr>
          <p:cNvPr id="4" name="Rectangle 3"/>
          <p:cNvSpPr/>
          <p:nvPr/>
        </p:nvSpPr>
        <p:spPr>
          <a:xfrm>
            <a:off x="7215206" y="5929330"/>
            <a:ext cx="1643074" cy="85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spd="med">
    <p:fade/>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idx="4294967295"/>
          </p:nvPr>
        </p:nvSpPr>
        <p:spPr bwMode="auto">
          <a:xfrm>
            <a:off x="571440" y="714356"/>
            <a:ext cx="8572560" cy="5286412"/>
          </a:xfrm>
          <a:prstGeom prst="rect">
            <a:avLst/>
          </a:prstGeom>
          <a:noFill/>
          <a:ln>
            <a:miter lim="800000"/>
            <a:headEnd/>
            <a:tailEnd/>
          </a:ln>
        </p:spPr>
        <p:txBody>
          <a:bodyPr/>
          <a:lstStyle/>
          <a:p>
            <a:pPr algn="l"/>
            <a:r>
              <a:rPr lang="fr-FR" sz="2800" b="1" dirty="0" smtClean="0">
                <a:solidFill>
                  <a:srgbClr val="6E267B"/>
                </a:solidFill>
                <a:latin typeface="Calibri" pitchFamily="34" charset="0"/>
              </a:rPr>
              <a:t/>
            </a:r>
            <a:br>
              <a:rPr lang="fr-FR" sz="2800" b="1" dirty="0" smtClean="0">
                <a:solidFill>
                  <a:srgbClr val="6E267B"/>
                </a:solidFill>
                <a:latin typeface="Calibri" pitchFamily="34" charset="0"/>
              </a:rPr>
            </a:br>
            <a:r>
              <a:rPr lang="fr-FR" sz="2800" b="1" dirty="0" smtClean="0">
                <a:solidFill>
                  <a:srgbClr val="6E267B"/>
                </a:solidFill>
                <a:latin typeface="Calibri" pitchFamily="34" charset="0"/>
              </a:rPr>
              <a:t/>
            </a:r>
            <a:br>
              <a:rPr lang="fr-FR" sz="2800" b="1" dirty="0" smtClean="0">
                <a:solidFill>
                  <a:srgbClr val="6E267B"/>
                </a:solidFill>
                <a:latin typeface="Calibri" pitchFamily="34" charset="0"/>
              </a:rPr>
            </a:br>
            <a:r>
              <a:rPr lang="fr-FR" sz="2800" b="1" dirty="0" smtClean="0">
                <a:solidFill>
                  <a:srgbClr val="6E267B"/>
                </a:solidFill>
                <a:latin typeface="Calibri" pitchFamily="34" charset="0"/>
              </a:rPr>
              <a:t/>
            </a:r>
            <a:br>
              <a:rPr lang="fr-FR" sz="2800" b="1" dirty="0" smtClean="0">
                <a:solidFill>
                  <a:srgbClr val="6E267B"/>
                </a:solidFill>
                <a:latin typeface="Calibri" pitchFamily="34" charset="0"/>
              </a:rPr>
            </a:br>
            <a:r>
              <a:rPr lang="fr-FR" sz="2800" b="1" dirty="0" smtClean="0">
                <a:solidFill>
                  <a:srgbClr val="6E267B"/>
                </a:solidFill>
                <a:latin typeface="Calibri" pitchFamily="34" charset="0"/>
              </a:rPr>
              <a:t>Quid des conséquences du rapport de la sénatrice Mme Campion et de sa déclinaison législative ?</a:t>
            </a:r>
            <a:br>
              <a:rPr lang="fr-FR" sz="2800" b="1" dirty="0" smtClean="0">
                <a:solidFill>
                  <a:srgbClr val="6E267B"/>
                </a:solidFill>
                <a:latin typeface="Calibri" pitchFamily="34" charset="0"/>
              </a:rPr>
            </a:br>
            <a:r>
              <a:rPr lang="fr-FR" sz="2800" b="1" dirty="0" smtClean="0">
                <a:solidFill>
                  <a:srgbClr val="6E267B"/>
                </a:solidFill>
                <a:latin typeface="Calibri" pitchFamily="34" charset="0"/>
              </a:rPr>
              <a:t/>
            </a:r>
            <a:br>
              <a:rPr lang="fr-FR" sz="2800" b="1" dirty="0" smtClean="0">
                <a:solidFill>
                  <a:srgbClr val="6E267B"/>
                </a:solidFill>
                <a:latin typeface="Calibri" pitchFamily="34" charset="0"/>
              </a:rPr>
            </a:br>
            <a:r>
              <a:rPr lang="fr-FR" sz="2400" i="1" dirty="0" smtClean="0">
                <a:solidFill>
                  <a:srgbClr val="6E267B"/>
                </a:solidFill>
                <a:latin typeface="Calibri" pitchFamily="34" charset="0"/>
              </a:rPr>
              <a:t/>
            </a:r>
            <a:br>
              <a:rPr lang="fr-FR" sz="2400" i="1" dirty="0" smtClean="0">
                <a:solidFill>
                  <a:srgbClr val="6E267B"/>
                </a:solidFill>
                <a:latin typeface="Calibri" pitchFamily="34" charset="0"/>
              </a:rPr>
            </a:br>
            <a:endParaRPr lang="fr-FR" sz="1400" i="1" dirty="0" smtClean="0">
              <a:latin typeface="Calibri" pitchFamily="34" charset="0"/>
            </a:endParaRPr>
          </a:p>
        </p:txBody>
      </p:sp>
      <p:sp>
        <p:nvSpPr>
          <p:cNvPr id="7171" name="Rectangle 3"/>
          <p:cNvSpPr>
            <a:spLocks noChangeArrowheads="1"/>
          </p:cNvSpPr>
          <p:nvPr/>
        </p:nvSpPr>
        <p:spPr bwMode="auto">
          <a:xfrm>
            <a:off x="142844" y="71414"/>
            <a:ext cx="8229600" cy="777875"/>
          </a:xfrm>
          <a:prstGeom prst="rect">
            <a:avLst/>
          </a:prstGeom>
          <a:noFill/>
          <a:ln w="9525">
            <a:noFill/>
            <a:miter lim="800000"/>
            <a:headEnd/>
            <a:tailEnd/>
          </a:ln>
        </p:spPr>
        <p:txBody>
          <a:bodyPr/>
          <a:lstStyle/>
          <a:p>
            <a:pPr eaLnBrk="0" hangingPunct="0"/>
            <a:r>
              <a:rPr lang="fr-FR" dirty="0" smtClean="0">
                <a:solidFill>
                  <a:srgbClr val="FF0000"/>
                </a:solidFill>
                <a:latin typeface="Calibri" pitchFamily="34" charset="0"/>
              </a:rPr>
              <a:t>Mise en accessibilité des gares</a:t>
            </a:r>
            <a:endParaRPr lang="fr-FR" dirty="0">
              <a:solidFill>
                <a:srgbClr val="FF0000"/>
              </a:solidFill>
              <a:latin typeface="Calibri" pitchFamily="34" charset="0"/>
            </a:endParaRPr>
          </a:p>
        </p:txBody>
      </p:sp>
      <p:pic>
        <p:nvPicPr>
          <p:cNvPr id="5" name="Picture 4"/>
          <p:cNvPicPr>
            <a:picLocks noChangeAspect="1" noChangeArrowheads="1"/>
          </p:cNvPicPr>
          <p:nvPr/>
        </p:nvPicPr>
        <p:blipFill>
          <a:blip r:embed="rId3"/>
          <a:srcRect/>
          <a:stretch>
            <a:fillRect/>
          </a:stretch>
        </p:blipFill>
        <p:spPr bwMode="auto">
          <a:xfrm>
            <a:off x="6727363" y="3786190"/>
            <a:ext cx="1845133" cy="2064978"/>
          </a:xfrm>
          <a:prstGeom prst="rect">
            <a:avLst/>
          </a:prstGeom>
          <a:noFill/>
          <a:ln>
            <a:miter lim="800000"/>
            <a:headEnd/>
            <a:tailEnd/>
          </a:ln>
        </p:spPr>
      </p:pic>
      <p:sp>
        <p:nvSpPr>
          <p:cNvPr id="6" name="Rectangle 5"/>
          <p:cNvSpPr/>
          <p:nvPr/>
        </p:nvSpPr>
        <p:spPr>
          <a:xfrm>
            <a:off x="7215206" y="5857892"/>
            <a:ext cx="1643074" cy="85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spd="med">
    <p:fade/>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0" y="-77110"/>
            <a:ext cx="9144000" cy="584775"/>
          </a:xfrm>
          <a:prstGeom prst="rect">
            <a:avLst/>
          </a:prstGeom>
          <a:noFill/>
        </p:spPr>
        <p:txBody>
          <a:bodyPr wrap="square" rtlCol="0">
            <a:spAutoFit/>
          </a:bodyPr>
          <a:lstStyle/>
          <a:p>
            <a:r>
              <a:rPr lang="fr-FR" dirty="0" smtClean="0">
                <a:solidFill>
                  <a:srgbClr val="FF0000"/>
                </a:solidFill>
                <a:latin typeface="Calibri" pitchFamily="34" charset="0"/>
              </a:rPr>
              <a:t>Investissements Accessibilité 2014 - 2015</a:t>
            </a:r>
            <a:endParaRPr lang="fr-FR" dirty="0">
              <a:solidFill>
                <a:srgbClr val="FF0000"/>
              </a:solidFill>
              <a:latin typeface="Calibri" pitchFamily="34" charset="0"/>
            </a:endParaRPr>
          </a:p>
        </p:txBody>
      </p:sp>
      <p:pic>
        <p:nvPicPr>
          <p:cNvPr id="2" name="Picture 2"/>
          <p:cNvPicPr>
            <a:picLocks noChangeAspect="1" noChangeArrowheads="1"/>
          </p:cNvPicPr>
          <p:nvPr/>
        </p:nvPicPr>
        <p:blipFill>
          <a:blip r:embed="rId2"/>
          <a:srcRect/>
          <a:stretch>
            <a:fillRect/>
          </a:stretch>
        </p:blipFill>
        <p:spPr bwMode="auto">
          <a:xfrm>
            <a:off x="0" y="428604"/>
            <a:ext cx="9144000" cy="6429397"/>
          </a:xfrm>
          <a:prstGeom prst="rect">
            <a:avLst/>
          </a:prstGeom>
          <a:noFill/>
          <a:ln w="9525">
            <a:noFill/>
            <a:miter lim="800000"/>
            <a:headEnd/>
            <a:tailEnd/>
          </a:ln>
          <a:effectLst/>
        </p:spPr>
      </p:pic>
    </p:spTree>
  </p:cSld>
  <p:clrMapOvr>
    <a:masterClrMapping/>
  </p:clrMapOvr>
  <p:transition spd="med">
    <p:fade/>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idx="4294967295"/>
          </p:nvPr>
        </p:nvSpPr>
        <p:spPr bwMode="auto">
          <a:xfrm>
            <a:off x="571440" y="714356"/>
            <a:ext cx="8572560" cy="5286412"/>
          </a:xfrm>
          <a:prstGeom prst="rect">
            <a:avLst/>
          </a:prstGeom>
          <a:noFill/>
          <a:ln>
            <a:miter lim="800000"/>
            <a:headEnd/>
            <a:tailEnd/>
          </a:ln>
        </p:spPr>
        <p:txBody>
          <a:bodyPr/>
          <a:lstStyle/>
          <a:p>
            <a:pPr algn="l"/>
            <a:r>
              <a:rPr lang="fr-FR" sz="2800" b="1" dirty="0" smtClean="0">
                <a:solidFill>
                  <a:srgbClr val="6E267B"/>
                </a:solidFill>
                <a:latin typeface="Calibri" pitchFamily="34" charset="0"/>
              </a:rPr>
              <a:t/>
            </a:r>
            <a:br>
              <a:rPr lang="fr-FR" sz="2800" b="1" dirty="0" smtClean="0">
                <a:solidFill>
                  <a:srgbClr val="6E267B"/>
                </a:solidFill>
                <a:latin typeface="Calibri" pitchFamily="34" charset="0"/>
              </a:rPr>
            </a:br>
            <a:r>
              <a:rPr lang="fr-FR" sz="2800" b="1" dirty="0" smtClean="0">
                <a:solidFill>
                  <a:srgbClr val="6E267B"/>
                </a:solidFill>
                <a:latin typeface="Calibri" pitchFamily="34" charset="0"/>
              </a:rPr>
              <a:t/>
            </a:r>
            <a:br>
              <a:rPr lang="fr-FR" sz="2800" b="1" dirty="0" smtClean="0">
                <a:solidFill>
                  <a:srgbClr val="6E267B"/>
                </a:solidFill>
                <a:latin typeface="Calibri" pitchFamily="34" charset="0"/>
              </a:rPr>
            </a:br>
            <a:r>
              <a:rPr lang="fr-FR" sz="2800" b="1" dirty="0" smtClean="0">
                <a:solidFill>
                  <a:srgbClr val="6E267B"/>
                </a:solidFill>
                <a:latin typeface="Calibri" pitchFamily="34" charset="0"/>
              </a:rPr>
              <a:t>Jusqu’à début avril :</a:t>
            </a:r>
            <a:br>
              <a:rPr lang="fr-FR" sz="2800" b="1" dirty="0" smtClean="0">
                <a:solidFill>
                  <a:srgbClr val="6E267B"/>
                </a:solidFill>
                <a:latin typeface="Calibri" pitchFamily="34" charset="0"/>
              </a:rPr>
            </a:br>
            <a:r>
              <a:rPr lang="fr-FR" sz="2000" dirty="0" smtClean="0">
                <a:solidFill>
                  <a:srgbClr val="6E267B"/>
                </a:solidFill>
                <a:latin typeface="Calibri" pitchFamily="34" charset="0"/>
              </a:rPr>
              <a:t>- échanges Conseils Régionaux, Transporteurs et Gares&amp;Connexions pour établir la liste des investissements prévisionnels.</a:t>
            </a:r>
            <a:br>
              <a:rPr lang="fr-FR" sz="2000" dirty="0" smtClean="0">
                <a:solidFill>
                  <a:srgbClr val="6E267B"/>
                </a:solidFill>
                <a:latin typeface="Calibri" pitchFamily="34" charset="0"/>
              </a:rPr>
            </a:br>
            <a:r>
              <a:rPr lang="fr-FR" sz="2000" dirty="0" smtClean="0">
                <a:solidFill>
                  <a:srgbClr val="6E267B"/>
                </a:solidFill>
                <a:latin typeface="Calibri" pitchFamily="34" charset="0"/>
              </a:rPr>
              <a:t/>
            </a:r>
            <a:br>
              <a:rPr lang="fr-FR" sz="2000" dirty="0" smtClean="0">
                <a:solidFill>
                  <a:srgbClr val="6E267B"/>
                </a:solidFill>
                <a:latin typeface="Calibri" pitchFamily="34" charset="0"/>
              </a:rPr>
            </a:br>
            <a:r>
              <a:rPr lang="fr-FR" sz="2000" dirty="0" smtClean="0">
                <a:solidFill>
                  <a:srgbClr val="6E267B"/>
                </a:solidFill>
                <a:latin typeface="Calibri" pitchFamily="34" charset="0"/>
              </a:rPr>
              <a:t>Cette liste d’investissements servira au premier calcul des tarifs 2016 qui seront débattu en pré IRC, IRC et bilatérale n°2 au cours du second semestre 2014 pour une version définitive en décembre 2014.</a:t>
            </a:r>
            <a:r>
              <a:rPr lang="fr-FR" sz="2800" b="1" dirty="0" smtClean="0">
                <a:solidFill>
                  <a:srgbClr val="6E267B"/>
                </a:solidFill>
                <a:latin typeface="Calibri" pitchFamily="34" charset="0"/>
              </a:rPr>
              <a:t/>
            </a:r>
            <a:br>
              <a:rPr lang="fr-FR" sz="2800" b="1" dirty="0" smtClean="0">
                <a:solidFill>
                  <a:srgbClr val="6E267B"/>
                </a:solidFill>
                <a:latin typeface="Calibri" pitchFamily="34" charset="0"/>
              </a:rPr>
            </a:br>
            <a:r>
              <a:rPr lang="fr-FR" sz="2400" i="1" dirty="0" smtClean="0">
                <a:solidFill>
                  <a:srgbClr val="6E267B"/>
                </a:solidFill>
                <a:latin typeface="Calibri" pitchFamily="34" charset="0"/>
              </a:rPr>
              <a:t/>
            </a:r>
            <a:br>
              <a:rPr lang="fr-FR" sz="2400" i="1" dirty="0" smtClean="0">
                <a:solidFill>
                  <a:srgbClr val="6E267B"/>
                </a:solidFill>
                <a:latin typeface="Calibri" pitchFamily="34" charset="0"/>
              </a:rPr>
            </a:br>
            <a:endParaRPr lang="fr-FR" sz="1400" i="1" dirty="0" smtClean="0">
              <a:latin typeface="Calibri" pitchFamily="34" charset="0"/>
            </a:endParaRPr>
          </a:p>
        </p:txBody>
      </p:sp>
      <p:sp>
        <p:nvSpPr>
          <p:cNvPr id="7171" name="Rectangle 3"/>
          <p:cNvSpPr>
            <a:spLocks noChangeArrowheads="1"/>
          </p:cNvSpPr>
          <p:nvPr/>
        </p:nvSpPr>
        <p:spPr bwMode="auto">
          <a:xfrm>
            <a:off x="142844" y="71414"/>
            <a:ext cx="8229600" cy="777875"/>
          </a:xfrm>
          <a:prstGeom prst="rect">
            <a:avLst/>
          </a:prstGeom>
          <a:noFill/>
          <a:ln w="9525">
            <a:noFill/>
            <a:miter lim="800000"/>
            <a:headEnd/>
            <a:tailEnd/>
          </a:ln>
        </p:spPr>
        <p:txBody>
          <a:bodyPr/>
          <a:lstStyle/>
          <a:p>
            <a:pPr eaLnBrk="0" hangingPunct="0"/>
            <a:r>
              <a:rPr lang="fr-FR" dirty="0" smtClean="0">
                <a:solidFill>
                  <a:srgbClr val="FF0000"/>
                </a:solidFill>
                <a:latin typeface="Calibri" pitchFamily="34" charset="0"/>
              </a:rPr>
              <a:t>Validation des investissements</a:t>
            </a:r>
            <a:endParaRPr lang="fr-FR" dirty="0">
              <a:solidFill>
                <a:srgbClr val="FF0000"/>
              </a:solidFill>
              <a:latin typeface="Calibri" pitchFamily="34" charset="0"/>
            </a:endParaRPr>
          </a:p>
        </p:txBody>
      </p:sp>
      <p:sp>
        <p:nvSpPr>
          <p:cNvPr id="4" name="Rectangle 3"/>
          <p:cNvSpPr/>
          <p:nvPr/>
        </p:nvSpPr>
        <p:spPr>
          <a:xfrm>
            <a:off x="7215206" y="5857892"/>
            <a:ext cx="1643074" cy="85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14313" y="285750"/>
            <a:ext cx="7861300" cy="487363"/>
          </a:xfrm>
        </p:spPr>
        <p:txBody>
          <a:bodyPr/>
          <a:lstStyle/>
          <a:p>
            <a:pPr>
              <a:defRPr/>
            </a:pPr>
            <a:r>
              <a:rPr lang="fr-FR" dirty="0" smtClean="0"/>
              <a:t>Les membres associés</a:t>
            </a:r>
          </a:p>
        </p:txBody>
      </p:sp>
      <p:graphicFrame>
        <p:nvGraphicFramePr>
          <p:cNvPr id="46" name="Group 205"/>
          <p:cNvGraphicFramePr>
            <a:graphicFrameLocks noGrp="1"/>
          </p:cNvGraphicFramePr>
          <p:nvPr/>
        </p:nvGraphicFramePr>
        <p:xfrm>
          <a:off x="214282" y="857232"/>
          <a:ext cx="8715436" cy="5730240"/>
        </p:xfrm>
        <a:graphic>
          <a:graphicData uri="http://schemas.openxmlformats.org/drawingml/2006/table">
            <a:tbl>
              <a:tblPr/>
              <a:tblGrid>
                <a:gridCol w="2286016"/>
                <a:gridCol w="6429420"/>
              </a:tblGrid>
              <a:tr h="481013">
                <a:tc>
                  <a:txBody>
                    <a:bodyPr/>
                    <a:lstStyle/>
                    <a:p>
                      <a:r>
                        <a:rPr kumimoji="0" lang="fr-FR" sz="1400" b="1" i="1" u="none" strike="noStrike" kern="1200" cap="none" spc="0" normalizeH="0" baseline="0" noProof="0" dirty="0" smtClean="0">
                          <a:ln>
                            <a:noFill/>
                          </a:ln>
                          <a:solidFill>
                            <a:schemeClr val="tx2"/>
                          </a:solidFill>
                          <a:effectLst/>
                          <a:uLnTx/>
                          <a:uFillTx/>
                          <a:latin typeface="Arial"/>
                          <a:ea typeface="+mn-ea"/>
                          <a:cs typeface="Arial"/>
                        </a:rPr>
                        <a:t>Pour les gares de Lorraine TGV et Meuse TGV</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0" i="1" u="none" strike="noStrike" kern="1200" cap="none" normalizeH="0" baseline="0" dirty="0" smtClean="0">
                          <a:ln>
                            <a:noFill/>
                          </a:ln>
                          <a:solidFill>
                            <a:schemeClr val="tx2"/>
                          </a:solidFill>
                          <a:effectLst/>
                          <a:latin typeface="Arial" charset="0"/>
                          <a:ea typeface="ＭＳ Ｐゴシック"/>
                          <a:cs typeface="Arial" charset="0"/>
                        </a:rPr>
                        <a:t>- Le président du Conseil Régional de Lorraine, autorité organisatrice des Trains Express Régionaux, ou son représentant,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0" i="1" u="none" strike="noStrike" kern="1200" cap="none" normalizeH="0" baseline="0" dirty="0" smtClean="0">
                          <a:ln>
                            <a:noFill/>
                          </a:ln>
                          <a:solidFill>
                            <a:schemeClr val="tx2"/>
                          </a:solidFill>
                          <a:effectLst/>
                          <a:latin typeface="Arial" charset="0"/>
                          <a:ea typeface="ＭＳ Ｐゴシック"/>
                          <a:cs typeface="Arial" charset="0"/>
                        </a:rPr>
                        <a:t>- Le directeur de la Direction Régionale de l'Environnement, de l'Aménagement du Territoire et du Logement de Lorraine au titre de l'autorité organisatrice des Trains d’Équilibre du Territoire (TET) ou son représentant,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0" i="1" u="none" strike="noStrike" kern="1200" cap="none" normalizeH="0" baseline="0" dirty="0" smtClean="0">
                          <a:ln>
                            <a:noFill/>
                          </a:ln>
                          <a:solidFill>
                            <a:schemeClr val="tx2"/>
                          </a:solidFill>
                          <a:effectLst/>
                          <a:latin typeface="Arial" charset="0"/>
                          <a:ea typeface="ＭＳ Ｐゴシック"/>
                          <a:cs typeface="Arial" charset="0"/>
                        </a:rPr>
                        <a:t>- Le président du Conseil Général de la  Moselle ou son représentant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0" i="1" u="none" strike="noStrike" kern="1200" cap="none" normalizeH="0" baseline="0" dirty="0" smtClean="0">
                          <a:ln>
                            <a:noFill/>
                          </a:ln>
                          <a:solidFill>
                            <a:schemeClr val="tx2"/>
                          </a:solidFill>
                          <a:effectLst/>
                          <a:latin typeface="Arial" charset="0"/>
                          <a:ea typeface="ＭＳ Ｐゴシック"/>
                          <a:cs typeface="Arial" charset="0"/>
                        </a:rPr>
                        <a:t>- Le président du Conseil Général de la  Meuse ou son représentant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0" i="1" u="none" strike="noStrike" kern="1200" cap="none" normalizeH="0" baseline="0" dirty="0" smtClean="0">
                          <a:ln>
                            <a:noFill/>
                          </a:ln>
                          <a:solidFill>
                            <a:schemeClr val="tx2"/>
                          </a:solidFill>
                          <a:effectLst/>
                          <a:latin typeface="Arial" charset="0"/>
                          <a:ea typeface="ＭＳ Ｐゴシック"/>
                          <a:cs typeface="Arial" charset="0"/>
                        </a:rPr>
                        <a:t>- Le président du Conseil Général de la Meurthe et Moselle ou son représentant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0" i="1" u="none" strike="noStrike" kern="1200" cap="none" normalizeH="0" baseline="0" dirty="0" smtClean="0">
                          <a:ln>
                            <a:noFill/>
                          </a:ln>
                          <a:solidFill>
                            <a:schemeClr val="tx2"/>
                          </a:solidFill>
                          <a:effectLst/>
                          <a:latin typeface="Arial" charset="0"/>
                          <a:ea typeface="ＭＳ Ｐゴシック"/>
                          <a:cs typeface="Arial" charset="0"/>
                        </a:rPr>
                        <a:t>- Le président du Conseil Général des Vosges ou son représentant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0" i="1" u="none" strike="noStrike" kern="1200" cap="none" normalizeH="0" baseline="0" dirty="0" smtClean="0">
                          <a:ln>
                            <a:noFill/>
                          </a:ln>
                          <a:solidFill>
                            <a:schemeClr val="tx2"/>
                          </a:solidFill>
                          <a:effectLst/>
                          <a:latin typeface="Arial" charset="0"/>
                          <a:ea typeface="ＭＳ Ｐゴシック"/>
                          <a:cs typeface="Arial" charset="0"/>
                        </a:rPr>
                        <a:t>- un représentant de la Fédération Nationale des Usagers des Transports (FNAUT) au titre des associations d' usagers</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0" i="1" u="none" strike="noStrike" kern="1200" cap="none" normalizeH="0" baseline="0" dirty="0" smtClean="0">
                          <a:ln>
                            <a:noFill/>
                          </a:ln>
                          <a:solidFill>
                            <a:schemeClr val="tx2"/>
                          </a:solidFill>
                          <a:effectLst/>
                          <a:latin typeface="Arial" charset="0"/>
                          <a:ea typeface="ＭＳ Ｐゴシック"/>
                          <a:cs typeface="Arial" charset="0"/>
                        </a:rPr>
                        <a:t>- un représentant de l'Association des Paralysés de France (APF) au titre des associations d' usagers à mobilité réduite. </a:t>
                      </a:r>
                    </a:p>
                    <a:p>
                      <a:endParaRPr kumimoji="0" lang="fr-FR" sz="1400" b="0" i="1" u="none" strike="noStrike" kern="1200" cap="none" spc="0" normalizeH="0" baseline="0" noProof="0" dirty="0" smtClean="0">
                        <a:ln>
                          <a:noFill/>
                        </a:ln>
                        <a:solidFill>
                          <a:schemeClr val="tx2"/>
                        </a:solidFill>
                        <a:effectLst/>
                        <a:uLnTx/>
                        <a:uFillTx/>
                        <a:latin typeface="Arial"/>
                        <a:ea typeface="+mn-ea"/>
                        <a:cs typeface="Arial"/>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r>
              <a:tr h="481013">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400" b="1" i="1" u="none" strike="noStrike" kern="1200" cap="none" spc="0" normalizeH="0" baseline="0" noProof="0" dirty="0" smtClean="0">
                          <a:ln>
                            <a:noFill/>
                          </a:ln>
                          <a:solidFill>
                            <a:schemeClr val="tx2"/>
                          </a:solidFill>
                          <a:effectLst/>
                          <a:uLnTx/>
                          <a:uFillTx/>
                          <a:latin typeface="Arial"/>
                          <a:ea typeface="+mn-ea"/>
                          <a:cs typeface="Arial"/>
                        </a:rPr>
                        <a:t>Pour la gare de Nancy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c>
                  <a:txBody>
                    <a:bodyPr/>
                    <a:lstStyle/>
                    <a:p>
                      <a:pPr lvl="0"/>
                      <a:r>
                        <a:rPr kumimoji="0" lang="fr-FR" sz="1400" b="0" i="1" u="none" strike="noStrike" kern="1200" cap="none" normalizeH="0" baseline="0" dirty="0" smtClean="0">
                          <a:ln>
                            <a:noFill/>
                          </a:ln>
                          <a:solidFill>
                            <a:schemeClr val="tx2"/>
                          </a:solidFill>
                          <a:effectLst/>
                          <a:latin typeface="Arial" charset="0"/>
                          <a:ea typeface="ＭＳ Ｐゴシック"/>
                          <a:cs typeface="Arial" charset="0"/>
                        </a:rPr>
                        <a:t>- Le maire de la ville de Nancy, ou son représentant, </a:t>
                      </a:r>
                    </a:p>
                    <a:p>
                      <a:pPr lvl="0"/>
                      <a:r>
                        <a:rPr kumimoji="0" lang="fr-FR" sz="1400" b="0" i="1" u="none" strike="noStrike" kern="1200" cap="none" normalizeH="0" baseline="0" dirty="0" smtClean="0">
                          <a:ln>
                            <a:noFill/>
                          </a:ln>
                          <a:solidFill>
                            <a:schemeClr val="tx2"/>
                          </a:solidFill>
                          <a:effectLst/>
                          <a:latin typeface="Arial" charset="0"/>
                          <a:ea typeface="ＭＳ Ｐゴシック"/>
                          <a:cs typeface="Arial" charset="0"/>
                        </a:rPr>
                        <a:t>- Le président de la Communauté Urbaine du Grand Nancy, ou son représentant, </a:t>
                      </a:r>
                    </a:p>
                    <a:p>
                      <a:pPr lvl="0"/>
                      <a:r>
                        <a:rPr kumimoji="0" lang="fr-FR" sz="1400" b="0" i="1" u="none" strike="noStrike" kern="1200" cap="none" normalizeH="0" baseline="0" dirty="0" smtClean="0">
                          <a:ln>
                            <a:noFill/>
                          </a:ln>
                          <a:solidFill>
                            <a:schemeClr val="tx2"/>
                          </a:solidFill>
                          <a:effectLst/>
                          <a:latin typeface="Arial" charset="0"/>
                          <a:ea typeface="ＭＳ Ｐゴシック"/>
                          <a:cs typeface="Arial" charset="0"/>
                        </a:rPr>
                        <a:t>- Le président du Conseil Général de la  Meurthe et Moselle ou son représentant</a:t>
                      </a:r>
                    </a:p>
                    <a:p>
                      <a:pPr lvl="0"/>
                      <a:r>
                        <a:rPr kumimoji="0" lang="fr-FR" sz="1400" b="0" i="1" u="none" strike="noStrike" kern="1200" cap="none" normalizeH="0" baseline="0" dirty="0" smtClean="0">
                          <a:ln>
                            <a:noFill/>
                          </a:ln>
                          <a:solidFill>
                            <a:schemeClr val="tx2"/>
                          </a:solidFill>
                          <a:effectLst/>
                          <a:latin typeface="Arial" charset="0"/>
                          <a:ea typeface="ＭＳ Ｐゴシック"/>
                          <a:cs typeface="Arial" charset="0"/>
                        </a:rPr>
                        <a:t>- Le président du Syndicat mixte des transports suburbains  de Nancy</a:t>
                      </a:r>
                    </a:p>
                    <a:p>
                      <a:pPr lvl="0"/>
                      <a:r>
                        <a:rPr kumimoji="0" lang="fr-FR" sz="1400" b="0" i="1" u="none" strike="noStrike" kern="1200" cap="none" normalizeH="0" baseline="0" dirty="0" smtClean="0">
                          <a:ln>
                            <a:noFill/>
                          </a:ln>
                          <a:solidFill>
                            <a:schemeClr val="tx2"/>
                          </a:solidFill>
                          <a:effectLst/>
                          <a:latin typeface="Arial" charset="0"/>
                          <a:ea typeface="ＭＳ Ｐゴシック"/>
                          <a:cs typeface="Arial" charset="0"/>
                        </a:rPr>
                        <a:t>- Un représentant de la Fédération Nationale des Usagers des Transports (FNAUT) au titre des associations d'usagers</a:t>
                      </a:r>
                    </a:p>
                    <a:p>
                      <a:pPr lvl="0"/>
                      <a:r>
                        <a:rPr kumimoji="0" lang="fr-FR" sz="1400" b="0" i="1" u="none" strike="noStrike" kern="1200" cap="none" normalizeH="0" baseline="0" dirty="0" smtClean="0">
                          <a:ln>
                            <a:noFill/>
                          </a:ln>
                          <a:solidFill>
                            <a:schemeClr val="tx2"/>
                          </a:solidFill>
                          <a:effectLst/>
                          <a:latin typeface="Arial" charset="0"/>
                          <a:ea typeface="ＭＳ Ｐゴシック"/>
                          <a:cs typeface="Arial" charset="0"/>
                        </a:rPr>
                        <a:t>- Un représentant de l'Association des Paralysés de France (APF) au titre des associations d'usagers à mobilité réduite.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400" b="0" i="1" u="none" strike="noStrike" kern="1200" cap="none" normalizeH="0" baseline="0" noProof="0" dirty="0" smtClean="0">
                        <a:ln>
                          <a:noFill/>
                        </a:ln>
                        <a:solidFill>
                          <a:schemeClr val="tx2"/>
                        </a:solidFill>
                        <a:effectLst/>
                        <a:latin typeface="Arial" charset="0"/>
                        <a:ea typeface="ＭＳ Ｐゴシック"/>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r>
            </a:tbl>
          </a:graphicData>
        </a:graphic>
      </p:graphicFrame>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14282" y="84167"/>
            <a:ext cx="8929718" cy="415875"/>
          </a:xfrm>
          <a:solidFill>
            <a:srgbClr val="6E267B"/>
          </a:solidFill>
          <a:ln w="9525">
            <a:noFill/>
            <a:miter lim="800000"/>
            <a:headEnd/>
            <a:tailEnd/>
          </a:ln>
        </p:spPr>
        <p:txBody>
          <a:bodyPr/>
          <a:lstStyle/>
          <a:p>
            <a:pPr>
              <a:defRPr/>
            </a:pPr>
            <a:r>
              <a:rPr lang="fr-FR" sz="2400" dirty="0" smtClean="0">
                <a:solidFill>
                  <a:schemeClr val="bg1"/>
                </a:solidFill>
                <a:latin typeface="Arial" pitchFamily="34" charset="0"/>
                <a:cs typeface="+mn-cs"/>
              </a:rPr>
              <a:t>Règlements intérieurs des IRC de Metz et Thionville</a:t>
            </a:r>
          </a:p>
        </p:txBody>
      </p:sp>
      <p:sp>
        <p:nvSpPr>
          <p:cNvPr id="22531" name="Rectangle 3"/>
          <p:cNvSpPr>
            <a:spLocks noGrp="1" noChangeArrowheads="1"/>
          </p:cNvSpPr>
          <p:nvPr>
            <p:ph type="body" idx="4294967295"/>
          </p:nvPr>
        </p:nvSpPr>
        <p:spPr bwMode="auto">
          <a:xfrm>
            <a:off x="2571750" y="642918"/>
            <a:ext cx="6429375" cy="2611445"/>
          </a:xfrm>
          <a:prstGeom prst="rect">
            <a:avLst/>
          </a:prstGeom>
          <a:noFill/>
          <a:ln>
            <a:miter lim="800000"/>
            <a:headEnd/>
            <a:tailEnd/>
          </a:ln>
        </p:spPr>
        <p:txBody>
          <a:bodyPr anchor="ctr"/>
          <a:lstStyle/>
          <a:p>
            <a:pPr algn="just">
              <a:lnSpc>
                <a:spcPct val="90000"/>
              </a:lnSpc>
              <a:buNone/>
            </a:pPr>
            <a:r>
              <a:rPr lang="fr-FR" sz="1600" dirty="0" smtClean="0">
                <a:solidFill>
                  <a:schemeClr val="tx2"/>
                </a:solidFill>
                <a:cs typeface="Arial" charset="0"/>
              </a:rPr>
              <a:t>Suite à demande du Conseil Régional Lorraine, l’IRC de Metz et Thionville est scindée en 2 IRC distinctes </a:t>
            </a:r>
            <a:r>
              <a:rPr lang="fr-FR" sz="1600" i="1" dirty="0" smtClean="0">
                <a:solidFill>
                  <a:schemeClr val="tx2"/>
                </a:solidFill>
                <a:cs typeface="Arial" charset="0"/>
              </a:rPr>
              <a:t>(arrêté SGAR n°2014-161 du 2 juin 2014)</a:t>
            </a:r>
          </a:p>
          <a:p>
            <a:pPr algn="just">
              <a:lnSpc>
                <a:spcPct val="90000"/>
              </a:lnSpc>
              <a:buNone/>
            </a:pPr>
            <a:endParaRPr lang="fr-FR" sz="1600" dirty="0" smtClean="0">
              <a:solidFill>
                <a:schemeClr val="tx2"/>
              </a:solidFill>
              <a:cs typeface="Arial" charset="0"/>
            </a:endParaRPr>
          </a:p>
          <a:p>
            <a:pPr algn="just">
              <a:lnSpc>
                <a:spcPct val="90000"/>
              </a:lnSpc>
              <a:buFont typeface="Wingdings" pitchFamily="2" charset="2"/>
              <a:buChar char="§"/>
            </a:pPr>
            <a:r>
              <a:rPr lang="fr-FR" sz="1600" dirty="0" smtClean="0">
                <a:solidFill>
                  <a:schemeClr val="tx2"/>
                </a:solidFill>
                <a:cs typeface="Arial" charset="0"/>
              </a:rPr>
              <a:t>Conformément à l’article 14 du décret gare, l’IRC établit son règlement intérieur.</a:t>
            </a:r>
          </a:p>
          <a:p>
            <a:pPr algn="just">
              <a:lnSpc>
                <a:spcPct val="90000"/>
              </a:lnSpc>
              <a:buFont typeface="Wingdings" pitchFamily="2" charset="2"/>
              <a:buChar char="§"/>
            </a:pPr>
            <a:endParaRPr lang="fr-FR" sz="1600" dirty="0" smtClean="0">
              <a:solidFill>
                <a:schemeClr val="tx2"/>
              </a:solidFill>
              <a:cs typeface="Arial" charset="0"/>
            </a:endParaRPr>
          </a:p>
          <a:p>
            <a:pPr algn="just">
              <a:lnSpc>
                <a:spcPct val="90000"/>
              </a:lnSpc>
              <a:buFont typeface="Wingdings" pitchFamily="2" charset="2"/>
              <a:buChar char="§"/>
            </a:pPr>
            <a:r>
              <a:rPr lang="fr-FR" sz="1600" dirty="0" smtClean="0">
                <a:solidFill>
                  <a:schemeClr val="tx2"/>
                </a:solidFill>
                <a:cs typeface="Arial" charset="0"/>
              </a:rPr>
              <a:t>L’IRC approuve son règlement intérieur lors de sa première séance et se prononcent sur toute demande de modification.</a:t>
            </a:r>
          </a:p>
          <a:p>
            <a:pPr algn="just">
              <a:lnSpc>
                <a:spcPct val="90000"/>
              </a:lnSpc>
              <a:buFont typeface="Wingdings" pitchFamily="2" charset="2"/>
              <a:buChar char="§"/>
            </a:pPr>
            <a:endParaRPr lang="fr-FR" sz="1600" dirty="0" smtClean="0">
              <a:solidFill>
                <a:schemeClr val="tx2"/>
              </a:solidFill>
              <a:cs typeface="Arial" charset="0"/>
            </a:endParaRPr>
          </a:p>
        </p:txBody>
      </p:sp>
      <p:pic>
        <p:nvPicPr>
          <p:cNvPr id="22532" name="Picture 7" descr="http://www.sncf.com/fr/sites/default/files/imagecache/sncfcom_menu_icon_unique_item/menu_icons/menu_icon_15567.jpg">
            <a:hlinkClick r:id="rId3"/>
          </p:cNvPr>
          <p:cNvPicPr>
            <a:picLocks noChangeAspect="1" noChangeArrowheads="1"/>
          </p:cNvPicPr>
          <p:nvPr/>
        </p:nvPicPr>
        <p:blipFill>
          <a:blip r:embed="rId4" cstate="email"/>
          <a:srcRect/>
          <a:stretch>
            <a:fillRect/>
          </a:stretch>
        </p:blipFill>
        <p:spPr bwMode="auto">
          <a:xfrm>
            <a:off x="357158" y="1285860"/>
            <a:ext cx="1976438" cy="1484312"/>
          </a:xfrm>
          <a:prstGeom prst="rect">
            <a:avLst/>
          </a:prstGeom>
          <a:noFill/>
          <a:ln w="9525">
            <a:noFill/>
            <a:miter lim="800000"/>
            <a:headEnd/>
            <a:tailEnd/>
          </a:ln>
        </p:spPr>
      </p:pic>
      <p:sp>
        <p:nvSpPr>
          <p:cNvPr id="5" name="Titre 1"/>
          <p:cNvSpPr txBox="1">
            <a:spLocks/>
          </p:cNvSpPr>
          <p:nvPr/>
        </p:nvSpPr>
        <p:spPr>
          <a:xfrm>
            <a:off x="214282" y="3350686"/>
            <a:ext cx="8929718" cy="487313"/>
          </a:xfrm>
          <a:prstGeom prst="rect">
            <a:avLst/>
          </a:prstGeom>
          <a:solidFill>
            <a:srgbClr val="6E267B"/>
          </a:solidFill>
          <a:ln w="9525">
            <a:noFill/>
            <a:miter lim="800000"/>
            <a:headEnd/>
            <a:tailEnd/>
          </a:ln>
        </p:spPr>
        <p:txBody>
          <a:bodyPr wrap="square" lIns="0" tIns="0" rIns="0" bIns="0" anchor="ctr" anchorCtr="0">
            <a:spAutoFit/>
          </a:bodyPr>
          <a:lstStyle/>
          <a:p>
            <a:pPr marL="0" marR="0" lvl="0" indent="0" defTabSz="914400" eaLnBrk="0" latinLnBrk="0" hangingPunct="0">
              <a:lnSpc>
                <a:spcPts val="3800"/>
              </a:lnSpc>
              <a:buClrTx/>
              <a:buSzTx/>
              <a:buFontTx/>
              <a:buNone/>
              <a:tabLst/>
              <a:defRPr/>
            </a:pPr>
            <a:r>
              <a:rPr lang="fr-FR" sz="2400" spc="80" dirty="0" smtClean="0">
                <a:solidFill>
                  <a:schemeClr val="bg1"/>
                </a:solidFill>
                <a:latin typeface="Arial" pitchFamily="34" charset="0"/>
              </a:rPr>
              <a:t>Désignation d’un président parmi les membres de droit</a:t>
            </a:r>
          </a:p>
        </p:txBody>
      </p:sp>
      <p:sp>
        <p:nvSpPr>
          <p:cNvPr id="6" name="Rectangle 3"/>
          <p:cNvSpPr>
            <a:spLocks noChangeArrowheads="1"/>
          </p:cNvSpPr>
          <p:nvPr/>
        </p:nvSpPr>
        <p:spPr bwMode="auto">
          <a:xfrm>
            <a:off x="2571752" y="3532200"/>
            <a:ext cx="6286528" cy="2682882"/>
          </a:xfrm>
          <a:prstGeom prst="rect">
            <a:avLst/>
          </a:prstGeom>
          <a:noFill/>
          <a:ln w="9525">
            <a:noFill/>
            <a:miter lim="800000"/>
            <a:headEnd/>
            <a:tailEnd/>
          </a:ln>
        </p:spPr>
        <p:txBody>
          <a:bodyPr anchor="ctr"/>
          <a:lstStyle/>
          <a:p>
            <a:pPr marL="342900" indent="-342900" algn="just" eaLnBrk="0" hangingPunct="0">
              <a:spcBef>
                <a:spcPct val="20000"/>
              </a:spcBef>
              <a:buFont typeface="Wingdings" pitchFamily="2" charset="2"/>
              <a:buChar char="§"/>
              <a:defRPr/>
            </a:pPr>
            <a:r>
              <a:rPr lang="fr-FR" sz="1600" b="1" dirty="0">
                <a:solidFill>
                  <a:schemeClr val="tx2"/>
                </a:solidFill>
                <a:latin typeface="+mn-lt"/>
                <a:cs typeface="Arial" charset="0"/>
              </a:rPr>
              <a:t>Les débats sont dirigés par le président </a:t>
            </a:r>
          </a:p>
          <a:p>
            <a:pPr marL="342900" indent="-342900" algn="just" eaLnBrk="0" hangingPunct="0">
              <a:spcBef>
                <a:spcPct val="20000"/>
              </a:spcBef>
              <a:buFont typeface="Wingdings" pitchFamily="2" charset="2"/>
              <a:buNone/>
              <a:defRPr/>
            </a:pPr>
            <a:r>
              <a:rPr lang="fr-FR" sz="1600" dirty="0">
                <a:solidFill>
                  <a:schemeClr val="tx2"/>
                </a:solidFill>
                <a:latin typeface="+mn-lt"/>
                <a:cs typeface="Arial" charset="0"/>
              </a:rPr>
              <a:t>	La séance est ouverte par la vérification de la présence des membres de droit ou de leurs représentants.</a:t>
            </a:r>
          </a:p>
          <a:p>
            <a:pPr marL="342900" indent="-342900" algn="just" eaLnBrk="0" hangingPunct="0">
              <a:spcBef>
                <a:spcPct val="20000"/>
              </a:spcBef>
              <a:buFont typeface="Wingdings" pitchFamily="2" charset="2"/>
              <a:buNone/>
              <a:defRPr/>
            </a:pPr>
            <a:r>
              <a:rPr lang="fr-FR" sz="1600" dirty="0">
                <a:solidFill>
                  <a:schemeClr val="tx2"/>
                </a:solidFill>
                <a:latin typeface="+mn-lt"/>
                <a:cs typeface="Arial" charset="0"/>
              </a:rPr>
              <a:t>	La liste de l’ensemble des participants est établie par le secrétariat de l’IRC et annexée au procès-verbal de la réunion.</a:t>
            </a:r>
          </a:p>
          <a:p>
            <a:pPr marL="342900" indent="-342900" algn="just" eaLnBrk="0" hangingPunct="0">
              <a:spcBef>
                <a:spcPct val="20000"/>
              </a:spcBef>
              <a:buFont typeface="Wingdings" pitchFamily="2" charset="2"/>
              <a:buChar char="§"/>
              <a:defRPr/>
            </a:pPr>
            <a:endParaRPr lang="fr-FR" sz="1600" dirty="0">
              <a:solidFill>
                <a:schemeClr val="tx2"/>
              </a:solidFill>
              <a:latin typeface="+mn-lt"/>
              <a:cs typeface="Arial" charset="0"/>
            </a:endParaRPr>
          </a:p>
        </p:txBody>
      </p:sp>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ctrTitle"/>
          </p:nvPr>
        </p:nvSpPr>
        <p:spPr bwMode="auto">
          <a:xfrm>
            <a:off x="1736750" y="2025746"/>
            <a:ext cx="6335712" cy="974626"/>
          </a:xfrm>
          <a:ln>
            <a:miter lim="800000"/>
            <a:headEnd/>
            <a:tailEnd/>
          </a:ln>
        </p:spPr>
        <p:txBody>
          <a:bodyPr vert="horz" numCol="1" compatLnSpc="1">
            <a:prstTxWarp prst="textNoShape">
              <a:avLst/>
            </a:prstTxWarp>
          </a:bodyPr>
          <a:lstStyle/>
          <a:p>
            <a:pPr eaLnBrk="1" hangingPunct="1">
              <a:defRPr/>
            </a:pPr>
            <a:r>
              <a:rPr lang="fr-FR" dirty="0" smtClean="0">
                <a:solidFill>
                  <a:schemeClr val="accent2"/>
                </a:solidFill>
                <a:latin typeface="Calibri" pitchFamily="34" charset="0"/>
                <a:ea typeface="ＭＳ Ｐゴシック" pitchFamily="34" charset="-128"/>
                <a:cs typeface="Arial" pitchFamily="34" charset="0"/>
              </a:rPr>
              <a:t>Bilatérale Conseil Régional Lorraine</a:t>
            </a:r>
            <a:br>
              <a:rPr lang="fr-FR" dirty="0" smtClean="0">
                <a:solidFill>
                  <a:schemeClr val="accent2"/>
                </a:solidFill>
                <a:latin typeface="Calibri" pitchFamily="34" charset="0"/>
                <a:ea typeface="ＭＳ Ｐゴシック" pitchFamily="34" charset="-128"/>
                <a:cs typeface="Arial" pitchFamily="34" charset="0"/>
              </a:rPr>
            </a:br>
            <a:r>
              <a:rPr lang="fr-FR" dirty="0" smtClean="0">
                <a:solidFill>
                  <a:schemeClr val="accent2"/>
                </a:solidFill>
                <a:latin typeface="Calibri" pitchFamily="34" charset="0"/>
                <a:ea typeface="ＭＳ Ｐゴシック" pitchFamily="34" charset="-128"/>
                <a:cs typeface="Arial" pitchFamily="34" charset="0"/>
              </a:rPr>
              <a:t>DRG 2016 gares lorraines</a:t>
            </a:r>
            <a:endParaRPr lang="fr-FR" i="1" dirty="0" smtClean="0">
              <a:solidFill>
                <a:schemeClr val="accent2"/>
              </a:solidFill>
              <a:latin typeface="Arial "/>
              <a:ea typeface="ＭＳ Ｐゴシック" pitchFamily="34" charset="-128"/>
              <a:cs typeface="Arial" pitchFamily="34" charset="0"/>
            </a:endParaRPr>
          </a:p>
        </p:txBody>
      </p:sp>
      <p:sp>
        <p:nvSpPr>
          <p:cNvPr id="3" name="Espace réservé du texte 2"/>
          <p:cNvSpPr>
            <a:spLocks noGrp="1"/>
          </p:cNvSpPr>
          <p:nvPr>
            <p:ph type="body" sz="quarter" idx="10"/>
          </p:nvPr>
        </p:nvSpPr>
        <p:spPr>
          <a:xfrm>
            <a:off x="4286248" y="5143512"/>
            <a:ext cx="3214688" cy="615950"/>
          </a:xfrm>
        </p:spPr>
        <p:txBody>
          <a:bodyPr/>
          <a:lstStyle/>
          <a:p>
            <a:pPr eaLnBrk="1" fontAlgn="auto" hangingPunct="1">
              <a:spcAft>
                <a:spcPts val="0"/>
              </a:spcAft>
              <a:defRPr/>
            </a:pPr>
            <a:r>
              <a:rPr lang="fr-FR" i="1" dirty="0" smtClean="0">
                <a:solidFill>
                  <a:srgbClr val="675C53"/>
                </a:solidFill>
                <a:latin typeface="Arial "/>
                <a:cs typeface="Arial "/>
              </a:rPr>
              <a:t>2014</a:t>
            </a:r>
          </a:p>
          <a:p>
            <a:pPr eaLnBrk="1" fontAlgn="auto" hangingPunct="1">
              <a:spcAft>
                <a:spcPts val="0"/>
              </a:spcAft>
              <a:defRPr/>
            </a:pPr>
            <a:r>
              <a:rPr lang="fr-FR" i="1" dirty="0" smtClean="0">
                <a:solidFill>
                  <a:srgbClr val="675C53"/>
                </a:solidFill>
                <a:latin typeface="Arial "/>
                <a:cs typeface="Arial "/>
              </a:rPr>
              <a:t>Metz</a:t>
            </a:r>
          </a:p>
        </p:txBody>
      </p:sp>
      <p:grpSp>
        <p:nvGrpSpPr>
          <p:cNvPr id="4" name="Groupe 5"/>
          <p:cNvGrpSpPr/>
          <p:nvPr/>
        </p:nvGrpSpPr>
        <p:grpSpPr>
          <a:xfrm>
            <a:off x="-282505" y="-142900"/>
            <a:ext cx="9712289" cy="7236020"/>
            <a:chOff x="-282505" y="-142900"/>
            <a:chExt cx="9712289" cy="7236020"/>
          </a:xfrm>
        </p:grpSpPr>
        <p:sp>
          <p:nvSpPr>
            <p:cNvPr id="13" name="Rectangle 12"/>
            <p:cNvSpPr/>
            <p:nvPr/>
          </p:nvSpPr>
          <p:spPr>
            <a:xfrm>
              <a:off x="-142908" y="-142900"/>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153299" y="6807368"/>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282505" y="-24"/>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9040695" y="9500"/>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p:cNvSpPr txBox="1"/>
            <p:nvPr/>
          </p:nvSpPr>
          <p:spPr>
            <a:xfrm rot="16200000">
              <a:off x="6028735" y="2099610"/>
              <a:ext cx="5500682" cy="1015663"/>
            </a:xfrm>
            <a:prstGeom prst="rect">
              <a:avLst/>
            </a:prstGeom>
            <a:noFill/>
          </p:spPr>
          <p:txBody>
            <a:bodyPr wrap="square" rtlCol="0">
              <a:spAutoFit/>
            </a:bodyPr>
            <a:lstStyle/>
            <a:p>
              <a:r>
                <a:rPr lang="fr-FR" sz="6000" b="1" dirty="0" smtClean="0">
                  <a:solidFill>
                    <a:schemeClr val="accent5">
                      <a:lumMod val="60000"/>
                      <a:lumOff val="40000"/>
                    </a:schemeClr>
                  </a:solidFill>
                </a:rPr>
                <a:t>Diapo bilatérale</a:t>
              </a:r>
              <a:endParaRPr lang="fr-FR" sz="6000" b="1" dirty="0">
                <a:solidFill>
                  <a:schemeClr val="accent5">
                    <a:lumMod val="60000"/>
                    <a:lumOff val="40000"/>
                  </a:schemeClr>
                </a:solidFill>
              </a:endParaRPr>
            </a:p>
          </p:txBody>
        </p:sp>
      </p:gr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18" name="Rectangle 2"/>
          <p:cNvSpPr>
            <a:spLocks noGrp="1" noChangeArrowheads="1"/>
          </p:cNvSpPr>
          <p:nvPr>
            <p:ph type="body" idx="4294967295"/>
          </p:nvPr>
        </p:nvSpPr>
        <p:spPr bwMode="auto">
          <a:xfrm>
            <a:off x="395288" y="765175"/>
            <a:ext cx="8748712" cy="5400675"/>
          </a:xfrm>
          <a:prstGeom prst="rect">
            <a:avLst/>
          </a:prstGeom>
          <a:noFill/>
          <a:ln>
            <a:miter lim="800000"/>
            <a:headEnd/>
            <a:tailEnd/>
          </a:ln>
        </p:spPr>
        <p:txBody>
          <a:bodyPr/>
          <a:lstStyle/>
          <a:p>
            <a:pPr marL="180975" indent="-180975">
              <a:lnSpc>
                <a:spcPct val="80000"/>
              </a:lnSpc>
              <a:buFont typeface="Arial" pitchFamily="34" charset="0"/>
              <a:buNone/>
            </a:pPr>
            <a:r>
              <a:rPr lang="fr-FR" sz="1600" b="1" dirty="0" smtClean="0">
                <a:solidFill>
                  <a:schemeClr val="bg1">
                    <a:lumMod val="65000"/>
                  </a:schemeClr>
                </a:solidFill>
                <a:latin typeface="Calibri" pitchFamily="34" charset="0"/>
                <a:ea typeface="MS PGothic" pitchFamily="34" charset="-128"/>
                <a:cs typeface="Arial" pitchFamily="34" charset="0"/>
              </a:rPr>
              <a:t>Préambule </a:t>
            </a:r>
          </a:p>
          <a:p>
            <a:pPr marL="180975" indent="-180975">
              <a:lnSpc>
                <a:spcPct val="80000"/>
              </a:lnSpc>
              <a:buFont typeface="Arial" pitchFamily="34" charset="0"/>
              <a:buNone/>
            </a:pPr>
            <a:endParaRPr lang="fr-FR" sz="1600" b="1" dirty="0" smtClean="0">
              <a:solidFill>
                <a:schemeClr val="bg1">
                  <a:lumMod val="65000"/>
                </a:schemeClr>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1600" b="1" dirty="0" smtClean="0">
                <a:solidFill>
                  <a:schemeClr val="bg1">
                    <a:lumMod val="65000"/>
                  </a:schemeClr>
                </a:solidFill>
                <a:latin typeface="Calibri" pitchFamily="34" charset="0"/>
                <a:ea typeface="MS PGothic" pitchFamily="34" charset="-128"/>
                <a:cs typeface="Arial" pitchFamily="34" charset="0"/>
              </a:rPr>
              <a:t>1 – Les faits marquants depuis les dernières IRC</a:t>
            </a:r>
          </a:p>
          <a:p>
            <a:pPr marL="180975" indent="-180975">
              <a:lnSpc>
                <a:spcPct val="80000"/>
              </a:lnSpc>
              <a:buFont typeface="Arial" pitchFamily="34" charset="0"/>
              <a:buNone/>
            </a:pPr>
            <a:endParaRPr lang="fr-FR" sz="1600" b="1" dirty="0" smtClean="0">
              <a:solidFill>
                <a:schemeClr val="bg1">
                  <a:lumMod val="65000"/>
                </a:schemeClr>
              </a:solidFill>
              <a:latin typeface="Calibri" pitchFamily="34" charset="0"/>
              <a:ea typeface="MS PGothic" pitchFamily="34" charset="-128"/>
              <a:cs typeface="Arial" pitchFamily="34" charset="0"/>
            </a:endParaRPr>
          </a:p>
          <a:p>
            <a:pPr marL="180975" indent="-180975">
              <a:lnSpc>
                <a:spcPct val="80000"/>
              </a:lnSpc>
              <a:buNone/>
            </a:pPr>
            <a:r>
              <a:rPr lang="fr-FR" sz="1600" b="1" dirty="0" smtClean="0">
                <a:solidFill>
                  <a:schemeClr val="bg1">
                    <a:lumMod val="65000"/>
                  </a:schemeClr>
                </a:solidFill>
                <a:latin typeface="Calibri" pitchFamily="34" charset="0"/>
                <a:ea typeface="MS PGothic" pitchFamily="34" charset="-128"/>
                <a:cs typeface="Arial" pitchFamily="34" charset="0"/>
              </a:rPr>
              <a:t>2 – Validation des règlements intérieurs de Metz et Thionville</a:t>
            </a:r>
          </a:p>
          <a:p>
            <a:pPr marL="180975" indent="-180975">
              <a:lnSpc>
                <a:spcPct val="80000"/>
              </a:lnSpc>
              <a:buNone/>
            </a:pPr>
            <a:endParaRPr lang="fr-FR" sz="1600" b="1" dirty="0" smtClean="0">
              <a:solidFill>
                <a:srgbClr val="6E267B"/>
              </a:solidFill>
              <a:latin typeface="Calibri" pitchFamily="34" charset="0"/>
              <a:ea typeface="MS PGothic" pitchFamily="34" charset="-128"/>
              <a:cs typeface="Arial" pitchFamily="34" charset="0"/>
            </a:endParaRPr>
          </a:p>
          <a:p>
            <a:pPr marL="180975" indent="-180975">
              <a:lnSpc>
                <a:spcPct val="80000"/>
              </a:lnSpc>
              <a:buNone/>
            </a:pPr>
            <a:r>
              <a:rPr lang="fr-FR" sz="1600" b="1" dirty="0" smtClean="0">
                <a:solidFill>
                  <a:srgbClr val="6E267B"/>
                </a:solidFill>
                <a:latin typeface="Calibri" pitchFamily="34" charset="0"/>
                <a:ea typeface="MS PGothic" pitchFamily="34" charset="-128"/>
                <a:cs typeface="Arial" pitchFamily="34" charset="0"/>
              </a:rPr>
              <a:t>3 – Rappel du modèle économique G&amp;C</a:t>
            </a:r>
          </a:p>
          <a:p>
            <a:pPr marL="180975" indent="-180975">
              <a:lnSpc>
                <a:spcPct val="80000"/>
              </a:lnSpc>
              <a:buNone/>
            </a:pPr>
            <a:endParaRPr lang="fr-FR" sz="1600" b="1" dirty="0" smtClean="0">
              <a:solidFill>
                <a:srgbClr val="6E267B"/>
              </a:solidFill>
              <a:latin typeface="Calibri" pitchFamily="34" charset="0"/>
              <a:ea typeface="MS PGothic" pitchFamily="34" charset="-128"/>
              <a:cs typeface="Arial" pitchFamily="34" charset="0"/>
            </a:endParaRPr>
          </a:p>
          <a:p>
            <a:pPr marL="180975" indent="-180975">
              <a:lnSpc>
                <a:spcPct val="80000"/>
              </a:lnSpc>
              <a:buNone/>
            </a:pPr>
            <a:r>
              <a:rPr lang="fr-FR" sz="1600" b="1" dirty="0" smtClean="0">
                <a:solidFill>
                  <a:schemeClr val="bg1">
                    <a:lumMod val="65000"/>
                  </a:schemeClr>
                </a:solidFill>
                <a:latin typeface="Calibri" pitchFamily="34" charset="0"/>
                <a:ea typeface="MS PGothic" pitchFamily="34" charset="-128"/>
                <a:cs typeface="Arial" pitchFamily="34" charset="0"/>
              </a:rPr>
              <a:t>Pour chacune des 5 gares:</a:t>
            </a:r>
          </a:p>
          <a:p>
            <a:pPr marL="180975" indent="-180975">
              <a:lnSpc>
                <a:spcPct val="80000"/>
              </a:lnSpc>
              <a:buFont typeface="Arial" pitchFamily="34" charset="0"/>
              <a:buNone/>
            </a:pPr>
            <a:endParaRPr lang="fr-FR" sz="1600" b="1" dirty="0" smtClean="0">
              <a:solidFill>
                <a:schemeClr val="bg1">
                  <a:lumMod val="65000"/>
                </a:schemeClr>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1600" b="1" dirty="0" smtClean="0">
                <a:solidFill>
                  <a:schemeClr val="bg1">
                    <a:lumMod val="65000"/>
                  </a:schemeClr>
                </a:solidFill>
                <a:latin typeface="Calibri" pitchFamily="34" charset="0"/>
                <a:ea typeface="MS PGothic" pitchFamily="34" charset="-128"/>
                <a:cs typeface="Arial" pitchFamily="34" charset="0"/>
              </a:rPr>
              <a:t>		4 - Présentation de la gare</a:t>
            </a:r>
          </a:p>
          <a:p>
            <a:pPr marL="180975" indent="-180975">
              <a:lnSpc>
                <a:spcPct val="80000"/>
              </a:lnSpc>
              <a:buFont typeface="Arial" pitchFamily="34" charset="0"/>
              <a:buNone/>
            </a:pPr>
            <a:endParaRPr lang="fr-FR" sz="1600" b="1" dirty="0" smtClean="0">
              <a:solidFill>
                <a:schemeClr val="bg1">
                  <a:lumMod val="65000"/>
                </a:schemeClr>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1600" b="1" dirty="0" smtClean="0">
                <a:solidFill>
                  <a:schemeClr val="bg1">
                    <a:lumMod val="65000"/>
                  </a:schemeClr>
                </a:solidFill>
                <a:latin typeface="Calibri" pitchFamily="34" charset="0"/>
                <a:ea typeface="MS PGothic" pitchFamily="34" charset="-128"/>
                <a:cs typeface="Arial" pitchFamily="34" charset="0"/>
              </a:rPr>
              <a:t>		5 – La qualité du service dans la gare</a:t>
            </a:r>
          </a:p>
          <a:p>
            <a:pPr marL="180975" indent="-180975">
              <a:lnSpc>
                <a:spcPct val="80000"/>
              </a:lnSpc>
              <a:buFont typeface="Arial" pitchFamily="34" charset="0"/>
              <a:buNone/>
            </a:pPr>
            <a:endParaRPr lang="fr-FR" sz="1600" dirty="0" smtClean="0">
              <a:solidFill>
                <a:schemeClr val="bg1">
                  <a:lumMod val="65000"/>
                </a:schemeClr>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1600" b="1" dirty="0" smtClean="0">
                <a:solidFill>
                  <a:schemeClr val="bg1">
                    <a:lumMod val="65000"/>
                  </a:schemeClr>
                </a:solidFill>
                <a:latin typeface="Calibri" pitchFamily="34" charset="0"/>
                <a:ea typeface="MS PGothic" pitchFamily="34" charset="-128"/>
                <a:cs typeface="Arial" pitchFamily="34" charset="0"/>
              </a:rPr>
              <a:t>		6 - Synthèse des projets d'investissements</a:t>
            </a:r>
          </a:p>
          <a:p>
            <a:pPr marL="180975" indent="-180975">
              <a:lnSpc>
                <a:spcPct val="80000"/>
              </a:lnSpc>
              <a:buFont typeface="Arial" pitchFamily="34" charset="0"/>
              <a:buNone/>
            </a:pPr>
            <a:endParaRPr lang="fr-FR" sz="1600" dirty="0" smtClean="0">
              <a:solidFill>
                <a:schemeClr val="bg1">
                  <a:lumMod val="65000"/>
                </a:schemeClr>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1600" b="1" dirty="0" smtClean="0">
                <a:solidFill>
                  <a:schemeClr val="bg1">
                    <a:lumMod val="65000"/>
                  </a:schemeClr>
                </a:solidFill>
                <a:latin typeface="Calibri" pitchFamily="34" charset="0"/>
                <a:ea typeface="MS PGothic" pitchFamily="34" charset="-128"/>
                <a:cs typeface="Arial" pitchFamily="34" charset="0"/>
              </a:rPr>
              <a:t>		7 - Comptes de gare</a:t>
            </a:r>
          </a:p>
          <a:p>
            <a:pPr marL="180975" indent="-180975">
              <a:lnSpc>
                <a:spcPct val="80000"/>
              </a:lnSpc>
              <a:buFont typeface="Arial" pitchFamily="34" charset="0"/>
              <a:buNone/>
            </a:pPr>
            <a:endParaRPr lang="fr-FR" sz="1600" b="1" dirty="0" smtClean="0">
              <a:solidFill>
                <a:schemeClr val="bg1">
                  <a:lumMod val="65000"/>
                </a:schemeClr>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1600" b="1" dirty="0" smtClean="0">
                <a:solidFill>
                  <a:schemeClr val="bg1">
                    <a:lumMod val="65000"/>
                  </a:schemeClr>
                </a:solidFill>
                <a:latin typeface="Calibri" pitchFamily="34" charset="0"/>
                <a:ea typeface="MS PGothic" pitchFamily="34" charset="-128"/>
                <a:cs typeface="Arial" pitchFamily="34" charset="0"/>
              </a:rPr>
              <a:t>		8 - Redevance d’accès 2016</a:t>
            </a:r>
          </a:p>
          <a:p>
            <a:pPr marL="180975" indent="-180975">
              <a:lnSpc>
                <a:spcPct val="80000"/>
              </a:lnSpc>
              <a:buFont typeface="Arial" pitchFamily="34" charset="0"/>
              <a:buNone/>
            </a:pPr>
            <a:endParaRPr lang="fr-FR" sz="2400" dirty="0" smtClean="0">
              <a:solidFill>
                <a:schemeClr val="bg1">
                  <a:lumMod val="65000"/>
                </a:schemeClr>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2000" b="1" dirty="0" smtClean="0">
                <a:solidFill>
                  <a:schemeClr val="bg1">
                    <a:lumMod val="65000"/>
                  </a:schemeClr>
                </a:solidFill>
                <a:latin typeface="Calibri" pitchFamily="34" charset="0"/>
                <a:ea typeface="MS PGothic" pitchFamily="34" charset="-128"/>
                <a:cs typeface="Arial" pitchFamily="34" charset="0"/>
              </a:rPr>
              <a:t>CONCLUSION AVEC SIGNATURE DE L’AVIS CONSULTATIF ET MOTIVE </a:t>
            </a:r>
          </a:p>
          <a:p>
            <a:pPr marL="180975" indent="-180975">
              <a:lnSpc>
                <a:spcPct val="80000"/>
              </a:lnSpc>
              <a:buFont typeface="Arial" pitchFamily="34" charset="0"/>
              <a:buNone/>
            </a:pPr>
            <a:r>
              <a:rPr lang="fr-FR" sz="2000" b="1" dirty="0" smtClean="0">
                <a:solidFill>
                  <a:schemeClr val="bg1">
                    <a:lumMod val="65000"/>
                  </a:schemeClr>
                </a:solidFill>
                <a:latin typeface="Calibri" pitchFamily="34" charset="0"/>
                <a:ea typeface="MS PGothic" pitchFamily="34" charset="-128"/>
                <a:cs typeface="Arial" pitchFamily="34" charset="0"/>
              </a:rPr>
              <a:t>SUR LE DRG 2016</a:t>
            </a:r>
          </a:p>
        </p:txBody>
      </p:sp>
      <p:sp>
        <p:nvSpPr>
          <p:cNvPr id="9219" name="Rectangle 2"/>
          <p:cNvSpPr>
            <a:spLocks noChangeArrowheads="1"/>
          </p:cNvSpPr>
          <p:nvPr/>
        </p:nvSpPr>
        <p:spPr bwMode="auto">
          <a:xfrm>
            <a:off x="395288" y="188913"/>
            <a:ext cx="8229600" cy="433387"/>
          </a:xfrm>
          <a:prstGeom prst="rect">
            <a:avLst/>
          </a:prstGeom>
          <a:noFill/>
          <a:ln w="9525">
            <a:noFill/>
            <a:miter lim="800000"/>
            <a:headEnd/>
            <a:tailEnd/>
          </a:ln>
        </p:spPr>
        <p:txBody>
          <a:bodyPr/>
          <a:lstStyle/>
          <a:p>
            <a:pPr eaLnBrk="0" hangingPunct="0"/>
            <a:r>
              <a:rPr lang="fr-FR" sz="2800" dirty="0" smtClean="0">
                <a:solidFill>
                  <a:srgbClr val="FF0000"/>
                </a:solidFill>
                <a:latin typeface="Calibri" pitchFamily="34" charset="0"/>
                <a:cs typeface="Arial" pitchFamily="34" charset="0"/>
              </a:rPr>
              <a:t>Proposition d’ordre </a:t>
            </a:r>
            <a:r>
              <a:rPr lang="fr-FR" sz="2800" dirty="0">
                <a:solidFill>
                  <a:srgbClr val="FF0000"/>
                </a:solidFill>
                <a:latin typeface="Calibri" pitchFamily="34" charset="0"/>
                <a:cs typeface="Arial" pitchFamily="34" charset="0"/>
              </a:rPr>
              <a:t>du jour</a:t>
            </a:r>
          </a:p>
        </p:txBody>
      </p:sp>
      <p:sp>
        <p:nvSpPr>
          <p:cNvPr id="9220" name="Rectangle 846"/>
          <p:cNvSpPr>
            <a:spLocks noChangeArrowheads="1"/>
          </p:cNvSpPr>
          <p:nvPr/>
        </p:nvSpPr>
        <p:spPr bwMode="auto">
          <a:xfrm>
            <a:off x="179388" y="3860800"/>
            <a:ext cx="3455987" cy="1871663"/>
          </a:xfrm>
          <a:prstGeom prst="rect">
            <a:avLst/>
          </a:prstGeom>
          <a:noFill/>
          <a:ln w="9525">
            <a:noFill/>
            <a:miter lim="800000"/>
            <a:headEnd/>
            <a:tailEnd/>
          </a:ln>
        </p:spPr>
        <p:txBody>
          <a:bodyPr/>
          <a:lstStyle/>
          <a:p>
            <a:pPr marL="742950" lvl="1" indent="-285750" eaLnBrk="0" hangingPunct="0">
              <a:spcBef>
                <a:spcPct val="20000"/>
              </a:spcBef>
              <a:buFont typeface="Arial" pitchFamily="34" charset="0"/>
              <a:buChar char="–"/>
            </a:pPr>
            <a:endParaRPr lang="fr-FR" sz="1800">
              <a:solidFill>
                <a:srgbClr val="6E267B"/>
              </a:solidFill>
            </a:endParaRPr>
          </a:p>
        </p:txBody>
      </p:sp>
      <p:pic>
        <p:nvPicPr>
          <p:cNvPr id="7" name="Picture 53"/>
          <p:cNvPicPr>
            <a:picLocks noChangeAspect="1" noChangeArrowheads="1"/>
          </p:cNvPicPr>
          <p:nvPr/>
        </p:nvPicPr>
        <p:blipFill>
          <a:blip r:embed="rId3"/>
          <a:srcRect/>
          <a:stretch>
            <a:fillRect/>
          </a:stretch>
        </p:blipFill>
        <p:spPr bwMode="auto">
          <a:xfrm>
            <a:off x="6786578" y="214290"/>
            <a:ext cx="2073825" cy="2071702"/>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SNC_Illu_Batiment_4-02"/>
          <p:cNvPicPr>
            <a:picLocks noChangeAspect="1" noChangeArrowheads="1"/>
          </p:cNvPicPr>
          <p:nvPr/>
        </p:nvPicPr>
        <p:blipFill>
          <a:blip r:embed="rId3">
            <a:lum bright="63000" contrast="-30000"/>
          </a:blip>
          <a:srcRect t="38362" r="26178" b="20831"/>
          <a:stretch>
            <a:fillRect/>
          </a:stretch>
        </p:blipFill>
        <p:spPr bwMode="auto">
          <a:xfrm>
            <a:off x="2714612" y="3000372"/>
            <a:ext cx="6429388" cy="3553243"/>
          </a:xfrm>
          <a:prstGeom prst="rect">
            <a:avLst/>
          </a:prstGeom>
          <a:noFill/>
        </p:spPr>
      </p:pic>
      <p:sp>
        <p:nvSpPr>
          <p:cNvPr id="7170" name="Rectangle 2"/>
          <p:cNvSpPr>
            <a:spLocks noGrp="1" noChangeArrowheads="1"/>
          </p:cNvSpPr>
          <p:nvPr>
            <p:ph type="ctrTitle" idx="4294967295"/>
          </p:nvPr>
        </p:nvSpPr>
        <p:spPr bwMode="auto">
          <a:xfrm>
            <a:off x="571472" y="1428736"/>
            <a:ext cx="7920038" cy="3714776"/>
          </a:xfrm>
          <a:prstGeom prst="rect">
            <a:avLst/>
          </a:prstGeom>
          <a:noFill/>
          <a:ln>
            <a:miter lim="800000"/>
            <a:headEnd/>
            <a:tailEnd/>
          </a:ln>
        </p:spPr>
        <p:txBody>
          <a:bodyPr/>
          <a:lstStyle/>
          <a:p>
            <a:pPr algn="l"/>
            <a:r>
              <a:rPr lang="fr-FR" sz="2400" dirty="0" smtClean="0">
                <a:solidFill>
                  <a:srgbClr val="6E267B"/>
                </a:solidFill>
                <a:latin typeface="Calibri" pitchFamily="34" charset="0"/>
              </a:rPr>
              <a:t>Un modèle construit en déclinaison du décret n°2012-70 du 20 janvier 2012 et qui doit garantir aux transporteurs ferroviaires de ne payer que le juste coût de la prestation de base. </a:t>
            </a:r>
            <a:br>
              <a:rPr lang="fr-FR" sz="2400" dirty="0" smtClean="0">
                <a:solidFill>
                  <a:srgbClr val="6E267B"/>
                </a:solidFill>
                <a:latin typeface="Calibri" pitchFamily="34" charset="0"/>
              </a:rPr>
            </a:br>
            <a:r>
              <a:rPr lang="fr-FR" sz="2400" dirty="0" smtClean="0">
                <a:latin typeface="Calibri" pitchFamily="34" charset="0"/>
              </a:rPr>
              <a:t/>
            </a:r>
            <a:br>
              <a:rPr lang="fr-FR" sz="2400" dirty="0" smtClean="0">
                <a:latin typeface="Calibri" pitchFamily="34" charset="0"/>
              </a:rPr>
            </a:br>
            <a:r>
              <a:rPr lang="fr-FR" sz="2000" i="1" dirty="0" smtClean="0">
                <a:latin typeface="Calibri" pitchFamily="34" charset="0"/>
              </a:rPr>
              <a:t>- G&amp;C ne fait pas de bénéfice sur la prestation de base vendue aux transporteurs ferroviaires.</a:t>
            </a:r>
            <a:br>
              <a:rPr lang="fr-FR" sz="2000" i="1" dirty="0" smtClean="0">
                <a:latin typeface="Calibri" pitchFamily="34" charset="0"/>
              </a:rPr>
            </a:br>
            <a:r>
              <a:rPr lang="fr-FR" sz="2000" i="1" dirty="0" smtClean="0">
                <a:latin typeface="Calibri" pitchFamily="34" charset="0"/>
              </a:rPr>
              <a:t>- Les pertes éventuelles des activités non régulées (commerces, location de locaux, …) ne sont pas supportées par les transporteurs ferroviaires.</a:t>
            </a:r>
            <a:r>
              <a:rPr lang="fr-FR" sz="2400" i="1" dirty="0" smtClean="0">
                <a:latin typeface="Calibri" pitchFamily="34" charset="0"/>
              </a:rPr>
              <a:t/>
            </a:r>
            <a:br>
              <a:rPr lang="fr-FR" sz="2400" i="1" dirty="0" smtClean="0">
                <a:latin typeface="Calibri" pitchFamily="34" charset="0"/>
              </a:rPr>
            </a:br>
            <a:r>
              <a:rPr lang="fr-FR" sz="2400" dirty="0" smtClean="0">
                <a:latin typeface="Calibri" pitchFamily="34" charset="0"/>
              </a:rPr>
              <a:t/>
            </a:r>
            <a:br>
              <a:rPr lang="fr-FR" sz="2400" dirty="0" smtClean="0">
                <a:latin typeface="Calibri" pitchFamily="34" charset="0"/>
              </a:rPr>
            </a:br>
            <a:r>
              <a:rPr lang="fr-FR" sz="2400" dirty="0" smtClean="0">
                <a:latin typeface="Calibri" pitchFamily="34" charset="0"/>
              </a:rPr>
              <a:t/>
            </a:r>
            <a:br>
              <a:rPr lang="fr-FR" sz="2400" dirty="0" smtClean="0">
                <a:latin typeface="Calibri" pitchFamily="34" charset="0"/>
              </a:rPr>
            </a:br>
            <a:endParaRPr lang="fr-FR" sz="1800" i="1" dirty="0" smtClean="0">
              <a:latin typeface="Calibri" pitchFamily="34" charset="0"/>
            </a:endParaRPr>
          </a:p>
        </p:txBody>
      </p:sp>
      <p:sp>
        <p:nvSpPr>
          <p:cNvPr id="5" name="Rectangle 2"/>
          <p:cNvSpPr txBox="1">
            <a:spLocks noChangeArrowheads="1"/>
          </p:cNvSpPr>
          <p:nvPr/>
        </p:nvSpPr>
        <p:spPr>
          <a:xfrm>
            <a:off x="142908" y="71438"/>
            <a:ext cx="9072562" cy="533400"/>
          </a:xfrm>
          <a:prstGeom prst="rect">
            <a:avLst/>
          </a:prstGeom>
          <a:solidFill>
            <a:srgbClr val="6E267B"/>
          </a:solidFill>
          <a:ln w="9525">
            <a:no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800" b="0" i="0" u="none" strike="noStrike" kern="1200" cap="none" spc="0" normalizeH="0" baseline="0" noProof="0" dirty="0" smtClean="0">
                <a:ln>
                  <a:noFill/>
                </a:ln>
                <a:solidFill>
                  <a:schemeClr val="bg1"/>
                </a:solidFill>
                <a:effectLst/>
                <a:uLnTx/>
                <a:uFillTx/>
                <a:latin typeface="Arial" pitchFamily="34" charset="0"/>
                <a:ea typeface="+mj-ea"/>
                <a:cs typeface="+mn-cs"/>
              </a:rPr>
              <a:t>Grand principe du modèle Economique des gares </a:t>
            </a:r>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214282" y="6000768"/>
            <a:ext cx="8572560" cy="7143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268" name="Line 2"/>
          <p:cNvSpPr>
            <a:spLocks noChangeShapeType="1"/>
          </p:cNvSpPr>
          <p:nvPr/>
        </p:nvSpPr>
        <p:spPr bwMode="auto">
          <a:xfrm>
            <a:off x="153988" y="4641830"/>
            <a:ext cx="8913812" cy="0"/>
          </a:xfrm>
          <a:prstGeom prst="line">
            <a:avLst/>
          </a:prstGeom>
          <a:noFill/>
          <a:ln w="9525">
            <a:solidFill>
              <a:schemeClr val="tx1"/>
            </a:solidFill>
            <a:prstDash val="dash"/>
            <a:round/>
            <a:headEnd/>
            <a:tailEnd/>
          </a:ln>
        </p:spPr>
        <p:txBody>
          <a:bodyPr lIns="0"/>
          <a:lstStyle/>
          <a:p>
            <a:endParaRPr lang="fr-FR"/>
          </a:p>
        </p:txBody>
      </p:sp>
      <p:sp>
        <p:nvSpPr>
          <p:cNvPr id="11269" name="Rectangle 3"/>
          <p:cNvSpPr>
            <a:spLocks noChangeArrowheads="1"/>
          </p:cNvSpPr>
          <p:nvPr/>
        </p:nvSpPr>
        <p:spPr bwMode="auto">
          <a:xfrm>
            <a:off x="146050" y="3492480"/>
            <a:ext cx="3765550" cy="2122488"/>
          </a:xfrm>
          <a:prstGeom prst="rect">
            <a:avLst/>
          </a:prstGeom>
          <a:noFill/>
          <a:ln w="57150">
            <a:solidFill>
              <a:srgbClr val="FF0000"/>
            </a:solidFill>
            <a:miter lim="800000"/>
            <a:headEnd/>
            <a:tailEnd/>
          </a:ln>
        </p:spPr>
        <p:txBody>
          <a:bodyPr wrap="none" lIns="0" anchor="ctr"/>
          <a:lstStyle/>
          <a:p>
            <a:endParaRPr lang="fr-FR" sz="1400"/>
          </a:p>
        </p:txBody>
      </p:sp>
      <p:sp>
        <p:nvSpPr>
          <p:cNvPr id="11270" name="Rectangle 4"/>
          <p:cNvSpPr>
            <a:spLocks noChangeArrowheads="1"/>
          </p:cNvSpPr>
          <p:nvPr/>
        </p:nvSpPr>
        <p:spPr bwMode="auto">
          <a:xfrm>
            <a:off x="146050" y="2295505"/>
            <a:ext cx="3765550" cy="962025"/>
          </a:xfrm>
          <a:prstGeom prst="rect">
            <a:avLst/>
          </a:prstGeom>
          <a:noFill/>
          <a:ln w="57150">
            <a:solidFill>
              <a:srgbClr val="FF0000"/>
            </a:solidFill>
            <a:miter lim="800000"/>
            <a:headEnd/>
            <a:tailEnd/>
          </a:ln>
        </p:spPr>
        <p:txBody>
          <a:bodyPr wrap="none" lIns="0" anchor="ctr"/>
          <a:lstStyle/>
          <a:p>
            <a:endParaRPr lang="fr-FR" sz="1400"/>
          </a:p>
        </p:txBody>
      </p:sp>
      <p:sp>
        <p:nvSpPr>
          <p:cNvPr id="11271" name="Line 5"/>
          <p:cNvSpPr>
            <a:spLocks noChangeShapeType="1"/>
          </p:cNvSpPr>
          <p:nvPr/>
        </p:nvSpPr>
        <p:spPr bwMode="auto">
          <a:xfrm>
            <a:off x="153988" y="3355955"/>
            <a:ext cx="8913812" cy="0"/>
          </a:xfrm>
          <a:prstGeom prst="line">
            <a:avLst/>
          </a:prstGeom>
          <a:noFill/>
          <a:ln w="9525">
            <a:solidFill>
              <a:schemeClr val="tx1"/>
            </a:solidFill>
            <a:prstDash val="dash"/>
            <a:round/>
            <a:headEnd/>
            <a:tailEnd/>
          </a:ln>
        </p:spPr>
        <p:txBody>
          <a:bodyPr lIns="0"/>
          <a:lstStyle/>
          <a:p>
            <a:endParaRPr lang="fr-FR"/>
          </a:p>
        </p:txBody>
      </p:sp>
      <p:sp>
        <p:nvSpPr>
          <p:cNvPr id="303111" name="AutoShape 7"/>
          <p:cNvSpPr>
            <a:spLocks noChangeArrowheads="1"/>
          </p:cNvSpPr>
          <p:nvPr/>
        </p:nvSpPr>
        <p:spPr bwMode="auto">
          <a:xfrm>
            <a:off x="230188" y="663555"/>
            <a:ext cx="1471612" cy="598488"/>
          </a:xfrm>
          <a:prstGeom prst="roundRect">
            <a:avLst>
              <a:gd name="adj" fmla="val 16667"/>
            </a:avLst>
          </a:prstGeom>
          <a:solidFill>
            <a:schemeClr val="bg1"/>
          </a:solidFill>
          <a:ln w="9525">
            <a:noFill/>
            <a:round/>
            <a:headEnd/>
            <a:tailEnd/>
          </a:ln>
          <a:effectLst>
            <a:outerShdw dist="35921" dir="2700000" algn="ctr" rotWithShape="0">
              <a:schemeClr val="bg2"/>
            </a:outerShdw>
          </a:effectLst>
        </p:spPr>
        <p:txBody>
          <a:bodyPr/>
          <a:lstStyle/>
          <a:p>
            <a:pPr algn="ctr" eaLnBrk="0" hangingPunct="0">
              <a:spcBef>
                <a:spcPct val="20000"/>
              </a:spcBef>
              <a:buFont typeface="Wingdings" pitchFamily="2" charset="2"/>
              <a:buNone/>
              <a:defRPr/>
            </a:pPr>
            <a:r>
              <a:rPr lang="fr-FR" sz="1800" dirty="0">
                <a:solidFill>
                  <a:srgbClr val="0C286E"/>
                </a:solidFill>
                <a:ea typeface="ＭＳ Ｐゴシック" pitchFamily="34" charset="-128"/>
                <a:cs typeface="+mn-cs"/>
              </a:rPr>
              <a:t>3 natures de clients</a:t>
            </a:r>
          </a:p>
        </p:txBody>
      </p:sp>
      <p:sp>
        <p:nvSpPr>
          <p:cNvPr id="303112" name="AutoShape 8"/>
          <p:cNvSpPr>
            <a:spLocks noChangeArrowheads="1"/>
          </p:cNvSpPr>
          <p:nvPr/>
        </p:nvSpPr>
        <p:spPr bwMode="auto">
          <a:xfrm>
            <a:off x="230188" y="2530455"/>
            <a:ext cx="1471612" cy="598488"/>
          </a:xfrm>
          <a:prstGeom prst="roundRect">
            <a:avLst>
              <a:gd name="adj" fmla="val 16667"/>
            </a:avLst>
          </a:prstGeom>
          <a:solidFill>
            <a:schemeClr val="bg1"/>
          </a:solidFill>
          <a:ln w="9525">
            <a:noFill/>
            <a:round/>
            <a:headEnd/>
            <a:tailEnd/>
          </a:ln>
          <a:effectLst>
            <a:outerShdw dist="35921" dir="2700000" algn="ctr" rotWithShape="0">
              <a:schemeClr val="bg2"/>
            </a:outerShdw>
          </a:effectLst>
        </p:spPr>
        <p:txBody>
          <a:bodyPr/>
          <a:lstStyle/>
          <a:p>
            <a:pPr algn="ctr" eaLnBrk="0" hangingPunct="0">
              <a:spcBef>
                <a:spcPct val="20000"/>
              </a:spcBef>
              <a:buFont typeface="Wingdings" pitchFamily="2" charset="2"/>
              <a:buNone/>
              <a:defRPr/>
            </a:pPr>
            <a:r>
              <a:rPr lang="fr-FR" sz="1600" dirty="0">
                <a:solidFill>
                  <a:srgbClr val="0C286E"/>
                </a:solidFill>
                <a:ea typeface="ＭＳ Ｐゴシック" pitchFamily="34" charset="-128"/>
                <a:cs typeface="+mn-cs"/>
              </a:rPr>
              <a:t>Transporteurs Ferroviaires</a:t>
            </a:r>
          </a:p>
        </p:txBody>
      </p:sp>
      <p:sp>
        <p:nvSpPr>
          <p:cNvPr id="303113" name="AutoShape 9"/>
          <p:cNvSpPr>
            <a:spLocks noChangeArrowheads="1"/>
          </p:cNvSpPr>
          <p:nvPr/>
        </p:nvSpPr>
        <p:spPr bwMode="auto">
          <a:xfrm>
            <a:off x="214313" y="3759180"/>
            <a:ext cx="1627187" cy="598488"/>
          </a:xfrm>
          <a:prstGeom prst="roundRect">
            <a:avLst>
              <a:gd name="adj" fmla="val 16667"/>
            </a:avLst>
          </a:prstGeom>
          <a:solidFill>
            <a:schemeClr val="bg1"/>
          </a:solidFill>
          <a:ln w="9525">
            <a:noFill/>
            <a:round/>
            <a:headEnd/>
            <a:tailEnd/>
          </a:ln>
          <a:effectLst>
            <a:outerShdw dist="35921" dir="2700000" algn="ctr" rotWithShape="0">
              <a:schemeClr val="bg2"/>
            </a:outerShdw>
          </a:effectLst>
        </p:spPr>
        <p:txBody>
          <a:bodyPr/>
          <a:lstStyle/>
          <a:p>
            <a:pPr algn="ctr" eaLnBrk="0" hangingPunct="0">
              <a:spcBef>
                <a:spcPct val="20000"/>
              </a:spcBef>
              <a:defRPr/>
            </a:pPr>
            <a:endParaRPr lang="fr-FR" sz="1600" dirty="0">
              <a:solidFill>
                <a:srgbClr val="0C286E"/>
              </a:solidFill>
              <a:ea typeface="ＭＳ Ｐゴシック" pitchFamily="34" charset="-128"/>
              <a:cs typeface="+mn-cs"/>
            </a:endParaRPr>
          </a:p>
          <a:p>
            <a:pPr algn="ctr" eaLnBrk="0" hangingPunct="0">
              <a:spcBef>
                <a:spcPct val="20000"/>
              </a:spcBef>
              <a:defRPr/>
            </a:pPr>
            <a:r>
              <a:rPr lang="fr-FR" sz="1600" dirty="0">
                <a:solidFill>
                  <a:srgbClr val="0C286E"/>
                </a:solidFill>
                <a:ea typeface="ＭＳ Ｐゴシック" pitchFamily="34" charset="-128"/>
                <a:cs typeface="+mn-cs"/>
              </a:rPr>
              <a:t>Concessionnaires</a:t>
            </a:r>
          </a:p>
        </p:txBody>
      </p:sp>
      <p:sp>
        <p:nvSpPr>
          <p:cNvPr id="303114" name="AutoShape 10"/>
          <p:cNvSpPr>
            <a:spLocks noChangeArrowheads="1"/>
          </p:cNvSpPr>
          <p:nvPr/>
        </p:nvSpPr>
        <p:spPr bwMode="auto">
          <a:xfrm>
            <a:off x="230188" y="4860905"/>
            <a:ext cx="1471612" cy="598488"/>
          </a:xfrm>
          <a:prstGeom prst="roundRect">
            <a:avLst>
              <a:gd name="adj" fmla="val 16667"/>
            </a:avLst>
          </a:prstGeom>
          <a:solidFill>
            <a:schemeClr val="bg1"/>
          </a:solidFill>
          <a:ln w="9525">
            <a:noFill/>
            <a:round/>
            <a:headEnd/>
            <a:tailEnd/>
          </a:ln>
          <a:effectLst>
            <a:outerShdw dist="35921" dir="2700000" algn="ctr" rotWithShape="0">
              <a:schemeClr val="bg2"/>
            </a:outerShdw>
          </a:effectLst>
        </p:spPr>
        <p:txBody>
          <a:bodyPr/>
          <a:lstStyle/>
          <a:p>
            <a:pPr algn="ctr" eaLnBrk="0" hangingPunct="0">
              <a:spcBef>
                <a:spcPct val="20000"/>
              </a:spcBef>
              <a:buFont typeface="Wingdings" pitchFamily="2" charset="2"/>
              <a:buNone/>
              <a:defRPr/>
            </a:pPr>
            <a:endParaRPr lang="fr-FR" sz="1600" dirty="0">
              <a:solidFill>
                <a:srgbClr val="0C286E"/>
              </a:solidFill>
              <a:ea typeface="ＭＳ Ｐゴシック" pitchFamily="34" charset="-128"/>
              <a:cs typeface="+mn-cs"/>
            </a:endParaRPr>
          </a:p>
          <a:p>
            <a:pPr algn="ctr" eaLnBrk="0" hangingPunct="0">
              <a:spcBef>
                <a:spcPct val="20000"/>
              </a:spcBef>
              <a:buFont typeface="Wingdings" pitchFamily="2" charset="2"/>
              <a:buNone/>
              <a:defRPr/>
            </a:pPr>
            <a:r>
              <a:rPr lang="fr-FR" sz="1600" dirty="0">
                <a:solidFill>
                  <a:srgbClr val="0C286E"/>
                </a:solidFill>
                <a:ea typeface="ＭＳ Ｐゴシック" pitchFamily="34" charset="-128"/>
                <a:cs typeface="+mn-cs"/>
              </a:rPr>
              <a:t>Locataires</a:t>
            </a:r>
          </a:p>
        </p:txBody>
      </p:sp>
      <p:sp>
        <p:nvSpPr>
          <p:cNvPr id="303115" name="AutoShape 11"/>
          <p:cNvSpPr>
            <a:spLocks noChangeArrowheads="1"/>
          </p:cNvSpPr>
          <p:nvPr/>
        </p:nvSpPr>
        <p:spPr bwMode="auto">
          <a:xfrm>
            <a:off x="2201863" y="663555"/>
            <a:ext cx="1557337" cy="598488"/>
          </a:xfrm>
          <a:prstGeom prst="roundRect">
            <a:avLst>
              <a:gd name="adj" fmla="val 16667"/>
            </a:avLst>
          </a:prstGeom>
          <a:solidFill>
            <a:schemeClr val="bg1"/>
          </a:solidFill>
          <a:ln w="9525">
            <a:noFill/>
            <a:round/>
            <a:headEnd/>
            <a:tailEnd/>
          </a:ln>
          <a:effectLst>
            <a:outerShdw dist="35921" dir="2700000" algn="ctr" rotWithShape="0">
              <a:schemeClr val="bg2"/>
            </a:outerShdw>
          </a:effectLst>
        </p:spPr>
        <p:txBody>
          <a:bodyPr/>
          <a:lstStyle/>
          <a:p>
            <a:pPr algn="ctr" eaLnBrk="0" hangingPunct="0">
              <a:spcBef>
                <a:spcPct val="20000"/>
              </a:spcBef>
              <a:buFont typeface="Wingdings" pitchFamily="2" charset="2"/>
              <a:buNone/>
              <a:defRPr/>
            </a:pPr>
            <a:r>
              <a:rPr lang="fr-FR" sz="1800" dirty="0">
                <a:solidFill>
                  <a:srgbClr val="0C286E"/>
                </a:solidFill>
                <a:ea typeface="ＭＳ Ｐゴシック" pitchFamily="34" charset="-128"/>
                <a:cs typeface="+mn-cs"/>
              </a:rPr>
              <a:t>3 comptes différents</a:t>
            </a:r>
          </a:p>
        </p:txBody>
      </p:sp>
      <p:sp>
        <p:nvSpPr>
          <p:cNvPr id="303116" name="AutoShape 12"/>
          <p:cNvSpPr>
            <a:spLocks noChangeArrowheads="1"/>
          </p:cNvSpPr>
          <p:nvPr/>
        </p:nvSpPr>
        <p:spPr bwMode="auto">
          <a:xfrm>
            <a:off x="2201863" y="2530455"/>
            <a:ext cx="1557337" cy="598488"/>
          </a:xfrm>
          <a:prstGeom prst="roundRect">
            <a:avLst>
              <a:gd name="adj" fmla="val 16667"/>
            </a:avLst>
          </a:prstGeom>
          <a:solidFill>
            <a:schemeClr val="bg1"/>
          </a:solidFill>
          <a:ln w="9525">
            <a:noFill/>
            <a:round/>
            <a:headEnd/>
            <a:tailEnd/>
          </a:ln>
          <a:effectLst>
            <a:outerShdw dist="35921" dir="2700000" algn="ctr" rotWithShape="0">
              <a:schemeClr val="bg2"/>
            </a:outerShdw>
          </a:effectLst>
        </p:spPr>
        <p:txBody>
          <a:bodyPr/>
          <a:lstStyle/>
          <a:p>
            <a:pPr algn="ctr" eaLnBrk="0" hangingPunct="0">
              <a:spcBef>
                <a:spcPct val="20000"/>
              </a:spcBef>
              <a:buFont typeface="Wingdings" pitchFamily="2" charset="2"/>
              <a:buNone/>
              <a:defRPr/>
            </a:pPr>
            <a:r>
              <a:rPr lang="fr-FR" sz="1600" dirty="0">
                <a:solidFill>
                  <a:srgbClr val="0C286E"/>
                </a:solidFill>
                <a:ea typeface="ＭＳ Ｐゴシック" pitchFamily="34" charset="-128"/>
                <a:cs typeface="+mn-cs"/>
              </a:rPr>
              <a:t>Compte</a:t>
            </a:r>
          </a:p>
          <a:p>
            <a:pPr algn="ctr" eaLnBrk="0" hangingPunct="0">
              <a:spcBef>
                <a:spcPct val="20000"/>
              </a:spcBef>
              <a:buFont typeface="Wingdings" pitchFamily="2" charset="2"/>
              <a:buNone/>
              <a:defRPr/>
            </a:pPr>
            <a:r>
              <a:rPr lang="fr-FR" sz="1600" dirty="0">
                <a:solidFill>
                  <a:srgbClr val="0C286E"/>
                </a:solidFill>
                <a:ea typeface="ＭＳ Ｐゴシック" pitchFamily="34" charset="-128"/>
                <a:cs typeface="+mn-cs"/>
              </a:rPr>
              <a:t>Transporteurs</a:t>
            </a:r>
          </a:p>
        </p:txBody>
      </p:sp>
      <p:sp>
        <p:nvSpPr>
          <p:cNvPr id="303117" name="AutoShape 13"/>
          <p:cNvSpPr>
            <a:spLocks noChangeArrowheads="1"/>
          </p:cNvSpPr>
          <p:nvPr/>
        </p:nvSpPr>
        <p:spPr bwMode="auto">
          <a:xfrm>
            <a:off x="2000250" y="3759180"/>
            <a:ext cx="1814513" cy="598488"/>
          </a:xfrm>
          <a:prstGeom prst="roundRect">
            <a:avLst>
              <a:gd name="adj" fmla="val 16667"/>
            </a:avLst>
          </a:prstGeom>
          <a:solidFill>
            <a:schemeClr val="bg1"/>
          </a:solidFill>
          <a:ln w="9525">
            <a:noFill/>
            <a:round/>
            <a:headEnd/>
            <a:tailEnd/>
          </a:ln>
          <a:effectLst>
            <a:outerShdw dist="35921" dir="2700000" algn="ctr" rotWithShape="0">
              <a:schemeClr val="bg2"/>
            </a:outerShdw>
          </a:effectLst>
        </p:spPr>
        <p:txBody>
          <a:bodyPr/>
          <a:lstStyle/>
          <a:p>
            <a:pPr algn="ctr" eaLnBrk="0" hangingPunct="0">
              <a:spcBef>
                <a:spcPct val="20000"/>
              </a:spcBef>
              <a:defRPr/>
            </a:pPr>
            <a:r>
              <a:rPr lang="fr-FR" sz="1600" dirty="0">
                <a:solidFill>
                  <a:srgbClr val="0C286E"/>
                </a:solidFill>
                <a:ea typeface="ＭＳ Ｐゴシック" pitchFamily="34" charset="-128"/>
                <a:cs typeface="+mn-cs"/>
              </a:rPr>
              <a:t>Compte</a:t>
            </a:r>
          </a:p>
          <a:p>
            <a:pPr algn="ctr" eaLnBrk="0" hangingPunct="0">
              <a:spcBef>
                <a:spcPct val="20000"/>
              </a:spcBef>
              <a:defRPr/>
            </a:pPr>
            <a:r>
              <a:rPr lang="fr-FR" sz="1600" dirty="0">
                <a:solidFill>
                  <a:srgbClr val="0C286E"/>
                </a:solidFill>
                <a:ea typeface="ＭＳ Ｐゴシック" pitchFamily="34" charset="-128"/>
                <a:cs typeface="+mn-cs"/>
              </a:rPr>
              <a:t>Concessionnaires</a:t>
            </a:r>
          </a:p>
        </p:txBody>
      </p:sp>
      <p:sp>
        <p:nvSpPr>
          <p:cNvPr id="303118" name="AutoShape 14"/>
          <p:cNvSpPr>
            <a:spLocks noChangeArrowheads="1"/>
          </p:cNvSpPr>
          <p:nvPr/>
        </p:nvSpPr>
        <p:spPr bwMode="auto">
          <a:xfrm>
            <a:off x="2000250" y="4860905"/>
            <a:ext cx="1814513" cy="598488"/>
          </a:xfrm>
          <a:prstGeom prst="roundRect">
            <a:avLst>
              <a:gd name="adj" fmla="val 16667"/>
            </a:avLst>
          </a:prstGeom>
          <a:solidFill>
            <a:schemeClr val="bg1"/>
          </a:solidFill>
          <a:ln w="9525">
            <a:noFill/>
            <a:round/>
            <a:headEnd/>
            <a:tailEnd/>
          </a:ln>
          <a:effectLst>
            <a:outerShdw dist="35921" dir="2700000" algn="ctr" rotWithShape="0">
              <a:schemeClr val="bg2"/>
            </a:outerShdw>
          </a:effectLst>
        </p:spPr>
        <p:txBody>
          <a:bodyPr/>
          <a:lstStyle/>
          <a:p>
            <a:pPr algn="ctr" eaLnBrk="0" hangingPunct="0">
              <a:spcBef>
                <a:spcPct val="20000"/>
              </a:spcBef>
              <a:buFont typeface="Wingdings" pitchFamily="2" charset="2"/>
              <a:buNone/>
              <a:defRPr/>
            </a:pPr>
            <a:r>
              <a:rPr lang="fr-FR" sz="1600" dirty="0">
                <a:solidFill>
                  <a:srgbClr val="0C286E"/>
                </a:solidFill>
                <a:ea typeface="ＭＳ Ｐゴシック" pitchFamily="34" charset="-128"/>
                <a:cs typeface="+mn-cs"/>
              </a:rPr>
              <a:t>Compte</a:t>
            </a:r>
          </a:p>
          <a:p>
            <a:pPr algn="ctr" eaLnBrk="0" hangingPunct="0">
              <a:spcBef>
                <a:spcPct val="20000"/>
              </a:spcBef>
              <a:buFont typeface="Wingdings" pitchFamily="2" charset="2"/>
              <a:buNone/>
              <a:defRPr/>
            </a:pPr>
            <a:r>
              <a:rPr lang="fr-FR" sz="1600" dirty="0">
                <a:solidFill>
                  <a:srgbClr val="0C286E"/>
                </a:solidFill>
                <a:ea typeface="ＭＳ Ｐゴシック" pitchFamily="34" charset="-128"/>
                <a:cs typeface="+mn-cs"/>
              </a:rPr>
              <a:t>Locataires</a:t>
            </a:r>
          </a:p>
        </p:txBody>
      </p:sp>
      <p:sp>
        <p:nvSpPr>
          <p:cNvPr id="303119" name="AutoShape 15"/>
          <p:cNvSpPr>
            <a:spLocks noChangeArrowheads="1"/>
          </p:cNvSpPr>
          <p:nvPr/>
        </p:nvSpPr>
        <p:spPr bwMode="auto">
          <a:xfrm>
            <a:off x="4357688" y="700068"/>
            <a:ext cx="3571875" cy="573087"/>
          </a:xfrm>
          <a:prstGeom prst="roundRect">
            <a:avLst>
              <a:gd name="adj" fmla="val 16667"/>
            </a:avLst>
          </a:prstGeom>
          <a:solidFill>
            <a:schemeClr val="bg1"/>
          </a:solidFill>
          <a:ln w="9525" algn="ctr">
            <a:noFill/>
            <a:round/>
            <a:headEnd/>
            <a:tailEnd/>
          </a:ln>
          <a:effectLst>
            <a:outerShdw dist="35921" dir="2700000" algn="ctr" rotWithShape="0">
              <a:schemeClr val="bg2"/>
            </a:outerShdw>
          </a:effectLst>
        </p:spPr>
        <p:txBody>
          <a:bodyPr anchor="ctr"/>
          <a:lstStyle/>
          <a:p>
            <a:pPr algn="ctr" eaLnBrk="0" hangingPunct="0">
              <a:spcBef>
                <a:spcPct val="20000"/>
              </a:spcBef>
              <a:buFont typeface="Wingdings" pitchFamily="2" charset="2"/>
              <a:buNone/>
              <a:defRPr/>
            </a:pPr>
            <a:r>
              <a:rPr lang="fr-FR" sz="1800" dirty="0">
                <a:solidFill>
                  <a:srgbClr val="0C286E"/>
                </a:solidFill>
                <a:ea typeface="ＭＳ Ｐゴシック" pitchFamily="34" charset="-128"/>
                <a:cs typeface="+mn-cs"/>
              </a:rPr>
              <a:t>Une ventilation des charges au plus juste</a:t>
            </a:r>
          </a:p>
        </p:txBody>
      </p:sp>
      <p:sp>
        <p:nvSpPr>
          <p:cNvPr id="11282" name="AutoShape 16"/>
          <p:cNvSpPr>
            <a:spLocks noChangeArrowheads="1"/>
          </p:cNvSpPr>
          <p:nvPr/>
        </p:nvSpPr>
        <p:spPr bwMode="auto">
          <a:xfrm>
            <a:off x="4214813" y="1927205"/>
            <a:ext cx="1214437" cy="1384300"/>
          </a:xfrm>
          <a:prstGeom prst="roundRect">
            <a:avLst>
              <a:gd name="adj" fmla="val 16667"/>
            </a:avLst>
          </a:prstGeom>
          <a:solidFill>
            <a:srgbClr val="99CCFF"/>
          </a:solidFill>
          <a:ln w="9525" algn="ctr">
            <a:solidFill>
              <a:schemeClr val="bg1">
                <a:lumMod val="65000"/>
              </a:schemeClr>
            </a:solidFill>
            <a:round/>
            <a:headEnd/>
            <a:tailEnd/>
          </a:ln>
        </p:spPr>
        <p:txBody>
          <a:bodyPr wrap="none" anchor="ctr"/>
          <a:lstStyle/>
          <a:p>
            <a:pPr eaLnBrk="0" hangingPunct="0">
              <a:spcBef>
                <a:spcPct val="20000"/>
              </a:spcBef>
              <a:tabLst>
                <a:tab pos="177800" algn="l"/>
              </a:tabLst>
              <a:defRPr/>
            </a:pPr>
            <a:r>
              <a:rPr lang="fr-FR" sz="1600" b="1" dirty="0">
                <a:solidFill>
                  <a:srgbClr val="0C286E"/>
                </a:solidFill>
                <a:ea typeface="ＭＳ Ｐゴシック" pitchFamily="34" charset="-128"/>
                <a:cs typeface="+mn-cs"/>
              </a:rPr>
              <a:t>Charges </a:t>
            </a:r>
          </a:p>
          <a:p>
            <a:pPr eaLnBrk="0" hangingPunct="0">
              <a:spcBef>
                <a:spcPct val="20000"/>
              </a:spcBef>
              <a:tabLst>
                <a:tab pos="177800" algn="l"/>
              </a:tabLst>
              <a:defRPr/>
            </a:pPr>
            <a:r>
              <a:rPr lang="fr-FR" sz="1600" b="1" dirty="0">
                <a:solidFill>
                  <a:srgbClr val="0C286E"/>
                </a:solidFill>
                <a:ea typeface="ＭＳ Ｐゴシック" pitchFamily="34" charset="-128"/>
                <a:cs typeface="+mn-cs"/>
              </a:rPr>
              <a:t>Transporteur</a:t>
            </a:r>
          </a:p>
          <a:p>
            <a:pPr eaLnBrk="0" hangingPunct="0">
              <a:spcBef>
                <a:spcPct val="20000"/>
              </a:spcBef>
              <a:tabLst>
                <a:tab pos="177800" algn="l"/>
              </a:tabLst>
              <a:defRPr/>
            </a:pPr>
            <a:r>
              <a:rPr lang="fr-FR" sz="1200" dirty="0">
                <a:solidFill>
                  <a:schemeClr val="bg1"/>
                </a:solidFill>
                <a:ea typeface="ＭＳ Ｐゴシック" pitchFamily="34" charset="-128"/>
                <a:cs typeface="+mn-cs"/>
              </a:rPr>
              <a:t>Service de gare,</a:t>
            </a:r>
          </a:p>
          <a:p>
            <a:pPr eaLnBrk="0" hangingPunct="0">
              <a:spcBef>
                <a:spcPct val="20000"/>
              </a:spcBef>
              <a:tabLst>
                <a:tab pos="177800" algn="l"/>
              </a:tabLst>
              <a:defRPr/>
            </a:pPr>
            <a:r>
              <a:rPr lang="fr-FR" sz="1200" dirty="0">
                <a:solidFill>
                  <a:schemeClr val="bg1"/>
                </a:solidFill>
                <a:ea typeface="ＭＳ Ｐゴシック" pitchFamily="34" charset="-128"/>
                <a:cs typeface="+mn-cs"/>
              </a:rPr>
              <a:t>Toilettes, Système </a:t>
            </a:r>
          </a:p>
          <a:p>
            <a:pPr eaLnBrk="0" hangingPunct="0">
              <a:spcBef>
                <a:spcPct val="20000"/>
              </a:spcBef>
              <a:tabLst>
                <a:tab pos="177800" algn="l"/>
              </a:tabLst>
              <a:defRPr/>
            </a:pPr>
            <a:r>
              <a:rPr lang="fr-FR" sz="1200" dirty="0">
                <a:solidFill>
                  <a:schemeClr val="bg1"/>
                </a:solidFill>
                <a:ea typeface="ＭＳ Ｐゴシック" pitchFamily="34" charset="-128"/>
                <a:cs typeface="+mn-cs"/>
              </a:rPr>
              <a:t>d’information </a:t>
            </a:r>
          </a:p>
          <a:p>
            <a:pPr eaLnBrk="0" hangingPunct="0">
              <a:spcBef>
                <a:spcPct val="20000"/>
              </a:spcBef>
              <a:tabLst>
                <a:tab pos="177800" algn="l"/>
              </a:tabLst>
              <a:defRPr/>
            </a:pPr>
            <a:r>
              <a:rPr lang="fr-FR" sz="1200" dirty="0">
                <a:solidFill>
                  <a:schemeClr val="bg1"/>
                </a:solidFill>
                <a:ea typeface="ＭＳ Ｐゴシック" pitchFamily="34" charset="-128"/>
                <a:cs typeface="+mn-cs"/>
              </a:rPr>
              <a:t>Voyageur, …</a:t>
            </a:r>
          </a:p>
        </p:txBody>
      </p:sp>
      <p:sp>
        <p:nvSpPr>
          <p:cNvPr id="11283" name="AutoShape 17"/>
          <p:cNvSpPr>
            <a:spLocks noChangeArrowheads="1"/>
          </p:cNvSpPr>
          <p:nvPr/>
        </p:nvSpPr>
        <p:spPr bwMode="auto">
          <a:xfrm>
            <a:off x="5500688" y="1927205"/>
            <a:ext cx="1077912" cy="3500438"/>
          </a:xfrm>
          <a:prstGeom prst="roundRect">
            <a:avLst>
              <a:gd name="adj" fmla="val 16667"/>
            </a:avLst>
          </a:prstGeom>
          <a:solidFill>
            <a:srgbClr val="577FFF"/>
          </a:solidFill>
          <a:ln w="9525" algn="ctr">
            <a:solidFill>
              <a:schemeClr val="bg1">
                <a:lumMod val="65000"/>
              </a:schemeClr>
            </a:solidFill>
            <a:round/>
            <a:headEnd/>
            <a:tailEnd/>
          </a:ln>
        </p:spPr>
        <p:txBody>
          <a:bodyPr wrap="none"/>
          <a:lstStyle/>
          <a:p>
            <a:pPr eaLnBrk="0" hangingPunct="0">
              <a:spcBef>
                <a:spcPct val="20000"/>
              </a:spcBef>
              <a:buFont typeface="Wingdings" pitchFamily="2" charset="2"/>
              <a:buNone/>
              <a:tabLst>
                <a:tab pos="266700" algn="l"/>
              </a:tabLst>
              <a:defRPr/>
            </a:pPr>
            <a:r>
              <a:rPr lang="fr-FR" sz="1600" b="1" dirty="0">
                <a:solidFill>
                  <a:schemeClr val="bg1"/>
                </a:solidFill>
                <a:ea typeface="ＭＳ Ｐゴシック" pitchFamily="34" charset="-128"/>
                <a:cs typeface="+mn-cs"/>
              </a:rPr>
              <a:t>Charges </a:t>
            </a:r>
          </a:p>
          <a:p>
            <a:pPr eaLnBrk="0" hangingPunct="0">
              <a:spcBef>
                <a:spcPct val="20000"/>
              </a:spcBef>
              <a:buFont typeface="Wingdings" pitchFamily="2" charset="2"/>
              <a:buNone/>
              <a:tabLst>
                <a:tab pos="266700" algn="l"/>
              </a:tabLst>
              <a:defRPr/>
            </a:pPr>
            <a:r>
              <a:rPr lang="fr-FR" sz="1600" b="1" dirty="0">
                <a:solidFill>
                  <a:schemeClr val="bg1"/>
                </a:solidFill>
                <a:ea typeface="ＭＳ Ｐゴシック" pitchFamily="34" charset="-128"/>
                <a:cs typeface="+mn-cs"/>
              </a:rPr>
              <a:t>Communes</a:t>
            </a:r>
          </a:p>
          <a:p>
            <a:pPr eaLnBrk="0" hangingPunct="0">
              <a:spcBef>
                <a:spcPct val="20000"/>
              </a:spcBef>
              <a:buFont typeface="Wingdings" pitchFamily="2" charset="2"/>
              <a:buNone/>
              <a:tabLst>
                <a:tab pos="266700" algn="l"/>
              </a:tabLst>
              <a:defRPr/>
            </a:pPr>
            <a:endParaRPr lang="fr-FR" sz="1200" dirty="0">
              <a:solidFill>
                <a:schemeClr val="bg1"/>
              </a:solidFill>
              <a:ea typeface="ＭＳ Ｐゴシック" pitchFamily="34" charset="-128"/>
              <a:cs typeface="+mn-cs"/>
            </a:endParaRPr>
          </a:p>
          <a:p>
            <a:pPr eaLnBrk="0" hangingPunct="0">
              <a:spcBef>
                <a:spcPct val="20000"/>
              </a:spcBef>
              <a:tabLst>
                <a:tab pos="266700" algn="l"/>
              </a:tabLst>
              <a:defRPr/>
            </a:pPr>
            <a:r>
              <a:rPr lang="fr-FR" sz="1200" dirty="0">
                <a:solidFill>
                  <a:schemeClr val="bg1"/>
                </a:solidFill>
                <a:ea typeface="ＭＳ Ｐゴシック" pitchFamily="34" charset="-128"/>
                <a:cs typeface="+mn-cs"/>
              </a:rPr>
              <a:t>Frais de </a:t>
            </a:r>
          </a:p>
          <a:p>
            <a:pPr eaLnBrk="0" hangingPunct="0">
              <a:spcBef>
                <a:spcPct val="20000"/>
              </a:spcBef>
              <a:tabLst>
                <a:tab pos="266700" algn="l"/>
              </a:tabLst>
              <a:defRPr/>
            </a:pPr>
            <a:r>
              <a:rPr lang="fr-FR" sz="1200" dirty="0" smtClean="0">
                <a:solidFill>
                  <a:schemeClr val="bg1"/>
                </a:solidFill>
                <a:ea typeface="ＭＳ Ｐゴシック" pitchFamily="34" charset="-128"/>
                <a:cs typeface="+mn-cs"/>
              </a:rPr>
              <a:t>structure,</a:t>
            </a:r>
            <a:endParaRPr lang="fr-FR" sz="1200" dirty="0">
              <a:solidFill>
                <a:schemeClr val="bg1"/>
              </a:solidFill>
              <a:ea typeface="ＭＳ Ｐゴシック" pitchFamily="34" charset="-128"/>
              <a:cs typeface="+mn-cs"/>
            </a:endParaRPr>
          </a:p>
          <a:p>
            <a:pPr eaLnBrk="0" hangingPunct="0">
              <a:spcBef>
                <a:spcPct val="20000"/>
              </a:spcBef>
              <a:tabLst>
                <a:tab pos="266700" algn="l"/>
              </a:tabLst>
              <a:defRPr/>
            </a:pPr>
            <a:r>
              <a:rPr lang="fr-FR" sz="1200" dirty="0">
                <a:solidFill>
                  <a:schemeClr val="bg1"/>
                </a:solidFill>
                <a:ea typeface="ＭＳ Ｐゴシック" pitchFamily="34" charset="-128"/>
                <a:cs typeface="+mn-cs"/>
              </a:rPr>
              <a:t>Nettoyage, Tour</a:t>
            </a:r>
          </a:p>
          <a:p>
            <a:pPr eaLnBrk="0" hangingPunct="0">
              <a:spcBef>
                <a:spcPct val="20000"/>
              </a:spcBef>
              <a:tabLst>
                <a:tab pos="266700" algn="l"/>
              </a:tabLst>
              <a:defRPr/>
            </a:pPr>
            <a:r>
              <a:rPr lang="fr-FR" sz="1200" dirty="0">
                <a:solidFill>
                  <a:schemeClr val="bg1"/>
                </a:solidFill>
                <a:ea typeface="ＭＳ Ｐゴシック" pitchFamily="34" charset="-128"/>
                <a:cs typeface="+mn-cs"/>
              </a:rPr>
              <a:t>De Gares, </a:t>
            </a:r>
          </a:p>
          <a:p>
            <a:pPr eaLnBrk="0" hangingPunct="0">
              <a:spcBef>
                <a:spcPct val="20000"/>
              </a:spcBef>
              <a:tabLst>
                <a:tab pos="266700" algn="l"/>
              </a:tabLst>
              <a:defRPr/>
            </a:pPr>
            <a:r>
              <a:rPr lang="fr-FR" sz="1200" dirty="0">
                <a:solidFill>
                  <a:schemeClr val="bg1"/>
                </a:solidFill>
                <a:ea typeface="ＭＳ Ｐゴシック" pitchFamily="34" charset="-128"/>
                <a:cs typeface="+mn-cs"/>
              </a:rPr>
              <a:t>Sécurité Incendie, impôts et </a:t>
            </a:r>
          </a:p>
          <a:p>
            <a:pPr eaLnBrk="0" hangingPunct="0">
              <a:spcBef>
                <a:spcPct val="20000"/>
              </a:spcBef>
              <a:tabLst>
                <a:tab pos="266700" algn="l"/>
              </a:tabLst>
              <a:defRPr/>
            </a:pPr>
            <a:r>
              <a:rPr lang="fr-FR" sz="1200" dirty="0">
                <a:solidFill>
                  <a:schemeClr val="bg1"/>
                </a:solidFill>
                <a:ea typeface="ＭＳ Ｐゴシック" pitchFamily="34" charset="-128"/>
                <a:cs typeface="+mn-cs"/>
              </a:rPr>
              <a:t>Taxes, …</a:t>
            </a:r>
          </a:p>
          <a:p>
            <a:pPr eaLnBrk="0" hangingPunct="0">
              <a:spcBef>
                <a:spcPct val="20000"/>
              </a:spcBef>
              <a:tabLst>
                <a:tab pos="266700" algn="l"/>
              </a:tabLst>
              <a:defRPr/>
            </a:pPr>
            <a:endParaRPr lang="fr-FR" sz="1200" dirty="0">
              <a:solidFill>
                <a:schemeClr val="bg1"/>
              </a:solidFill>
              <a:ea typeface="ＭＳ Ｐゴシック" pitchFamily="34" charset="-128"/>
              <a:cs typeface="+mn-cs"/>
            </a:endParaRPr>
          </a:p>
        </p:txBody>
      </p:sp>
      <p:sp>
        <p:nvSpPr>
          <p:cNvPr id="11284" name="AutoShape 18"/>
          <p:cNvSpPr>
            <a:spLocks noChangeArrowheads="1"/>
          </p:cNvSpPr>
          <p:nvPr/>
        </p:nvSpPr>
        <p:spPr bwMode="auto">
          <a:xfrm>
            <a:off x="6715125" y="1927205"/>
            <a:ext cx="1071563" cy="3500438"/>
          </a:xfrm>
          <a:prstGeom prst="roundRect">
            <a:avLst>
              <a:gd name="adj" fmla="val 16667"/>
            </a:avLst>
          </a:prstGeom>
          <a:solidFill>
            <a:srgbClr val="990099"/>
          </a:solidFill>
          <a:ln w="9525" algn="ctr">
            <a:solidFill>
              <a:schemeClr val="bg1">
                <a:lumMod val="65000"/>
              </a:schemeClr>
            </a:solidFill>
            <a:round/>
            <a:headEnd/>
            <a:tailEnd/>
          </a:ln>
        </p:spPr>
        <p:txBody>
          <a:bodyPr wrap="none"/>
          <a:lstStyle/>
          <a:p>
            <a:pPr eaLnBrk="0" hangingPunct="0">
              <a:spcBef>
                <a:spcPct val="20000"/>
              </a:spcBef>
              <a:tabLst>
                <a:tab pos="266700" algn="l"/>
              </a:tabLst>
              <a:defRPr/>
            </a:pPr>
            <a:r>
              <a:rPr lang="fr-FR" sz="1600" b="1" dirty="0">
                <a:solidFill>
                  <a:schemeClr val="bg1"/>
                </a:solidFill>
                <a:ea typeface="ＭＳ Ｐゴシック" pitchFamily="34" charset="-128"/>
                <a:cs typeface="+mn-cs"/>
              </a:rPr>
              <a:t>Patrimoine</a:t>
            </a:r>
          </a:p>
          <a:p>
            <a:pPr eaLnBrk="0" hangingPunct="0">
              <a:spcBef>
                <a:spcPct val="20000"/>
              </a:spcBef>
              <a:buFont typeface="Wingdings" pitchFamily="2" charset="2"/>
              <a:buNone/>
              <a:defRPr/>
            </a:pPr>
            <a:r>
              <a:rPr lang="fr-FR" sz="600" dirty="0">
                <a:solidFill>
                  <a:schemeClr val="bg1"/>
                </a:solidFill>
                <a:ea typeface="ＭＳ Ｐゴシック" pitchFamily="34" charset="-128"/>
                <a:cs typeface="+mn-cs"/>
              </a:rPr>
              <a:t>  </a:t>
            </a:r>
          </a:p>
          <a:p>
            <a:pPr eaLnBrk="0" hangingPunct="0">
              <a:spcBef>
                <a:spcPct val="20000"/>
              </a:spcBef>
              <a:buFont typeface="Wingdings" pitchFamily="2" charset="2"/>
              <a:buNone/>
              <a:defRPr/>
            </a:pPr>
            <a:endParaRPr lang="fr-FR" sz="900" dirty="0">
              <a:solidFill>
                <a:schemeClr val="bg1"/>
              </a:solidFill>
              <a:ea typeface="ＭＳ Ｐゴシック" pitchFamily="34" charset="-128"/>
              <a:cs typeface="+mn-cs"/>
            </a:endParaRPr>
          </a:p>
          <a:p>
            <a:pPr eaLnBrk="0" hangingPunct="0">
              <a:spcBef>
                <a:spcPct val="20000"/>
              </a:spcBef>
              <a:buFont typeface="Wingdings" pitchFamily="2" charset="2"/>
              <a:buNone/>
              <a:defRPr/>
            </a:pPr>
            <a:endParaRPr lang="fr-FR" sz="900" dirty="0">
              <a:solidFill>
                <a:schemeClr val="bg1"/>
              </a:solidFill>
              <a:ea typeface="ＭＳ Ｐゴシック" pitchFamily="34" charset="-128"/>
              <a:cs typeface="+mn-cs"/>
            </a:endParaRPr>
          </a:p>
          <a:p>
            <a:pPr eaLnBrk="0" hangingPunct="0">
              <a:spcBef>
                <a:spcPct val="20000"/>
              </a:spcBef>
              <a:buFont typeface="Wingdings" pitchFamily="2" charset="2"/>
              <a:buNone/>
              <a:defRPr/>
            </a:pPr>
            <a:endParaRPr lang="fr-FR" sz="900" dirty="0">
              <a:solidFill>
                <a:schemeClr val="bg1"/>
              </a:solidFill>
              <a:ea typeface="ＭＳ Ｐゴシック" pitchFamily="34" charset="-128"/>
              <a:cs typeface="+mn-cs"/>
            </a:endParaRPr>
          </a:p>
          <a:p>
            <a:pPr eaLnBrk="0" hangingPunct="0">
              <a:spcBef>
                <a:spcPct val="20000"/>
              </a:spcBef>
              <a:buFont typeface="Wingdings" pitchFamily="2" charset="2"/>
              <a:buNone/>
              <a:tabLst>
                <a:tab pos="266700" algn="l"/>
              </a:tabLst>
              <a:defRPr/>
            </a:pPr>
            <a:r>
              <a:rPr lang="fr-FR" sz="1200" dirty="0">
                <a:solidFill>
                  <a:schemeClr val="bg1"/>
                </a:solidFill>
                <a:ea typeface="ＭＳ Ｐゴシック" pitchFamily="34" charset="-128"/>
                <a:cs typeface="+mn-cs"/>
              </a:rPr>
              <a:t>Dotation aux </a:t>
            </a:r>
          </a:p>
          <a:p>
            <a:pPr eaLnBrk="0" hangingPunct="0">
              <a:spcBef>
                <a:spcPct val="20000"/>
              </a:spcBef>
              <a:buFont typeface="Wingdings" pitchFamily="2" charset="2"/>
              <a:buNone/>
              <a:tabLst>
                <a:tab pos="266700" algn="l"/>
              </a:tabLst>
              <a:defRPr/>
            </a:pPr>
            <a:r>
              <a:rPr lang="fr-FR" sz="1200" dirty="0">
                <a:solidFill>
                  <a:schemeClr val="bg1"/>
                </a:solidFill>
                <a:ea typeface="ＭＳ Ｐゴシック" pitchFamily="34" charset="-128"/>
                <a:cs typeface="+mn-cs"/>
              </a:rPr>
              <a:t>amortissements </a:t>
            </a:r>
          </a:p>
          <a:p>
            <a:pPr eaLnBrk="0" hangingPunct="0">
              <a:spcBef>
                <a:spcPct val="20000"/>
              </a:spcBef>
              <a:buFont typeface="Wingdings" pitchFamily="2" charset="2"/>
              <a:buNone/>
              <a:tabLst>
                <a:tab pos="266700" algn="l"/>
              </a:tabLst>
              <a:defRPr/>
            </a:pPr>
            <a:r>
              <a:rPr lang="fr-FR" sz="1200" dirty="0">
                <a:solidFill>
                  <a:schemeClr val="bg1"/>
                </a:solidFill>
                <a:ea typeface="ＭＳ Ｐゴシック" pitchFamily="34" charset="-128"/>
                <a:cs typeface="+mn-cs"/>
              </a:rPr>
              <a:t>+ charges</a:t>
            </a:r>
          </a:p>
          <a:p>
            <a:pPr eaLnBrk="0" hangingPunct="0">
              <a:spcBef>
                <a:spcPct val="20000"/>
              </a:spcBef>
              <a:buFont typeface="Wingdings" pitchFamily="2" charset="2"/>
              <a:buNone/>
              <a:tabLst>
                <a:tab pos="266700" algn="l"/>
              </a:tabLst>
              <a:defRPr/>
            </a:pPr>
            <a:r>
              <a:rPr lang="fr-FR" sz="1200" dirty="0">
                <a:solidFill>
                  <a:schemeClr val="bg1"/>
                </a:solidFill>
                <a:ea typeface="ＭＳ Ｐゴシック" pitchFamily="34" charset="-128"/>
                <a:cs typeface="+mn-cs"/>
              </a:rPr>
              <a:t>financières</a:t>
            </a:r>
          </a:p>
          <a:p>
            <a:pPr eaLnBrk="0" hangingPunct="0">
              <a:spcBef>
                <a:spcPct val="20000"/>
              </a:spcBef>
              <a:defRPr/>
            </a:pPr>
            <a:endParaRPr lang="fr-FR" sz="1100" dirty="0">
              <a:solidFill>
                <a:schemeClr val="bg1"/>
              </a:solidFill>
              <a:ea typeface="ＭＳ Ｐゴシック" pitchFamily="34" charset="-128"/>
              <a:cs typeface="+mn-cs"/>
            </a:endParaRPr>
          </a:p>
        </p:txBody>
      </p:sp>
      <p:sp>
        <p:nvSpPr>
          <p:cNvPr id="11286" name="AutoShape 20"/>
          <p:cNvSpPr>
            <a:spLocks/>
          </p:cNvSpPr>
          <p:nvPr/>
        </p:nvSpPr>
        <p:spPr bwMode="auto">
          <a:xfrm rot="5400000">
            <a:off x="6539707" y="4556899"/>
            <a:ext cx="184150" cy="2166937"/>
          </a:xfrm>
          <a:prstGeom prst="rightBrace">
            <a:avLst>
              <a:gd name="adj1" fmla="val 132218"/>
              <a:gd name="adj2" fmla="val 50000"/>
            </a:avLst>
          </a:prstGeom>
          <a:noFill/>
          <a:ln w="9525">
            <a:solidFill>
              <a:schemeClr val="tx1"/>
            </a:solidFill>
            <a:round/>
            <a:headEnd/>
            <a:tailEnd/>
          </a:ln>
        </p:spPr>
        <p:txBody>
          <a:bodyPr rot="10800000" vert="eaVert" wrap="none" lIns="0" anchor="ctr"/>
          <a:lstStyle/>
          <a:p>
            <a:pPr algn="ctr">
              <a:buClr>
                <a:srgbClr val="A50021"/>
              </a:buClr>
              <a:buFontTx/>
              <a:buChar char="•"/>
            </a:pPr>
            <a:endParaRPr lang="fr-FR" sz="1400"/>
          </a:p>
        </p:txBody>
      </p:sp>
      <p:sp>
        <p:nvSpPr>
          <p:cNvPr id="11287" name="Text Box 21"/>
          <p:cNvSpPr txBox="1">
            <a:spLocks noChangeArrowheads="1"/>
          </p:cNvSpPr>
          <p:nvPr/>
        </p:nvSpPr>
        <p:spPr bwMode="auto">
          <a:xfrm>
            <a:off x="5500688" y="5762605"/>
            <a:ext cx="2359025" cy="307975"/>
          </a:xfrm>
          <a:prstGeom prst="rect">
            <a:avLst/>
          </a:prstGeom>
          <a:noFill/>
          <a:ln w="9525">
            <a:noFill/>
            <a:miter lim="800000"/>
            <a:headEnd/>
            <a:tailEnd/>
          </a:ln>
        </p:spPr>
        <p:txBody>
          <a:bodyPr lIns="0">
            <a:spAutoFit/>
          </a:bodyPr>
          <a:lstStyle/>
          <a:p>
            <a:pPr>
              <a:buClr>
                <a:srgbClr val="A50021"/>
              </a:buClr>
            </a:pPr>
            <a:r>
              <a:rPr lang="fr-FR" sz="1400"/>
              <a:t>Essentiellement au prorata des m</a:t>
            </a:r>
            <a:r>
              <a:rPr lang="fr-FR" sz="1400" baseline="30000"/>
              <a:t>2</a:t>
            </a:r>
          </a:p>
        </p:txBody>
      </p:sp>
      <p:sp>
        <p:nvSpPr>
          <p:cNvPr id="11288" name="Text Box 22"/>
          <p:cNvSpPr txBox="1">
            <a:spLocks noChangeArrowheads="1"/>
          </p:cNvSpPr>
          <p:nvPr/>
        </p:nvSpPr>
        <p:spPr bwMode="auto">
          <a:xfrm>
            <a:off x="192088" y="2284393"/>
            <a:ext cx="3054350" cy="307975"/>
          </a:xfrm>
          <a:prstGeom prst="rect">
            <a:avLst/>
          </a:prstGeom>
          <a:noFill/>
          <a:ln w="9525">
            <a:noFill/>
            <a:miter lim="800000"/>
            <a:headEnd/>
            <a:tailEnd/>
          </a:ln>
        </p:spPr>
        <p:txBody>
          <a:bodyPr wrap="none" lIns="0">
            <a:spAutoFit/>
          </a:bodyPr>
          <a:lstStyle/>
          <a:p>
            <a:pPr>
              <a:buClr>
                <a:srgbClr val="A50021"/>
              </a:buClr>
            </a:pPr>
            <a:r>
              <a:rPr lang="fr-FR" sz="1400">
                <a:solidFill>
                  <a:srgbClr val="FF0000"/>
                </a:solidFill>
              </a:rPr>
              <a:t>Prestations régulées dites de Base</a:t>
            </a:r>
          </a:p>
        </p:txBody>
      </p:sp>
      <p:sp>
        <p:nvSpPr>
          <p:cNvPr id="11289" name="Text Box 23"/>
          <p:cNvSpPr txBox="1">
            <a:spLocks noChangeArrowheads="1"/>
          </p:cNvSpPr>
          <p:nvPr/>
        </p:nvSpPr>
        <p:spPr bwMode="auto">
          <a:xfrm>
            <a:off x="196850" y="3473430"/>
            <a:ext cx="2228850" cy="307975"/>
          </a:xfrm>
          <a:prstGeom prst="rect">
            <a:avLst/>
          </a:prstGeom>
          <a:noFill/>
          <a:ln w="9525">
            <a:noFill/>
            <a:miter lim="800000"/>
            <a:headEnd/>
            <a:tailEnd/>
          </a:ln>
        </p:spPr>
        <p:txBody>
          <a:bodyPr wrap="none" lIns="0">
            <a:spAutoFit/>
          </a:bodyPr>
          <a:lstStyle/>
          <a:p>
            <a:pPr>
              <a:buClr>
                <a:srgbClr val="A50021"/>
              </a:buClr>
            </a:pPr>
            <a:r>
              <a:rPr lang="fr-FR" sz="1400">
                <a:solidFill>
                  <a:srgbClr val="FF0000"/>
                </a:solidFill>
              </a:rPr>
              <a:t>Prestations non régulées</a:t>
            </a:r>
          </a:p>
        </p:txBody>
      </p:sp>
      <p:sp>
        <p:nvSpPr>
          <p:cNvPr id="303128" name="Freeform 7"/>
          <p:cNvSpPr>
            <a:spLocks/>
          </p:cNvSpPr>
          <p:nvPr/>
        </p:nvSpPr>
        <p:spPr bwMode="auto">
          <a:xfrm>
            <a:off x="1889125" y="642918"/>
            <a:ext cx="420688" cy="619125"/>
          </a:xfrm>
          <a:custGeom>
            <a:avLst/>
            <a:gdLst>
              <a:gd name="T0" fmla="*/ 0 w 240"/>
              <a:gd name="T1" fmla="*/ 48 h 1200"/>
              <a:gd name="T2" fmla="*/ 86 w 240"/>
              <a:gd name="T3" fmla="*/ 600 h 1200"/>
              <a:gd name="T4" fmla="*/ 0 w 240"/>
              <a:gd name="T5" fmla="*/ 1152 h 1200"/>
              <a:gd name="T6" fmla="*/ 19 w 240"/>
              <a:gd name="T7" fmla="*/ 1200 h 1200"/>
              <a:gd name="T8" fmla="*/ 240 w 240"/>
              <a:gd name="T9" fmla="*/ 600 h 1200"/>
              <a:gd name="T10" fmla="*/ 19 w 240"/>
              <a:gd name="T11" fmla="*/ 0 h 1200"/>
              <a:gd name="T12" fmla="*/ 0 w 240"/>
              <a:gd name="T13" fmla="*/ 48 h 1200"/>
              <a:gd name="T14" fmla="*/ 0 60000 65536"/>
              <a:gd name="T15" fmla="*/ 0 60000 65536"/>
              <a:gd name="T16" fmla="*/ 0 60000 65536"/>
              <a:gd name="T17" fmla="*/ 0 60000 65536"/>
              <a:gd name="T18" fmla="*/ 0 60000 65536"/>
              <a:gd name="T19" fmla="*/ 0 60000 65536"/>
              <a:gd name="T20" fmla="*/ 0 60000 65536"/>
              <a:gd name="T21" fmla="*/ 0 w 240"/>
              <a:gd name="T22" fmla="*/ 0 h 1200"/>
              <a:gd name="T23" fmla="*/ 240 w 240"/>
              <a:gd name="T24" fmla="*/ 1200 h 1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0" h="1200">
                <a:moveTo>
                  <a:pt x="0" y="48"/>
                </a:moveTo>
                <a:cubicBezTo>
                  <a:pt x="16" y="96"/>
                  <a:pt x="86" y="416"/>
                  <a:pt x="86" y="600"/>
                </a:cubicBezTo>
                <a:cubicBezTo>
                  <a:pt x="86" y="784"/>
                  <a:pt x="16" y="1104"/>
                  <a:pt x="0" y="1152"/>
                </a:cubicBezTo>
                <a:cubicBezTo>
                  <a:pt x="9" y="1176"/>
                  <a:pt x="19" y="1200"/>
                  <a:pt x="19" y="1200"/>
                </a:cubicBezTo>
                <a:lnTo>
                  <a:pt x="240" y="600"/>
                </a:lnTo>
                <a:lnTo>
                  <a:pt x="19" y="0"/>
                </a:lnTo>
                <a:cubicBezTo>
                  <a:pt x="19" y="0"/>
                  <a:pt x="0" y="48"/>
                  <a:pt x="0" y="48"/>
                </a:cubicBezTo>
                <a:close/>
              </a:path>
            </a:pathLst>
          </a:custGeom>
          <a:solidFill>
            <a:srgbClr val="87105A"/>
          </a:solidFill>
          <a:ln w="9525" algn="ctr">
            <a:noFill/>
            <a:round/>
            <a:headEnd/>
            <a:tailEnd/>
          </a:ln>
          <a:effectLst>
            <a:outerShdw dist="74053" dir="1857825" algn="ctr" rotWithShape="0">
              <a:schemeClr val="bg2">
                <a:alpha val="50000"/>
              </a:schemeClr>
            </a:outerShdw>
          </a:effectLst>
        </p:spPr>
        <p:txBody>
          <a:bodyPr anchor="ctr"/>
          <a:lstStyle/>
          <a:p>
            <a:pPr algn="ctr">
              <a:defRPr/>
            </a:pPr>
            <a:r>
              <a:rPr lang="fr-FR" sz="600">
                <a:solidFill>
                  <a:srgbClr val="FFFFFF"/>
                </a:solidFill>
                <a:ea typeface="ＭＳ Ｐゴシック" pitchFamily="34" charset="-128"/>
                <a:cs typeface="+mn-cs"/>
              </a:rPr>
              <a:t>      </a:t>
            </a:r>
            <a:endParaRPr lang="fr-FR" sz="600" i="1">
              <a:solidFill>
                <a:srgbClr val="000000"/>
              </a:solidFill>
              <a:ea typeface="ＭＳ Ｐゴシック" pitchFamily="34" charset="-128"/>
              <a:cs typeface="+mn-cs"/>
            </a:endParaRPr>
          </a:p>
        </p:txBody>
      </p:sp>
      <p:sp>
        <p:nvSpPr>
          <p:cNvPr id="303129" name="Freeform 7"/>
          <p:cNvSpPr>
            <a:spLocks/>
          </p:cNvSpPr>
          <p:nvPr/>
        </p:nvSpPr>
        <p:spPr bwMode="auto">
          <a:xfrm>
            <a:off x="3932238" y="700068"/>
            <a:ext cx="420687" cy="619125"/>
          </a:xfrm>
          <a:custGeom>
            <a:avLst/>
            <a:gdLst>
              <a:gd name="T0" fmla="*/ 0 w 240"/>
              <a:gd name="T1" fmla="*/ 48 h 1200"/>
              <a:gd name="T2" fmla="*/ 86 w 240"/>
              <a:gd name="T3" fmla="*/ 600 h 1200"/>
              <a:gd name="T4" fmla="*/ 0 w 240"/>
              <a:gd name="T5" fmla="*/ 1152 h 1200"/>
              <a:gd name="T6" fmla="*/ 19 w 240"/>
              <a:gd name="T7" fmla="*/ 1200 h 1200"/>
              <a:gd name="T8" fmla="*/ 240 w 240"/>
              <a:gd name="T9" fmla="*/ 600 h 1200"/>
              <a:gd name="T10" fmla="*/ 19 w 240"/>
              <a:gd name="T11" fmla="*/ 0 h 1200"/>
              <a:gd name="T12" fmla="*/ 0 w 240"/>
              <a:gd name="T13" fmla="*/ 48 h 1200"/>
              <a:gd name="T14" fmla="*/ 0 60000 65536"/>
              <a:gd name="T15" fmla="*/ 0 60000 65536"/>
              <a:gd name="T16" fmla="*/ 0 60000 65536"/>
              <a:gd name="T17" fmla="*/ 0 60000 65536"/>
              <a:gd name="T18" fmla="*/ 0 60000 65536"/>
              <a:gd name="T19" fmla="*/ 0 60000 65536"/>
              <a:gd name="T20" fmla="*/ 0 60000 65536"/>
              <a:gd name="T21" fmla="*/ 0 w 240"/>
              <a:gd name="T22" fmla="*/ 0 h 1200"/>
              <a:gd name="T23" fmla="*/ 240 w 240"/>
              <a:gd name="T24" fmla="*/ 1200 h 1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0" h="1200">
                <a:moveTo>
                  <a:pt x="0" y="48"/>
                </a:moveTo>
                <a:cubicBezTo>
                  <a:pt x="16" y="96"/>
                  <a:pt x="86" y="416"/>
                  <a:pt x="86" y="600"/>
                </a:cubicBezTo>
                <a:cubicBezTo>
                  <a:pt x="86" y="784"/>
                  <a:pt x="16" y="1104"/>
                  <a:pt x="0" y="1152"/>
                </a:cubicBezTo>
                <a:cubicBezTo>
                  <a:pt x="9" y="1176"/>
                  <a:pt x="19" y="1200"/>
                  <a:pt x="19" y="1200"/>
                </a:cubicBezTo>
                <a:lnTo>
                  <a:pt x="240" y="600"/>
                </a:lnTo>
                <a:lnTo>
                  <a:pt x="19" y="0"/>
                </a:lnTo>
                <a:cubicBezTo>
                  <a:pt x="19" y="0"/>
                  <a:pt x="0" y="48"/>
                  <a:pt x="0" y="48"/>
                </a:cubicBezTo>
                <a:close/>
              </a:path>
            </a:pathLst>
          </a:custGeom>
          <a:solidFill>
            <a:srgbClr val="87105A"/>
          </a:solidFill>
          <a:ln w="9525" algn="ctr">
            <a:noFill/>
            <a:round/>
            <a:headEnd/>
            <a:tailEnd/>
          </a:ln>
          <a:effectLst>
            <a:outerShdw dist="74053" dir="1857825" algn="ctr" rotWithShape="0">
              <a:schemeClr val="bg2">
                <a:alpha val="50000"/>
              </a:schemeClr>
            </a:outerShdw>
          </a:effectLst>
        </p:spPr>
        <p:txBody>
          <a:bodyPr anchor="ctr"/>
          <a:lstStyle/>
          <a:p>
            <a:pPr algn="ctr">
              <a:defRPr/>
            </a:pPr>
            <a:r>
              <a:rPr lang="fr-FR" sz="600">
                <a:solidFill>
                  <a:srgbClr val="FFFFFF"/>
                </a:solidFill>
                <a:ea typeface="ＭＳ Ｐゴシック" pitchFamily="34" charset="-128"/>
                <a:cs typeface="+mn-cs"/>
              </a:rPr>
              <a:t>      </a:t>
            </a:r>
            <a:endParaRPr lang="fr-FR" sz="600" i="1">
              <a:solidFill>
                <a:srgbClr val="000000"/>
              </a:solidFill>
              <a:ea typeface="ＭＳ Ｐゴシック" pitchFamily="34" charset="-128"/>
              <a:cs typeface="+mn-cs"/>
            </a:endParaRPr>
          </a:p>
        </p:txBody>
      </p:sp>
      <p:sp>
        <p:nvSpPr>
          <p:cNvPr id="29" name="Text Box 22"/>
          <p:cNvSpPr txBox="1">
            <a:spLocks noChangeArrowheads="1"/>
          </p:cNvSpPr>
          <p:nvPr/>
        </p:nvSpPr>
        <p:spPr bwMode="auto">
          <a:xfrm>
            <a:off x="5599113" y="1314430"/>
            <a:ext cx="1381125" cy="307975"/>
          </a:xfrm>
          <a:prstGeom prst="rect">
            <a:avLst/>
          </a:prstGeom>
          <a:noFill/>
          <a:ln w="9525">
            <a:noFill/>
            <a:miter lim="800000"/>
            <a:headEnd/>
            <a:tailEnd/>
          </a:ln>
        </p:spPr>
        <p:txBody>
          <a:bodyPr wrap="none" lIns="0">
            <a:spAutoFit/>
          </a:bodyPr>
          <a:lstStyle/>
          <a:p>
            <a:pPr>
              <a:buClr>
                <a:srgbClr val="A50021"/>
              </a:buClr>
            </a:pPr>
            <a:r>
              <a:rPr lang="fr-FR" sz="1400">
                <a:solidFill>
                  <a:srgbClr val="FF0000"/>
                </a:solidFill>
              </a:rPr>
              <a:t>3 types de charges</a:t>
            </a:r>
          </a:p>
        </p:txBody>
      </p:sp>
      <p:sp>
        <p:nvSpPr>
          <p:cNvPr id="30" name="AutoShape 20"/>
          <p:cNvSpPr>
            <a:spLocks/>
          </p:cNvSpPr>
          <p:nvPr/>
        </p:nvSpPr>
        <p:spPr bwMode="auto">
          <a:xfrm rot="5400000" flipH="1">
            <a:off x="5894387" y="38081"/>
            <a:ext cx="288925" cy="3352800"/>
          </a:xfrm>
          <a:prstGeom prst="rightBrace">
            <a:avLst>
              <a:gd name="adj1" fmla="val 132376"/>
              <a:gd name="adj2" fmla="val 50000"/>
            </a:avLst>
          </a:prstGeom>
          <a:noFill/>
          <a:ln w="9525">
            <a:solidFill>
              <a:schemeClr val="tx1"/>
            </a:solidFill>
            <a:round/>
            <a:headEnd/>
            <a:tailEnd/>
          </a:ln>
        </p:spPr>
        <p:txBody>
          <a:bodyPr rot="10800000" vert="eaVert" wrap="none" lIns="0" anchor="ctr"/>
          <a:lstStyle/>
          <a:p>
            <a:pPr algn="ctr">
              <a:buClr>
                <a:srgbClr val="A50021"/>
              </a:buClr>
              <a:buFontTx/>
              <a:buChar char="•"/>
            </a:pPr>
            <a:endParaRPr lang="fr-FR" sz="1400"/>
          </a:p>
        </p:txBody>
      </p:sp>
      <p:sp>
        <p:nvSpPr>
          <p:cNvPr id="31" name="Text Box 21"/>
          <p:cNvSpPr txBox="1">
            <a:spLocks noChangeArrowheads="1"/>
          </p:cNvSpPr>
          <p:nvPr/>
        </p:nvSpPr>
        <p:spPr bwMode="auto">
          <a:xfrm>
            <a:off x="285720" y="6215082"/>
            <a:ext cx="8572500" cy="369332"/>
          </a:xfrm>
          <a:prstGeom prst="rect">
            <a:avLst/>
          </a:prstGeom>
          <a:noFill/>
          <a:ln w="9525">
            <a:noFill/>
            <a:miter lim="800000"/>
            <a:headEnd/>
            <a:tailEnd/>
          </a:ln>
        </p:spPr>
        <p:txBody>
          <a:bodyPr wrap="square" lIns="0">
            <a:spAutoFit/>
          </a:bodyPr>
          <a:lstStyle/>
          <a:p>
            <a:pPr>
              <a:buClr>
                <a:srgbClr val="A50021"/>
              </a:buClr>
            </a:pPr>
            <a:r>
              <a:rPr lang="fr-FR" sz="1800" b="1" i="1" dirty="0">
                <a:solidFill>
                  <a:srgbClr val="FF0000"/>
                </a:solidFill>
              </a:rPr>
              <a:t>Remarque : pour le calcul du tarif, les charges sont évaluées 2 ans avant l’année d’application.</a:t>
            </a:r>
            <a:endParaRPr lang="fr-FR" sz="1800" b="1" i="1" baseline="30000" dirty="0">
              <a:solidFill>
                <a:srgbClr val="FF0000"/>
              </a:solidFill>
            </a:endParaRPr>
          </a:p>
        </p:txBody>
      </p:sp>
      <p:sp>
        <p:nvSpPr>
          <p:cNvPr id="28" name="Rectangle 2"/>
          <p:cNvSpPr txBox="1">
            <a:spLocks noChangeArrowheads="1"/>
          </p:cNvSpPr>
          <p:nvPr/>
        </p:nvSpPr>
        <p:spPr>
          <a:xfrm>
            <a:off x="142908" y="71438"/>
            <a:ext cx="9072562" cy="533400"/>
          </a:xfrm>
          <a:prstGeom prst="rect">
            <a:avLst/>
          </a:prstGeom>
          <a:solidFill>
            <a:srgbClr val="6E267B"/>
          </a:solidFill>
          <a:ln w="9525">
            <a:no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800" b="0" i="0" u="none" strike="noStrike" kern="1200" cap="none" spc="0" normalizeH="0" baseline="0" noProof="0" dirty="0" smtClean="0">
                <a:ln>
                  <a:noFill/>
                </a:ln>
                <a:solidFill>
                  <a:schemeClr val="bg1"/>
                </a:solidFill>
                <a:effectLst/>
                <a:uLnTx/>
                <a:uFillTx/>
                <a:latin typeface="Arial" pitchFamily="34" charset="0"/>
                <a:ea typeface="+mj-ea"/>
                <a:cs typeface="+mn-cs"/>
              </a:rPr>
              <a:t>Grand principe du modèle Economique des gares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3111"/>
                                        </p:tgtEl>
                                        <p:attrNameLst>
                                          <p:attrName>style.visibility</p:attrName>
                                        </p:attrNameLst>
                                      </p:cBhvr>
                                      <p:to>
                                        <p:strVal val="visible"/>
                                      </p:to>
                                    </p:set>
                                    <p:animEffect transition="in" filter="fade">
                                      <p:cBhvr>
                                        <p:cTn id="7" dur="2000"/>
                                        <p:tgtEl>
                                          <p:spTgt spid="3031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3112"/>
                                        </p:tgtEl>
                                        <p:attrNameLst>
                                          <p:attrName>style.visibility</p:attrName>
                                        </p:attrNameLst>
                                      </p:cBhvr>
                                      <p:to>
                                        <p:strVal val="visible"/>
                                      </p:to>
                                    </p:set>
                                    <p:animEffect transition="in" filter="fade">
                                      <p:cBhvr>
                                        <p:cTn id="12" dur="2000"/>
                                        <p:tgtEl>
                                          <p:spTgt spid="303112"/>
                                        </p:tgtEl>
                                      </p:cBhvr>
                                    </p:animEffect>
                                  </p:childTnLst>
                                </p:cTn>
                              </p:par>
                              <p:par>
                                <p:cTn id="13" presetID="10" presetClass="entr" presetSubtype="0" fill="hold" nodeType="withEffect">
                                  <p:stCondLst>
                                    <p:cond delay="0"/>
                                  </p:stCondLst>
                                  <p:childTnLst>
                                    <p:set>
                                      <p:cBhvr>
                                        <p:cTn id="14" dur="1" fill="hold">
                                          <p:stCondLst>
                                            <p:cond delay="0"/>
                                          </p:stCondLst>
                                        </p:cTn>
                                        <p:tgtEl>
                                          <p:spTgt spid="303113"/>
                                        </p:tgtEl>
                                        <p:attrNameLst>
                                          <p:attrName>style.visibility</p:attrName>
                                        </p:attrNameLst>
                                      </p:cBhvr>
                                      <p:to>
                                        <p:strVal val="visible"/>
                                      </p:to>
                                    </p:set>
                                    <p:animEffect transition="in" filter="fade">
                                      <p:cBhvr>
                                        <p:cTn id="15" dur="2000"/>
                                        <p:tgtEl>
                                          <p:spTgt spid="303113"/>
                                        </p:tgtEl>
                                      </p:cBhvr>
                                    </p:animEffect>
                                  </p:childTnLst>
                                </p:cTn>
                              </p:par>
                              <p:par>
                                <p:cTn id="16" presetID="10" presetClass="entr" presetSubtype="0" fill="hold" nodeType="withEffect">
                                  <p:stCondLst>
                                    <p:cond delay="0"/>
                                  </p:stCondLst>
                                  <p:childTnLst>
                                    <p:set>
                                      <p:cBhvr>
                                        <p:cTn id="17" dur="1" fill="hold">
                                          <p:stCondLst>
                                            <p:cond delay="0"/>
                                          </p:stCondLst>
                                        </p:cTn>
                                        <p:tgtEl>
                                          <p:spTgt spid="303114"/>
                                        </p:tgtEl>
                                        <p:attrNameLst>
                                          <p:attrName>style.visibility</p:attrName>
                                        </p:attrNameLst>
                                      </p:cBhvr>
                                      <p:to>
                                        <p:strVal val="visible"/>
                                      </p:to>
                                    </p:set>
                                    <p:animEffect transition="in" filter="fade">
                                      <p:cBhvr>
                                        <p:cTn id="18" dur="2000"/>
                                        <p:tgtEl>
                                          <p:spTgt spid="3031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3115"/>
                                        </p:tgtEl>
                                        <p:attrNameLst>
                                          <p:attrName>style.visibility</p:attrName>
                                        </p:attrNameLst>
                                      </p:cBhvr>
                                      <p:to>
                                        <p:strVal val="visible"/>
                                      </p:to>
                                    </p:set>
                                    <p:animEffect transition="in" filter="fade">
                                      <p:cBhvr>
                                        <p:cTn id="23" dur="2000"/>
                                        <p:tgtEl>
                                          <p:spTgt spid="3031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03128"/>
                                        </p:tgtEl>
                                        <p:attrNameLst>
                                          <p:attrName>style.visibility</p:attrName>
                                        </p:attrNameLst>
                                      </p:cBhvr>
                                      <p:to>
                                        <p:strVal val="visible"/>
                                      </p:to>
                                    </p:set>
                                    <p:animEffect transition="in" filter="fade">
                                      <p:cBhvr>
                                        <p:cTn id="26" dur="2000"/>
                                        <p:tgtEl>
                                          <p:spTgt spid="30312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03116"/>
                                        </p:tgtEl>
                                        <p:attrNameLst>
                                          <p:attrName>style.visibility</p:attrName>
                                        </p:attrNameLst>
                                      </p:cBhvr>
                                      <p:to>
                                        <p:strVal val="visible"/>
                                      </p:to>
                                    </p:set>
                                    <p:animEffect transition="in" filter="fade">
                                      <p:cBhvr>
                                        <p:cTn id="31" dur="2000"/>
                                        <p:tgtEl>
                                          <p:spTgt spid="303116"/>
                                        </p:tgtEl>
                                      </p:cBhvr>
                                    </p:animEffect>
                                  </p:childTnLst>
                                </p:cTn>
                              </p:par>
                              <p:par>
                                <p:cTn id="32" presetID="10" presetClass="entr" presetSubtype="0" fill="hold" nodeType="withEffect">
                                  <p:stCondLst>
                                    <p:cond delay="0"/>
                                  </p:stCondLst>
                                  <p:childTnLst>
                                    <p:set>
                                      <p:cBhvr>
                                        <p:cTn id="33" dur="1" fill="hold">
                                          <p:stCondLst>
                                            <p:cond delay="0"/>
                                          </p:stCondLst>
                                        </p:cTn>
                                        <p:tgtEl>
                                          <p:spTgt spid="303117"/>
                                        </p:tgtEl>
                                        <p:attrNameLst>
                                          <p:attrName>style.visibility</p:attrName>
                                        </p:attrNameLst>
                                      </p:cBhvr>
                                      <p:to>
                                        <p:strVal val="visible"/>
                                      </p:to>
                                    </p:set>
                                    <p:animEffect transition="in" filter="fade">
                                      <p:cBhvr>
                                        <p:cTn id="34" dur="2000"/>
                                        <p:tgtEl>
                                          <p:spTgt spid="303117"/>
                                        </p:tgtEl>
                                      </p:cBhvr>
                                    </p:animEffect>
                                  </p:childTnLst>
                                </p:cTn>
                              </p:par>
                              <p:par>
                                <p:cTn id="35" presetID="10" presetClass="entr" presetSubtype="0" fill="hold" nodeType="withEffect">
                                  <p:stCondLst>
                                    <p:cond delay="0"/>
                                  </p:stCondLst>
                                  <p:childTnLst>
                                    <p:set>
                                      <p:cBhvr>
                                        <p:cTn id="36" dur="1" fill="hold">
                                          <p:stCondLst>
                                            <p:cond delay="0"/>
                                          </p:stCondLst>
                                        </p:cTn>
                                        <p:tgtEl>
                                          <p:spTgt spid="303118"/>
                                        </p:tgtEl>
                                        <p:attrNameLst>
                                          <p:attrName>style.visibility</p:attrName>
                                        </p:attrNameLst>
                                      </p:cBhvr>
                                      <p:to>
                                        <p:strVal val="visible"/>
                                      </p:to>
                                    </p:set>
                                    <p:animEffect transition="in" filter="fade">
                                      <p:cBhvr>
                                        <p:cTn id="37" dur="2000"/>
                                        <p:tgtEl>
                                          <p:spTgt spid="3031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288"/>
                                        </p:tgtEl>
                                        <p:attrNameLst>
                                          <p:attrName>style.visibility</p:attrName>
                                        </p:attrNameLst>
                                      </p:cBhvr>
                                      <p:to>
                                        <p:strVal val="visible"/>
                                      </p:to>
                                    </p:set>
                                    <p:animEffect transition="in" filter="fade">
                                      <p:cBhvr>
                                        <p:cTn id="42" dur="2000"/>
                                        <p:tgtEl>
                                          <p:spTgt spid="1128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270"/>
                                        </p:tgtEl>
                                        <p:attrNameLst>
                                          <p:attrName>style.visibility</p:attrName>
                                        </p:attrNameLst>
                                      </p:cBhvr>
                                      <p:to>
                                        <p:strVal val="visible"/>
                                      </p:to>
                                    </p:set>
                                    <p:animEffect transition="in" filter="fade">
                                      <p:cBhvr>
                                        <p:cTn id="45" dur="2000"/>
                                        <p:tgtEl>
                                          <p:spTgt spid="1127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1271"/>
                                        </p:tgtEl>
                                        <p:attrNameLst>
                                          <p:attrName>style.visibility</p:attrName>
                                        </p:attrNameLst>
                                      </p:cBhvr>
                                      <p:to>
                                        <p:strVal val="visible"/>
                                      </p:to>
                                    </p:set>
                                    <p:animEffect transition="in" filter="fade">
                                      <p:cBhvr>
                                        <p:cTn id="50" dur="2000"/>
                                        <p:tgtEl>
                                          <p:spTgt spid="1127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1268"/>
                                        </p:tgtEl>
                                        <p:attrNameLst>
                                          <p:attrName>style.visibility</p:attrName>
                                        </p:attrNameLst>
                                      </p:cBhvr>
                                      <p:to>
                                        <p:strVal val="visible"/>
                                      </p:to>
                                    </p:set>
                                    <p:animEffect transition="in" filter="fade">
                                      <p:cBhvr>
                                        <p:cTn id="53" dur="2000"/>
                                        <p:tgtEl>
                                          <p:spTgt spid="11268"/>
                                        </p:tgtEl>
                                      </p:cBhvr>
                                    </p:animEffect>
                                  </p:childTnLst>
                                </p:cTn>
                              </p:par>
                              <p:par>
                                <p:cTn id="54" presetID="10" presetClass="entr" presetSubtype="0" fill="hold" nodeType="withEffect">
                                  <p:stCondLst>
                                    <p:cond delay="0"/>
                                  </p:stCondLst>
                                  <p:childTnLst>
                                    <p:set>
                                      <p:cBhvr>
                                        <p:cTn id="55" dur="1" fill="hold">
                                          <p:stCondLst>
                                            <p:cond delay="0"/>
                                          </p:stCondLst>
                                        </p:cTn>
                                        <p:tgtEl>
                                          <p:spTgt spid="11269"/>
                                        </p:tgtEl>
                                        <p:attrNameLst>
                                          <p:attrName>style.visibility</p:attrName>
                                        </p:attrNameLst>
                                      </p:cBhvr>
                                      <p:to>
                                        <p:strVal val="visible"/>
                                      </p:to>
                                    </p:set>
                                    <p:animEffect transition="in" filter="fade">
                                      <p:cBhvr>
                                        <p:cTn id="56" dur="2000"/>
                                        <p:tgtEl>
                                          <p:spTgt spid="1126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1289"/>
                                        </p:tgtEl>
                                        <p:attrNameLst>
                                          <p:attrName>style.visibility</p:attrName>
                                        </p:attrNameLst>
                                      </p:cBhvr>
                                      <p:to>
                                        <p:strVal val="visible"/>
                                      </p:to>
                                    </p:set>
                                    <p:animEffect transition="in" filter="fade">
                                      <p:cBhvr>
                                        <p:cTn id="59" dur="2000"/>
                                        <p:tgtEl>
                                          <p:spTgt spid="1128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03129"/>
                                        </p:tgtEl>
                                        <p:attrNameLst>
                                          <p:attrName>style.visibility</p:attrName>
                                        </p:attrNameLst>
                                      </p:cBhvr>
                                      <p:to>
                                        <p:strVal val="visible"/>
                                      </p:to>
                                    </p:set>
                                    <p:animEffect transition="in" filter="fade">
                                      <p:cBhvr>
                                        <p:cTn id="64" dur="2000"/>
                                        <p:tgtEl>
                                          <p:spTgt spid="303129"/>
                                        </p:tgtEl>
                                      </p:cBhvr>
                                    </p:animEffect>
                                  </p:childTnLst>
                                </p:cTn>
                              </p:par>
                              <p:par>
                                <p:cTn id="65" presetID="10" presetClass="entr" presetSubtype="0" fill="hold" nodeType="withEffect">
                                  <p:stCondLst>
                                    <p:cond delay="0"/>
                                  </p:stCondLst>
                                  <p:childTnLst>
                                    <p:set>
                                      <p:cBhvr>
                                        <p:cTn id="66" dur="1" fill="hold">
                                          <p:stCondLst>
                                            <p:cond delay="0"/>
                                          </p:stCondLst>
                                        </p:cTn>
                                        <p:tgtEl>
                                          <p:spTgt spid="303119"/>
                                        </p:tgtEl>
                                        <p:attrNameLst>
                                          <p:attrName>style.visibility</p:attrName>
                                        </p:attrNameLst>
                                      </p:cBhvr>
                                      <p:to>
                                        <p:strVal val="visible"/>
                                      </p:to>
                                    </p:set>
                                    <p:animEffect transition="in" filter="fade">
                                      <p:cBhvr>
                                        <p:cTn id="67" dur="2000"/>
                                        <p:tgtEl>
                                          <p:spTgt spid="30311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2000"/>
                                        <p:tgtEl>
                                          <p:spTgt spid="29"/>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2000"/>
                                        <p:tgtEl>
                                          <p:spTgt spid="30"/>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1282"/>
                                        </p:tgtEl>
                                        <p:attrNameLst>
                                          <p:attrName>style.visibility</p:attrName>
                                        </p:attrNameLst>
                                      </p:cBhvr>
                                      <p:to>
                                        <p:strVal val="visible"/>
                                      </p:to>
                                    </p:set>
                                    <p:animEffect transition="in" filter="fade">
                                      <p:cBhvr>
                                        <p:cTn id="80" dur="2000"/>
                                        <p:tgtEl>
                                          <p:spTgt spid="11282"/>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1283"/>
                                        </p:tgtEl>
                                        <p:attrNameLst>
                                          <p:attrName>style.visibility</p:attrName>
                                        </p:attrNameLst>
                                      </p:cBhvr>
                                      <p:to>
                                        <p:strVal val="visible"/>
                                      </p:to>
                                    </p:set>
                                    <p:animEffect transition="in" filter="fade">
                                      <p:cBhvr>
                                        <p:cTn id="85" dur="2000"/>
                                        <p:tgtEl>
                                          <p:spTgt spid="11283"/>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1284"/>
                                        </p:tgtEl>
                                        <p:attrNameLst>
                                          <p:attrName>style.visibility</p:attrName>
                                        </p:attrNameLst>
                                      </p:cBhvr>
                                      <p:to>
                                        <p:strVal val="visible"/>
                                      </p:to>
                                    </p:set>
                                    <p:animEffect transition="in" filter="fade">
                                      <p:cBhvr>
                                        <p:cTn id="90" dur="2000"/>
                                        <p:tgtEl>
                                          <p:spTgt spid="11284"/>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1286"/>
                                        </p:tgtEl>
                                        <p:attrNameLst>
                                          <p:attrName>style.visibility</p:attrName>
                                        </p:attrNameLst>
                                      </p:cBhvr>
                                      <p:to>
                                        <p:strVal val="visible"/>
                                      </p:to>
                                    </p:set>
                                    <p:animEffect transition="in" filter="fade">
                                      <p:cBhvr>
                                        <p:cTn id="95" dur="2000"/>
                                        <p:tgtEl>
                                          <p:spTgt spid="11286"/>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1287"/>
                                        </p:tgtEl>
                                        <p:attrNameLst>
                                          <p:attrName>style.visibility</p:attrName>
                                        </p:attrNameLst>
                                      </p:cBhvr>
                                      <p:to>
                                        <p:strVal val="visible"/>
                                      </p:to>
                                    </p:set>
                                    <p:animEffect transition="in" filter="fade">
                                      <p:cBhvr>
                                        <p:cTn id="98" dur="2000"/>
                                        <p:tgtEl>
                                          <p:spTgt spid="11287"/>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31"/>
                                        </p:tgtEl>
                                        <p:attrNameLst>
                                          <p:attrName>style.visibility</p:attrName>
                                        </p:attrNameLst>
                                      </p:cBhvr>
                                      <p:to>
                                        <p:strVal val="visible"/>
                                      </p:to>
                                    </p:set>
                                    <p:animEffect transition="in" filter="fade">
                                      <p:cBhvr>
                                        <p:cTn id="103"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animBg="1"/>
      <p:bldP spid="11270" grpId="0" animBg="1"/>
      <p:bldP spid="11271" grpId="0" animBg="1"/>
      <p:bldP spid="303111" grpId="0" animBg="1"/>
      <p:bldP spid="303112" grpId="0" animBg="1"/>
      <p:bldP spid="303115" grpId="0" animBg="1"/>
      <p:bldP spid="303116" grpId="0" animBg="1"/>
      <p:bldP spid="11282" grpId="0" animBg="1"/>
      <p:bldP spid="11283" grpId="0" animBg="1"/>
      <p:bldP spid="11284" grpId="0" animBg="1"/>
      <p:bldP spid="11286" grpId="0" animBg="1"/>
      <p:bldP spid="11287" grpId="0"/>
      <p:bldP spid="11288" grpId="0"/>
      <p:bldP spid="11289" grpId="0"/>
      <p:bldP spid="303128" grpId="0" animBg="1"/>
      <p:bldP spid="303129" grpId="0" animBg="1"/>
      <p:bldP spid="29" grpId="0"/>
      <p:bldP spid="30" grpId="0" animBg="1"/>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srcRect/>
          <a:stretch>
            <a:fillRect/>
          </a:stretch>
        </p:blipFill>
        <p:spPr bwMode="auto">
          <a:xfrm>
            <a:off x="1714480" y="1258501"/>
            <a:ext cx="5000660" cy="4170763"/>
          </a:xfrm>
          <a:prstGeom prst="rect">
            <a:avLst/>
          </a:prstGeom>
          <a:noFill/>
          <a:ln w="9525">
            <a:noFill/>
            <a:miter lim="800000"/>
            <a:headEnd/>
            <a:tailEnd/>
          </a:ln>
          <a:effectLst/>
        </p:spPr>
      </p:pic>
      <p:sp>
        <p:nvSpPr>
          <p:cNvPr id="5" name="Rectangle 2"/>
          <p:cNvSpPr txBox="1">
            <a:spLocks noChangeArrowheads="1"/>
          </p:cNvSpPr>
          <p:nvPr/>
        </p:nvSpPr>
        <p:spPr>
          <a:xfrm>
            <a:off x="142908" y="71438"/>
            <a:ext cx="9072562" cy="533400"/>
          </a:xfrm>
          <a:prstGeom prst="rect">
            <a:avLst/>
          </a:prstGeom>
          <a:solidFill>
            <a:srgbClr val="6E267B"/>
          </a:solidFill>
          <a:ln w="9525">
            <a:no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800" b="0" i="0" u="none" strike="noStrike" kern="1200" cap="none" spc="0" normalizeH="0" baseline="0" noProof="0" dirty="0" smtClean="0">
                <a:ln>
                  <a:noFill/>
                </a:ln>
                <a:solidFill>
                  <a:schemeClr val="bg1"/>
                </a:solidFill>
                <a:effectLst/>
                <a:uLnTx/>
                <a:uFillTx/>
                <a:latin typeface="Arial" pitchFamily="34" charset="0"/>
                <a:ea typeface="+mj-ea"/>
                <a:cs typeface="+mn-cs"/>
              </a:rPr>
              <a:t>Grand principe du modèle Economique des gares</a:t>
            </a:r>
          </a:p>
        </p:txBody>
      </p:sp>
      <p:grpSp>
        <p:nvGrpSpPr>
          <p:cNvPr id="7" name="Groupe 5"/>
          <p:cNvGrpSpPr/>
          <p:nvPr/>
        </p:nvGrpSpPr>
        <p:grpSpPr>
          <a:xfrm>
            <a:off x="-282505" y="-142900"/>
            <a:ext cx="9712289" cy="7236020"/>
            <a:chOff x="-282505" y="-142900"/>
            <a:chExt cx="9712289" cy="7236020"/>
          </a:xfrm>
        </p:grpSpPr>
        <p:sp>
          <p:nvSpPr>
            <p:cNvPr id="8" name="Rectangle 7"/>
            <p:cNvSpPr/>
            <p:nvPr/>
          </p:nvSpPr>
          <p:spPr>
            <a:xfrm>
              <a:off x="-142908" y="-142900"/>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153299" y="6807368"/>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282505" y="-24"/>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9040695" y="9500"/>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rot="16200000">
              <a:off x="6028735" y="2099610"/>
              <a:ext cx="5500682" cy="1015663"/>
            </a:xfrm>
            <a:prstGeom prst="rect">
              <a:avLst/>
            </a:prstGeom>
            <a:noFill/>
          </p:spPr>
          <p:txBody>
            <a:bodyPr wrap="square" rtlCol="0">
              <a:spAutoFit/>
            </a:bodyPr>
            <a:lstStyle/>
            <a:p>
              <a:r>
                <a:rPr lang="fr-FR" sz="6000" b="1" dirty="0" smtClean="0">
                  <a:solidFill>
                    <a:schemeClr val="accent5">
                      <a:lumMod val="60000"/>
                      <a:lumOff val="40000"/>
                    </a:schemeClr>
                  </a:solidFill>
                </a:rPr>
                <a:t>Diapo bilatérale</a:t>
              </a:r>
              <a:endParaRPr lang="fr-FR" sz="6000" b="1" dirty="0">
                <a:solidFill>
                  <a:schemeClr val="accent5">
                    <a:lumMod val="60000"/>
                    <a:lumOff val="40000"/>
                  </a:schemeClr>
                </a:solidFill>
              </a:endParaRPr>
            </a:p>
          </p:txBody>
        </p:sp>
      </p:grpSp>
      <p:sp>
        <p:nvSpPr>
          <p:cNvPr id="15" name="Rectangle 2"/>
          <p:cNvSpPr>
            <a:spLocks noGrp="1" noChangeArrowheads="1"/>
          </p:cNvSpPr>
          <p:nvPr>
            <p:ph type="ctrTitle" idx="4294967295"/>
          </p:nvPr>
        </p:nvSpPr>
        <p:spPr bwMode="auto">
          <a:xfrm>
            <a:off x="214282" y="642918"/>
            <a:ext cx="8358246" cy="1643074"/>
          </a:xfrm>
          <a:prstGeom prst="rect">
            <a:avLst/>
          </a:prstGeom>
          <a:noFill/>
          <a:ln>
            <a:miter lim="800000"/>
            <a:headEnd/>
            <a:tailEnd/>
          </a:ln>
        </p:spPr>
        <p:txBody>
          <a:bodyPr/>
          <a:lstStyle/>
          <a:p>
            <a:pPr algn="l"/>
            <a:r>
              <a:rPr lang="fr-FR" sz="2400" dirty="0" smtClean="0">
                <a:solidFill>
                  <a:srgbClr val="6E267B"/>
                </a:solidFill>
                <a:latin typeface="Calibri" pitchFamily="34" charset="0"/>
              </a:rPr>
              <a:t>Les charges </a:t>
            </a:r>
            <a:r>
              <a:rPr lang="fr-FR" sz="2400" u="sng" dirty="0" smtClean="0">
                <a:solidFill>
                  <a:srgbClr val="6E267B"/>
                </a:solidFill>
                <a:latin typeface="Calibri" pitchFamily="34" charset="0"/>
              </a:rPr>
              <a:t>totales</a:t>
            </a:r>
            <a:r>
              <a:rPr lang="fr-FR" sz="2400" dirty="0" smtClean="0">
                <a:solidFill>
                  <a:srgbClr val="6E267B"/>
                </a:solidFill>
                <a:latin typeface="Calibri" pitchFamily="34" charset="0"/>
              </a:rPr>
              <a:t> des gares en Lorraine (2016 hors gares LGV).</a:t>
            </a:r>
            <a:br>
              <a:rPr lang="fr-FR" sz="2400" dirty="0" smtClean="0">
                <a:solidFill>
                  <a:srgbClr val="6E267B"/>
                </a:solidFill>
                <a:latin typeface="Calibri" pitchFamily="34" charset="0"/>
              </a:rPr>
            </a:br>
            <a:r>
              <a:rPr lang="fr-FR" sz="2400" dirty="0" smtClean="0">
                <a:solidFill>
                  <a:srgbClr val="6E267B"/>
                </a:solidFill>
                <a:latin typeface="Calibri" pitchFamily="34" charset="0"/>
              </a:rPr>
              <a:t>Locataires + Concessionnaires + Transporteurs = 32M€</a:t>
            </a:r>
            <a:br>
              <a:rPr lang="fr-FR" sz="2400" dirty="0" smtClean="0">
                <a:solidFill>
                  <a:srgbClr val="6E267B"/>
                </a:solidFill>
                <a:latin typeface="Calibri" pitchFamily="34" charset="0"/>
              </a:rPr>
            </a:br>
            <a:endParaRPr lang="fr-FR" sz="1800" i="1" dirty="0" smtClean="0">
              <a:latin typeface="Calibri" pitchFamily="34" charset="0"/>
            </a:endParaRPr>
          </a:p>
        </p:txBody>
      </p:sp>
      <p:sp>
        <p:nvSpPr>
          <p:cNvPr id="17" name="Rectangle 2"/>
          <p:cNvSpPr>
            <a:spLocks noGrp="1" noChangeArrowheads="1"/>
          </p:cNvSpPr>
          <p:nvPr>
            <p:ph type="ctrTitle" idx="4294967295"/>
          </p:nvPr>
        </p:nvSpPr>
        <p:spPr bwMode="auto">
          <a:xfrm>
            <a:off x="857224" y="5500702"/>
            <a:ext cx="7929618" cy="642966"/>
          </a:xfrm>
          <a:prstGeom prst="rect">
            <a:avLst/>
          </a:prstGeom>
          <a:noFill/>
          <a:ln>
            <a:miter lim="800000"/>
            <a:headEnd/>
            <a:tailEnd/>
          </a:ln>
        </p:spPr>
        <p:txBody>
          <a:bodyPr/>
          <a:lstStyle/>
          <a:p>
            <a:pPr algn="l"/>
            <a:r>
              <a:rPr lang="fr-FR" sz="1800" i="1" dirty="0" smtClean="0">
                <a:solidFill>
                  <a:srgbClr val="6E267B"/>
                </a:solidFill>
                <a:latin typeface="Calibri" pitchFamily="34" charset="0"/>
              </a:rPr>
              <a:t>TER Lorraine porte 55% du coût des gares Lorraines</a:t>
            </a:r>
            <a:endParaRPr lang="fr-FR" sz="1400" i="1" dirty="0" smtClean="0">
              <a:latin typeface="Calibri" pitchFamily="34" charset="0"/>
            </a:endParaRPr>
          </a:p>
        </p:txBody>
      </p:sp>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Espace réservé du texte 2"/>
          <p:cNvSpPr>
            <a:spLocks noGrp="1"/>
          </p:cNvSpPr>
          <p:nvPr>
            <p:ph type="body" sz="quarter" idx="10"/>
          </p:nvPr>
        </p:nvSpPr>
        <p:spPr bwMode="auto">
          <a:xfrm>
            <a:off x="285750" y="723883"/>
            <a:ext cx="8786813" cy="276225"/>
          </a:xfrm>
          <a:noFill/>
          <a:ln>
            <a:miter lim="800000"/>
            <a:headEnd/>
            <a:tailEnd/>
          </a:ln>
        </p:spPr>
        <p:txBody>
          <a:bodyPr vert="horz" wrap="square" numCol="1" anchor="t" anchorCtr="0" compatLnSpc="1">
            <a:prstTxWarp prst="textNoShape">
              <a:avLst/>
            </a:prstTxWarp>
          </a:bodyPr>
          <a:lstStyle/>
          <a:p>
            <a:pPr>
              <a:spcBef>
                <a:spcPct val="0"/>
              </a:spcBef>
            </a:pPr>
            <a:r>
              <a:rPr lang="fr-FR" dirty="0" smtClean="0">
                <a:latin typeface="Arial" charset="0"/>
                <a:cs typeface="Arial" charset="0"/>
              </a:rPr>
              <a:t>Intéressement des transporteurs aux bénéfices des prestations non régulées</a:t>
            </a:r>
          </a:p>
        </p:txBody>
      </p:sp>
      <p:sp>
        <p:nvSpPr>
          <p:cNvPr id="34" name="Flèche courbée vers la gauche 33"/>
          <p:cNvSpPr/>
          <p:nvPr/>
        </p:nvSpPr>
        <p:spPr>
          <a:xfrm flipV="1">
            <a:off x="4071938" y="3071813"/>
            <a:ext cx="1285875" cy="150018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endParaRPr>
          </a:p>
        </p:txBody>
      </p:sp>
      <p:sp>
        <p:nvSpPr>
          <p:cNvPr id="35" name="Rectangle 3"/>
          <p:cNvSpPr>
            <a:spLocks noChangeArrowheads="1"/>
          </p:cNvSpPr>
          <p:nvPr/>
        </p:nvSpPr>
        <p:spPr bwMode="auto">
          <a:xfrm>
            <a:off x="5214938" y="3357563"/>
            <a:ext cx="3357562" cy="1714500"/>
          </a:xfrm>
          <a:prstGeom prst="rect">
            <a:avLst/>
          </a:prstGeom>
          <a:noFill/>
          <a:ln w="9525">
            <a:noFill/>
            <a:miter lim="800000"/>
            <a:headEnd/>
            <a:tailEnd/>
          </a:ln>
        </p:spPr>
        <p:txBody>
          <a:bodyPr anchor="ctr"/>
          <a:lstStyle/>
          <a:p>
            <a:pPr marL="342900" indent="-342900" algn="just" eaLnBrk="0" hangingPunct="0">
              <a:spcBef>
                <a:spcPct val="20000"/>
              </a:spcBef>
              <a:defRPr/>
            </a:pPr>
            <a:r>
              <a:rPr lang="fr-FR" sz="1800" b="1" dirty="0">
                <a:solidFill>
                  <a:schemeClr val="tx2"/>
                </a:solidFill>
                <a:latin typeface="Arial"/>
                <a:ea typeface="+mn-ea"/>
                <a:cs typeface="Arial"/>
              </a:rPr>
              <a:t>	Règle des 50%</a:t>
            </a:r>
          </a:p>
          <a:p>
            <a:pPr marL="342900" indent="-342900" algn="just" eaLnBrk="0" hangingPunct="0">
              <a:spcBef>
                <a:spcPct val="20000"/>
              </a:spcBef>
              <a:defRPr/>
            </a:pPr>
            <a:r>
              <a:rPr lang="fr-FR" sz="1800" dirty="0">
                <a:solidFill>
                  <a:srgbClr val="6E267B"/>
                </a:solidFill>
                <a:ea typeface="ＭＳ Ｐゴシック" pitchFamily="34" charset="-128"/>
                <a:cs typeface="Arial" pitchFamily="34" charset="0"/>
              </a:rPr>
              <a:t>	</a:t>
            </a:r>
            <a:r>
              <a:rPr lang="fr-FR" sz="1800" i="1" dirty="0">
                <a:solidFill>
                  <a:srgbClr val="6E267B"/>
                </a:solidFill>
                <a:ea typeface="ＭＳ Ｐゴシック" pitchFamily="34" charset="-128"/>
                <a:cs typeface="Arial" pitchFamily="34" charset="0"/>
              </a:rPr>
              <a:t>Le résultat courant </a:t>
            </a:r>
            <a:r>
              <a:rPr lang="fr-FR" sz="1800" i="1" u="sng" dirty="0">
                <a:solidFill>
                  <a:srgbClr val="6E267B"/>
                </a:solidFill>
                <a:ea typeface="ＭＳ Ｐゴシック" pitchFamily="34" charset="-128"/>
                <a:cs typeface="Arial" pitchFamily="34" charset="0"/>
              </a:rPr>
              <a:t>positif</a:t>
            </a:r>
            <a:r>
              <a:rPr lang="fr-FR" sz="1800" i="1" dirty="0">
                <a:solidFill>
                  <a:srgbClr val="6E267B"/>
                </a:solidFill>
                <a:ea typeface="ＭＳ Ｐゴシック" pitchFamily="34" charset="-128"/>
                <a:cs typeface="Arial" pitchFamily="34" charset="0"/>
              </a:rPr>
              <a:t> des activités non-régulées vient en déduction, après rémunération des capitaux engagés, à hauteur de 50% des charges des activités régulées.</a:t>
            </a:r>
            <a:endParaRPr lang="fr-FR" sz="1800" b="1" i="1" dirty="0">
              <a:solidFill>
                <a:schemeClr val="tx2"/>
              </a:solidFill>
              <a:latin typeface="Arial"/>
              <a:ea typeface="+mn-ea"/>
              <a:cs typeface="Arial"/>
            </a:endParaRPr>
          </a:p>
          <a:p>
            <a:pPr marL="342900" indent="-342900" algn="just" eaLnBrk="0" hangingPunct="0">
              <a:spcBef>
                <a:spcPct val="20000"/>
              </a:spcBef>
              <a:buFont typeface="Wingdings" pitchFamily="2" charset="2"/>
              <a:buChar char="§"/>
              <a:defRPr/>
            </a:pPr>
            <a:endParaRPr lang="fr-FR" sz="1800" dirty="0">
              <a:solidFill>
                <a:schemeClr val="tx2"/>
              </a:solidFill>
              <a:latin typeface="Arial"/>
              <a:ea typeface="+mn-ea"/>
              <a:cs typeface="Arial"/>
            </a:endParaRPr>
          </a:p>
        </p:txBody>
      </p:sp>
      <p:sp>
        <p:nvSpPr>
          <p:cNvPr id="19" name="Rectangle 3"/>
          <p:cNvSpPr>
            <a:spLocks noChangeArrowheads="1"/>
          </p:cNvSpPr>
          <p:nvPr/>
        </p:nvSpPr>
        <p:spPr bwMode="auto">
          <a:xfrm>
            <a:off x="146050" y="3806825"/>
            <a:ext cx="3765550" cy="2122488"/>
          </a:xfrm>
          <a:prstGeom prst="rect">
            <a:avLst/>
          </a:prstGeom>
          <a:noFill/>
          <a:ln w="57150">
            <a:solidFill>
              <a:srgbClr val="FF0000"/>
            </a:solidFill>
            <a:miter lim="800000"/>
            <a:headEnd/>
            <a:tailEnd/>
          </a:ln>
        </p:spPr>
        <p:txBody>
          <a:bodyPr wrap="none" lIns="0" anchor="ctr"/>
          <a:lstStyle/>
          <a:p>
            <a:endParaRPr lang="fr-FR" sz="1400"/>
          </a:p>
        </p:txBody>
      </p:sp>
      <p:sp>
        <p:nvSpPr>
          <p:cNvPr id="21" name="Rectangle 4"/>
          <p:cNvSpPr>
            <a:spLocks noChangeArrowheads="1"/>
          </p:cNvSpPr>
          <p:nvPr/>
        </p:nvSpPr>
        <p:spPr bwMode="auto">
          <a:xfrm>
            <a:off x="146050" y="2609850"/>
            <a:ext cx="3765550" cy="962025"/>
          </a:xfrm>
          <a:prstGeom prst="rect">
            <a:avLst/>
          </a:prstGeom>
          <a:noFill/>
          <a:ln w="57150">
            <a:solidFill>
              <a:srgbClr val="FF0000"/>
            </a:solidFill>
            <a:miter lim="800000"/>
            <a:headEnd/>
            <a:tailEnd/>
          </a:ln>
        </p:spPr>
        <p:txBody>
          <a:bodyPr wrap="none" lIns="0" anchor="ctr"/>
          <a:lstStyle/>
          <a:p>
            <a:endParaRPr lang="fr-FR" sz="1400"/>
          </a:p>
        </p:txBody>
      </p:sp>
      <p:sp>
        <p:nvSpPr>
          <p:cNvPr id="22" name="AutoShape 7"/>
          <p:cNvSpPr>
            <a:spLocks noChangeArrowheads="1"/>
          </p:cNvSpPr>
          <p:nvPr/>
        </p:nvSpPr>
        <p:spPr bwMode="auto">
          <a:xfrm>
            <a:off x="230188" y="1258888"/>
            <a:ext cx="1471612" cy="598487"/>
          </a:xfrm>
          <a:prstGeom prst="roundRect">
            <a:avLst>
              <a:gd name="adj" fmla="val 16667"/>
            </a:avLst>
          </a:prstGeom>
          <a:solidFill>
            <a:schemeClr val="bg1"/>
          </a:solidFill>
          <a:ln w="9525">
            <a:noFill/>
            <a:round/>
            <a:headEnd/>
            <a:tailEnd/>
          </a:ln>
          <a:effectLst>
            <a:outerShdw dist="35921" dir="2700000" algn="ctr" rotWithShape="0">
              <a:schemeClr val="bg2"/>
            </a:outerShdw>
          </a:effectLst>
        </p:spPr>
        <p:txBody>
          <a:bodyPr/>
          <a:lstStyle/>
          <a:p>
            <a:pPr algn="ctr" eaLnBrk="0" hangingPunct="0">
              <a:spcBef>
                <a:spcPct val="20000"/>
              </a:spcBef>
              <a:buFont typeface="Wingdings" pitchFamily="2" charset="2"/>
              <a:buNone/>
              <a:defRPr/>
            </a:pPr>
            <a:r>
              <a:rPr lang="fr-FR" sz="1800" dirty="0">
                <a:solidFill>
                  <a:srgbClr val="0C286E"/>
                </a:solidFill>
                <a:ea typeface="ＭＳ Ｐゴシック" pitchFamily="34" charset="-128"/>
                <a:cs typeface="+mn-cs"/>
              </a:rPr>
              <a:t>3 natures de clients</a:t>
            </a:r>
          </a:p>
        </p:txBody>
      </p:sp>
      <p:sp>
        <p:nvSpPr>
          <p:cNvPr id="31" name="AutoShape 8"/>
          <p:cNvSpPr>
            <a:spLocks noChangeArrowheads="1"/>
          </p:cNvSpPr>
          <p:nvPr/>
        </p:nvSpPr>
        <p:spPr bwMode="auto">
          <a:xfrm>
            <a:off x="230188" y="2844800"/>
            <a:ext cx="1471612" cy="598488"/>
          </a:xfrm>
          <a:prstGeom prst="roundRect">
            <a:avLst>
              <a:gd name="adj" fmla="val 16667"/>
            </a:avLst>
          </a:prstGeom>
          <a:solidFill>
            <a:schemeClr val="bg1"/>
          </a:solidFill>
          <a:ln w="9525">
            <a:noFill/>
            <a:round/>
            <a:headEnd/>
            <a:tailEnd/>
          </a:ln>
          <a:effectLst>
            <a:outerShdw dist="35921" dir="2700000" algn="ctr" rotWithShape="0">
              <a:schemeClr val="bg2"/>
            </a:outerShdw>
          </a:effectLst>
        </p:spPr>
        <p:txBody>
          <a:bodyPr/>
          <a:lstStyle/>
          <a:p>
            <a:pPr algn="ctr" eaLnBrk="0" hangingPunct="0">
              <a:spcBef>
                <a:spcPct val="20000"/>
              </a:spcBef>
              <a:buFont typeface="Wingdings" pitchFamily="2" charset="2"/>
              <a:buNone/>
              <a:defRPr/>
            </a:pPr>
            <a:r>
              <a:rPr lang="fr-FR" sz="1600" dirty="0">
                <a:solidFill>
                  <a:srgbClr val="0C286E"/>
                </a:solidFill>
                <a:ea typeface="ＭＳ Ｐゴシック" pitchFamily="34" charset="-128"/>
                <a:cs typeface="+mn-cs"/>
              </a:rPr>
              <a:t>Transporteurs Ferroviaires</a:t>
            </a:r>
          </a:p>
        </p:txBody>
      </p:sp>
      <p:sp>
        <p:nvSpPr>
          <p:cNvPr id="32" name="AutoShape 9"/>
          <p:cNvSpPr>
            <a:spLocks noChangeArrowheads="1"/>
          </p:cNvSpPr>
          <p:nvPr/>
        </p:nvSpPr>
        <p:spPr bwMode="auto">
          <a:xfrm>
            <a:off x="230188" y="4073525"/>
            <a:ext cx="1471612" cy="598488"/>
          </a:xfrm>
          <a:prstGeom prst="roundRect">
            <a:avLst>
              <a:gd name="adj" fmla="val 16667"/>
            </a:avLst>
          </a:prstGeom>
          <a:solidFill>
            <a:schemeClr val="bg1"/>
          </a:solidFill>
          <a:ln w="9525">
            <a:noFill/>
            <a:round/>
            <a:headEnd/>
            <a:tailEnd/>
          </a:ln>
          <a:effectLst>
            <a:outerShdw dist="35921" dir="2700000" algn="ctr" rotWithShape="0">
              <a:schemeClr val="bg2"/>
            </a:outerShdw>
          </a:effectLst>
        </p:spPr>
        <p:txBody>
          <a:bodyPr/>
          <a:lstStyle/>
          <a:p>
            <a:pPr algn="ctr" eaLnBrk="0" hangingPunct="0">
              <a:spcBef>
                <a:spcPct val="20000"/>
              </a:spcBef>
              <a:defRPr/>
            </a:pPr>
            <a:endParaRPr lang="fr-FR" sz="1400" dirty="0">
              <a:solidFill>
                <a:srgbClr val="0C286E"/>
              </a:solidFill>
              <a:ea typeface="ＭＳ Ｐゴシック" pitchFamily="34" charset="-128"/>
              <a:cs typeface="+mn-cs"/>
            </a:endParaRPr>
          </a:p>
          <a:p>
            <a:pPr algn="ctr" eaLnBrk="0" hangingPunct="0">
              <a:spcBef>
                <a:spcPct val="20000"/>
              </a:spcBef>
              <a:defRPr/>
            </a:pPr>
            <a:r>
              <a:rPr lang="fr-FR" sz="1400" dirty="0">
                <a:solidFill>
                  <a:srgbClr val="0C286E"/>
                </a:solidFill>
                <a:ea typeface="ＭＳ Ｐゴシック" pitchFamily="34" charset="-128"/>
                <a:cs typeface="+mn-cs"/>
              </a:rPr>
              <a:t>Concessionnaires</a:t>
            </a:r>
          </a:p>
        </p:txBody>
      </p:sp>
      <p:sp>
        <p:nvSpPr>
          <p:cNvPr id="36" name="AutoShape 10"/>
          <p:cNvSpPr>
            <a:spLocks noChangeArrowheads="1"/>
          </p:cNvSpPr>
          <p:nvPr/>
        </p:nvSpPr>
        <p:spPr bwMode="auto">
          <a:xfrm>
            <a:off x="230188" y="5175250"/>
            <a:ext cx="1471612" cy="598488"/>
          </a:xfrm>
          <a:prstGeom prst="roundRect">
            <a:avLst>
              <a:gd name="adj" fmla="val 16667"/>
            </a:avLst>
          </a:prstGeom>
          <a:solidFill>
            <a:schemeClr val="bg1"/>
          </a:solidFill>
          <a:ln w="9525">
            <a:noFill/>
            <a:round/>
            <a:headEnd/>
            <a:tailEnd/>
          </a:ln>
          <a:effectLst>
            <a:outerShdw dist="35921" dir="2700000" algn="ctr" rotWithShape="0">
              <a:schemeClr val="bg2"/>
            </a:outerShdw>
          </a:effectLst>
        </p:spPr>
        <p:txBody>
          <a:bodyPr/>
          <a:lstStyle/>
          <a:p>
            <a:pPr algn="ctr" eaLnBrk="0" hangingPunct="0">
              <a:spcBef>
                <a:spcPct val="20000"/>
              </a:spcBef>
              <a:buFont typeface="Wingdings" pitchFamily="2" charset="2"/>
              <a:buNone/>
              <a:defRPr/>
            </a:pPr>
            <a:endParaRPr lang="fr-FR" sz="1600" dirty="0">
              <a:solidFill>
                <a:srgbClr val="0C286E"/>
              </a:solidFill>
              <a:ea typeface="ＭＳ Ｐゴシック" pitchFamily="34" charset="-128"/>
              <a:cs typeface="+mn-cs"/>
            </a:endParaRPr>
          </a:p>
          <a:p>
            <a:pPr algn="ctr" eaLnBrk="0" hangingPunct="0">
              <a:spcBef>
                <a:spcPct val="20000"/>
              </a:spcBef>
              <a:buFont typeface="Wingdings" pitchFamily="2" charset="2"/>
              <a:buNone/>
              <a:defRPr/>
            </a:pPr>
            <a:r>
              <a:rPr lang="fr-FR" sz="1600" dirty="0">
                <a:solidFill>
                  <a:srgbClr val="0C286E"/>
                </a:solidFill>
                <a:ea typeface="ＭＳ Ｐゴシック" pitchFamily="34" charset="-128"/>
                <a:cs typeface="+mn-cs"/>
              </a:rPr>
              <a:t>Locataires</a:t>
            </a:r>
          </a:p>
        </p:txBody>
      </p:sp>
      <p:sp>
        <p:nvSpPr>
          <p:cNvPr id="37" name="AutoShape 11"/>
          <p:cNvSpPr>
            <a:spLocks noChangeArrowheads="1"/>
          </p:cNvSpPr>
          <p:nvPr/>
        </p:nvSpPr>
        <p:spPr bwMode="auto">
          <a:xfrm>
            <a:off x="2201863" y="1258888"/>
            <a:ext cx="1557337" cy="598487"/>
          </a:xfrm>
          <a:prstGeom prst="roundRect">
            <a:avLst>
              <a:gd name="adj" fmla="val 16667"/>
            </a:avLst>
          </a:prstGeom>
          <a:solidFill>
            <a:schemeClr val="bg1"/>
          </a:solidFill>
          <a:ln w="9525">
            <a:noFill/>
            <a:round/>
            <a:headEnd/>
            <a:tailEnd/>
          </a:ln>
          <a:effectLst>
            <a:outerShdw dist="35921" dir="2700000" algn="ctr" rotWithShape="0">
              <a:schemeClr val="bg2"/>
            </a:outerShdw>
          </a:effectLst>
        </p:spPr>
        <p:txBody>
          <a:bodyPr/>
          <a:lstStyle/>
          <a:p>
            <a:pPr algn="ctr" eaLnBrk="0" hangingPunct="0">
              <a:spcBef>
                <a:spcPct val="20000"/>
              </a:spcBef>
              <a:buFont typeface="Wingdings" pitchFamily="2" charset="2"/>
              <a:buNone/>
              <a:defRPr/>
            </a:pPr>
            <a:r>
              <a:rPr lang="fr-FR" sz="1800" dirty="0">
                <a:solidFill>
                  <a:srgbClr val="0C286E"/>
                </a:solidFill>
                <a:ea typeface="ＭＳ Ｐゴシック" pitchFamily="34" charset="-128"/>
                <a:cs typeface="+mn-cs"/>
              </a:rPr>
              <a:t>3 comptes différents</a:t>
            </a:r>
          </a:p>
        </p:txBody>
      </p:sp>
      <p:sp>
        <p:nvSpPr>
          <p:cNvPr id="38" name="AutoShape 12"/>
          <p:cNvSpPr>
            <a:spLocks noChangeArrowheads="1"/>
          </p:cNvSpPr>
          <p:nvPr/>
        </p:nvSpPr>
        <p:spPr bwMode="auto">
          <a:xfrm>
            <a:off x="2201863" y="2844800"/>
            <a:ext cx="1557337" cy="598488"/>
          </a:xfrm>
          <a:prstGeom prst="roundRect">
            <a:avLst>
              <a:gd name="adj" fmla="val 16667"/>
            </a:avLst>
          </a:prstGeom>
          <a:solidFill>
            <a:schemeClr val="bg1"/>
          </a:solidFill>
          <a:ln w="9525">
            <a:noFill/>
            <a:round/>
            <a:headEnd/>
            <a:tailEnd/>
          </a:ln>
          <a:effectLst>
            <a:outerShdw dist="35921" dir="2700000" algn="ctr" rotWithShape="0">
              <a:schemeClr val="bg2"/>
            </a:outerShdw>
          </a:effectLst>
        </p:spPr>
        <p:txBody>
          <a:bodyPr/>
          <a:lstStyle/>
          <a:p>
            <a:pPr algn="ctr" eaLnBrk="0" hangingPunct="0">
              <a:spcBef>
                <a:spcPct val="20000"/>
              </a:spcBef>
              <a:buFont typeface="Wingdings" pitchFamily="2" charset="2"/>
              <a:buNone/>
              <a:defRPr/>
            </a:pPr>
            <a:r>
              <a:rPr lang="fr-FR" sz="1600" dirty="0">
                <a:solidFill>
                  <a:srgbClr val="0C286E"/>
                </a:solidFill>
                <a:ea typeface="ＭＳ Ｐゴシック" pitchFamily="34" charset="-128"/>
                <a:cs typeface="+mn-cs"/>
              </a:rPr>
              <a:t>Compte</a:t>
            </a:r>
          </a:p>
          <a:p>
            <a:pPr algn="ctr" eaLnBrk="0" hangingPunct="0">
              <a:spcBef>
                <a:spcPct val="20000"/>
              </a:spcBef>
              <a:buFont typeface="Wingdings" pitchFamily="2" charset="2"/>
              <a:buNone/>
              <a:defRPr/>
            </a:pPr>
            <a:r>
              <a:rPr lang="fr-FR" sz="1600" dirty="0">
                <a:solidFill>
                  <a:srgbClr val="0C286E"/>
                </a:solidFill>
                <a:ea typeface="ＭＳ Ｐゴシック" pitchFamily="34" charset="-128"/>
                <a:cs typeface="+mn-cs"/>
              </a:rPr>
              <a:t>Transporteurs</a:t>
            </a:r>
          </a:p>
        </p:txBody>
      </p:sp>
      <p:sp>
        <p:nvSpPr>
          <p:cNvPr id="39" name="AutoShape 13"/>
          <p:cNvSpPr>
            <a:spLocks noChangeArrowheads="1"/>
          </p:cNvSpPr>
          <p:nvPr/>
        </p:nvSpPr>
        <p:spPr bwMode="auto">
          <a:xfrm>
            <a:off x="2000250" y="4073525"/>
            <a:ext cx="1814513" cy="598488"/>
          </a:xfrm>
          <a:prstGeom prst="roundRect">
            <a:avLst>
              <a:gd name="adj" fmla="val 16667"/>
            </a:avLst>
          </a:prstGeom>
          <a:solidFill>
            <a:schemeClr val="bg1"/>
          </a:solidFill>
          <a:ln w="9525">
            <a:noFill/>
            <a:round/>
            <a:headEnd/>
            <a:tailEnd/>
          </a:ln>
          <a:effectLst>
            <a:outerShdw dist="35921" dir="2700000" algn="ctr" rotWithShape="0">
              <a:schemeClr val="bg2"/>
            </a:outerShdw>
          </a:effectLst>
        </p:spPr>
        <p:txBody>
          <a:bodyPr/>
          <a:lstStyle/>
          <a:p>
            <a:pPr algn="ctr" eaLnBrk="0" hangingPunct="0">
              <a:spcBef>
                <a:spcPct val="20000"/>
              </a:spcBef>
              <a:defRPr/>
            </a:pPr>
            <a:r>
              <a:rPr lang="fr-FR" sz="1600" dirty="0">
                <a:solidFill>
                  <a:srgbClr val="0C286E"/>
                </a:solidFill>
                <a:ea typeface="ＭＳ Ｐゴシック" pitchFamily="34" charset="-128"/>
                <a:cs typeface="+mn-cs"/>
              </a:rPr>
              <a:t>Compte</a:t>
            </a:r>
          </a:p>
          <a:p>
            <a:pPr algn="ctr" eaLnBrk="0" hangingPunct="0">
              <a:spcBef>
                <a:spcPct val="20000"/>
              </a:spcBef>
              <a:defRPr/>
            </a:pPr>
            <a:r>
              <a:rPr lang="fr-FR" sz="1600" dirty="0">
                <a:solidFill>
                  <a:srgbClr val="0C286E"/>
                </a:solidFill>
                <a:ea typeface="ＭＳ Ｐゴシック" pitchFamily="34" charset="-128"/>
                <a:cs typeface="+mn-cs"/>
              </a:rPr>
              <a:t>Concessionnaires</a:t>
            </a:r>
          </a:p>
        </p:txBody>
      </p:sp>
      <p:sp>
        <p:nvSpPr>
          <p:cNvPr id="40" name="AutoShape 14"/>
          <p:cNvSpPr>
            <a:spLocks noChangeArrowheads="1"/>
          </p:cNvSpPr>
          <p:nvPr/>
        </p:nvSpPr>
        <p:spPr bwMode="auto">
          <a:xfrm>
            <a:off x="2000250" y="5175250"/>
            <a:ext cx="1814513" cy="598488"/>
          </a:xfrm>
          <a:prstGeom prst="roundRect">
            <a:avLst>
              <a:gd name="adj" fmla="val 16667"/>
            </a:avLst>
          </a:prstGeom>
          <a:solidFill>
            <a:schemeClr val="bg1"/>
          </a:solidFill>
          <a:ln w="9525">
            <a:noFill/>
            <a:round/>
            <a:headEnd/>
            <a:tailEnd/>
          </a:ln>
          <a:effectLst>
            <a:outerShdw dist="35921" dir="2700000" algn="ctr" rotWithShape="0">
              <a:schemeClr val="bg2"/>
            </a:outerShdw>
          </a:effectLst>
        </p:spPr>
        <p:txBody>
          <a:bodyPr/>
          <a:lstStyle/>
          <a:p>
            <a:pPr algn="ctr" eaLnBrk="0" hangingPunct="0">
              <a:spcBef>
                <a:spcPct val="20000"/>
              </a:spcBef>
              <a:buFont typeface="Wingdings" pitchFamily="2" charset="2"/>
              <a:buNone/>
              <a:defRPr/>
            </a:pPr>
            <a:r>
              <a:rPr lang="fr-FR" sz="1600" dirty="0">
                <a:solidFill>
                  <a:srgbClr val="0C286E"/>
                </a:solidFill>
                <a:ea typeface="ＭＳ Ｐゴシック" pitchFamily="34" charset="-128"/>
                <a:cs typeface="+mn-cs"/>
              </a:rPr>
              <a:t>Compte</a:t>
            </a:r>
          </a:p>
          <a:p>
            <a:pPr algn="ctr" eaLnBrk="0" hangingPunct="0">
              <a:spcBef>
                <a:spcPct val="20000"/>
              </a:spcBef>
              <a:buFont typeface="Wingdings" pitchFamily="2" charset="2"/>
              <a:buNone/>
              <a:defRPr/>
            </a:pPr>
            <a:r>
              <a:rPr lang="fr-FR" sz="1600" dirty="0">
                <a:solidFill>
                  <a:srgbClr val="0C286E"/>
                </a:solidFill>
                <a:ea typeface="ＭＳ Ｐゴシック" pitchFamily="34" charset="-128"/>
                <a:cs typeface="+mn-cs"/>
              </a:rPr>
              <a:t>Locataires</a:t>
            </a:r>
          </a:p>
        </p:txBody>
      </p:sp>
      <p:sp>
        <p:nvSpPr>
          <p:cNvPr id="41" name="Text Box 22"/>
          <p:cNvSpPr txBox="1">
            <a:spLocks noChangeArrowheads="1"/>
          </p:cNvSpPr>
          <p:nvPr/>
        </p:nvSpPr>
        <p:spPr bwMode="auto">
          <a:xfrm>
            <a:off x="192088" y="2598738"/>
            <a:ext cx="3054350" cy="307975"/>
          </a:xfrm>
          <a:prstGeom prst="rect">
            <a:avLst/>
          </a:prstGeom>
          <a:noFill/>
          <a:ln w="9525">
            <a:noFill/>
            <a:miter lim="800000"/>
            <a:headEnd/>
            <a:tailEnd/>
          </a:ln>
        </p:spPr>
        <p:txBody>
          <a:bodyPr wrap="none" lIns="0">
            <a:spAutoFit/>
          </a:bodyPr>
          <a:lstStyle/>
          <a:p>
            <a:pPr>
              <a:buClr>
                <a:srgbClr val="A50021"/>
              </a:buClr>
            </a:pPr>
            <a:r>
              <a:rPr lang="fr-FR" sz="1400">
                <a:solidFill>
                  <a:srgbClr val="FF0000"/>
                </a:solidFill>
              </a:rPr>
              <a:t>Prestations régulées dites de Base</a:t>
            </a:r>
          </a:p>
        </p:txBody>
      </p:sp>
      <p:sp>
        <p:nvSpPr>
          <p:cNvPr id="42" name="Text Box 23"/>
          <p:cNvSpPr txBox="1">
            <a:spLocks noChangeArrowheads="1"/>
          </p:cNvSpPr>
          <p:nvPr/>
        </p:nvSpPr>
        <p:spPr bwMode="auto">
          <a:xfrm>
            <a:off x="196850" y="3787775"/>
            <a:ext cx="2228850" cy="307975"/>
          </a:xfrm>
          <a:prstGeom prst="rect">
            <a:avLst/>
          </a:prstGeom>
          <a:noFill/>
          <a:ln w="9525">
            <a:noFill/>
            <a:miter lim="800000"/>
            <a:headEnd/>
            <a:tailEnd/>
          </a:ln>
        </p:spPr>
        <p:txBody>
          <a:bodyPr wrap="none" lIns="0">
            <a:spAutoFit/>
          </a:bodyPr>
          <a:lstStyle/>
          <a:p>
            <a:pPr>
              <a:buClr>
                <a:srgbClr val="A50021"/>
              </a:buClr>
            </a:pPr>
            <a:r>
              <a:rPr lang="fr-FR" sz="1400">
                <a:solidFill>
                  <a:srgbClr val="FF0000"/>
                </a:solidFill>
              </a:rPr>
              <a:t>Prestations non régulées</a:t>
            </a:r>
          </a:p>
        </p:txBody>
      </p:sp>
      <p:sp>
        <p:nvSpPr>
          <p:cNvPr id="43" name="Freeform 7"/>
          <p:cNvSpPr>
            <a:spLocks/>
          </p:cNvSpPr>
          <p:nvPr/>
        </p:nvSpPr>
        <p:spPr bwMode="auto">
          <a:xfrm>
            <a:off x="1889125" y="1238250"/>
            <a:ext cx="420688" cy="619125"/>
          </a:xfrm>
          <a:custGeom>
            <a:avLst/>
            <a:gdLst>
              <a:gd name="T0" fmla="*/ 0 w 240"/>
              <a:gd name="T1" fmla="*/ 48 h 1200"/>
              <a:gd name="T2" fmla="*/ 86 w 240"/>
              <a:gd name="T3" fmla="*/ 600 h 1200"/>
              <a:gd name="T4" fmla="*/ 0 w 240"/>
              <a:gd name="T5" fmla="*/ 1152 h 1200"/>
              <a:gd name="T6" fmla="*/ 19 w 240"/>
              <a:gd name="T7" fmla="*/ 1200 h 1200"/>
              <a:gd name="T8" fmla="*/ 240 w 240"/>
              <a:gd name="T9" fmla="*/ 600 h 1200"/>
              <a:gd name="T10" fmla="*/ 19 w 240"/>
              <a:gd name="T11" fmla="*/ 0 h 1200"/>
              <a:gd name="T12" fmla="*/ 0 w 240"/>
              <a:gd name="T13" fmla="*/ 48 h 1200"/>
              <a:gd name="T14" fmla="*/ 0 60000 65536"/>
              <a:gd name="T15" fmla="*/ 0 60000 65536"/>
              <a:gd name="T16" fmla="*/ 0 60000 65536"/>
              <a:gd name="T17" fmla="*/ 0 60000 65536"/>
              <a:gd name="T18" fmla="*/ 0 60000 65536"/>
              <a:gd name="T19" fmla="*/ 0 60000 65536"/>
              <a:gd name="T20" fmla="*/ 0 60000 65536"/>
              <a:gd name="T21" fmla="*/ 0 w 240"/>
              <a:gd name="T22" fmla="*/ 0 h 1200"/>
              <a:gd name="T23" fmla="*/ 240 w 240"/>
              <a:gd name="T24" fmla="*/ 1200 h 1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0" h="1200">
                <a:moveTo>
                  <a:pt x="0" y="48"/>
                </a:moveTo>
                <a:cubicBezTo>
                  <a:pt x="16" y="96"/>
                  <a:pt x="86" y="416"/>
                  <a:pt x="86" y="600"/>
                </a:cubicBezTo>
                <a:cubicBezTo>
                  <a:pt x="86" y="784"/>
                  <a:pt x="16" y="1104"/>
                  <a:pt x="0" y="1152"/>
                </a:cubicBezTo>
                <a:cubicBezTo>
                  <a:pt x="9" y="1176"/>
                  <a:pt x="19" y="1200"/>
                  <a:pt x="19" y="1200"/>
                </a:cubicBezTo>
                <a:lnTo>
                  <a:pt x="240" y="600"/>
                </a:lnTo>
                <a:lnTo>
                  <a:pt x="19" y="0"/>
                </a:lnTo>
                <a:cubicBezTo>
                  <a:pt x="19" y="0"/>
                  <a:pt x="0" y="48"/>
                  <a:pt x="0" y="48"/>
                </a:cubicBezTo>
                <a:close/>
              </a:path>
            </a:pathLst>
          </a:custGeom>
          <a:solidFill>
            <a:srgbClr val="87105A"/>
          </a:solidFill>
          <a:ln w="9525" algn="ctr">
            <a:noFill/>
            <a:round/>
            <a:headEnd/>
            <a:tailEnd/>
          </a:ln>
          <a:effectLst>
            <a:outerShdw dist="74053" dir="1857825" algn="ctr" rotWithShape="0">
              <a:schemeClr val="bg2">
                <a:alpha val="50000"/>
              </a:schemeClr>
            </a:outerShdw>
          </a:effectLst>
        </p:spPr>
        <p:txBody>
          <a:bodyPr anchor="ctr"/>
          <a:lstStyle/>
          <a:p>
            <a:pPr algn="ctr">
              <a:defRPr/>
            </a:pPr>
            <a:r>
              <a:rPr lang="fr-FR" sz="600">
                <a:solidFill>
                  <a:srgbClr val="FFFFFF"/>
                </a:solidFill>
                <a:ea typeface="ＭＳ Ｐゴシック" pitchFamily="34" charset="-128"/>
                <a:cs typeface="+mn-cs"/>
              </a:rPr>
              <a:t>      </a:t>
            </a:r>
            <a:endParaRPr lang="fr-FR" sz="600" i="1">
              <a:solidFill>
                <a:srgbClr val="000000"/>
              </a:solidFill>
              <a:ea typeface="ＭＳ Ｐゴシック" pitchFamily="34" charset="-128"/>
              <a:cs typeface="+mn-cs"/>
            </a:endParaRPr>
          </a:p>
        </p:txBody>
      </p:sp>
      <p:sp>
        <p:nvSpPr>
          <p:cNvPr id="23" name="Rectangle 22"/>
          <p:cNvSpPr/>
          <p:nvPr/>
        </p:nvSpPr>
        <p:spPr>
          <a:xfrm>
            <a:off x="7358082" y="6143644"/>
            <a:ext cx="1571636" cy="571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
          <p:cNvSpPr txBox="1">
            <a:spLocks noChangeArrowheads="1"/>
          </p:cNvSpPr>
          <p:nvPr/>
        </p:nvSpPr>
        <p:spPr>
          <a:xfrm>
            <a:off x="142908" y="38080"/>
            <a:ext cx="9072562" cy="533400"/>
          </a:xfrm>
          <a:prstGeom prst="rect">
            <a:avLst/>
          </a:prstGeom>
          <a:solidFill>
            <a:srgbClr val="6E267B"/>
          </a:solidFill>
          <a:ln w="9525">
            <a:no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800" b="0" i="0" u="none" strike="noStrike" kern="1200" cap="none" spc="0" normalizeH="0" baseline="0" noProof="0" dirty="0" smtClean="0">
                <a:ln>
                  <a:noFill/>
                </a:ln>
                <a:solidFill>
                  <a:schemeClr val="bg1"/>
                </a:solidFill>
                <a:effectLst/>
                <a:uLnTx/>
                <a:uFillTx/>
                <a:latin typeface="Arial" pitchFamily="34" charset="0"/>
                <a:ea typeface="+mj-ea"/>
                <a:cs typeface="+mn-cs"/>
              </a:rPr>
              <a:t>Grand principe du modèle Economique des gares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2000"/>
                                        <p:tgtEl>
                                          <p:spTgt spid="31"/>
                                        </p:tgtEl>
                                      </p:cBhvr>
                                    </p:animEffect>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2000"/>
                                        <p:tgtEl>
                                          <p:spTgt spid="32"/>
                                        </p:tgtEl>
                                      </p:cBhvr>
                                    </p:animEffect>
                                  </p:childTnLst>
                                </p:cTn>
                              </p:par>
                              <p:par>
                                <p:cTn id="16" presetID="10"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20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2000"/>
                                        <p:tgtEl>
                                          <p:spTgt spid="3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20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2000"/>
                                        <p:tgtEl>
                                          <p:spTgt spid="38"/>
                                        </p:tgtEl>
                                      </p:cBhvr>
                                    </p:animEffect>
                                  </p:childTnLst>
                                </p:cTn>
                              </p:par>
                              <p:par>
                                <p:cTn id="32" presetID="10" presetClass="entr" presetSubtype="0"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2000"/>
                                        <p:tgtEl>
                                          <p:spTgt spid="39"/>
                                        </p:tgtEl>
                                      </p:cBhvr>
                                    </p:animEffect>
                                  </p:childTnLst>
                                </p:cTn>
                              </p:par>
                              <p:par>
                                <p:cTn id="35" presetID="10"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20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2000"/>
                                        <p:tgtEl>
                                          <p:spTgt spid="4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2000"/>
                                        <p:tgtEl>
                                          <p:spTgt spid="21"/>
                                        </p:tgtEl>
                                      </p:cBhvr>
                                    </p:animEffect>
                                  </p:childTnLst>
                                </p:cTn>
                              </p:par>
                              <p:par>
                                <p:cTn id="46" presetID="10"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2000"/>
                                        <p:tgtEl>
                                          <p:spTgt spid="1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31" grpId="0" animBg="1"/>
      <p:bldP spid="37" grpId="0" animBg="1"/>
      <p:bldP spid="38" grpId="0" animBg="1"/>
      <p:bldP spid="41" grpId="0"/>
      <p:bldP spid="42" grpId="0"/>
      <p:bldP spid="4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42908" y="71438"/>
            <a:ext cx="9072562" cy="533400"/>
          </a:xfrm>
          <a:prstGeom prst="rect">
            <a:avLst/>
          </a:prstGeom>
          <a:solidFill>
            <a:srgbClr val="6E267B"/>
          </a:solidFill>
          <a:ln w="9525">
            <a:no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800" b="0" i="0" u="none" strike="noStrike" kern="1200" cap="none" spc="0" normalizeH="0" baseline="0" noProof="0" dirty="0" smtClean="0">
                <a:ln>
                  <a:noFill/>
                </a:ln>
                <a:solidFill>
                  <a:schemeClr val="bg1"/>
                </a:solidFill>
                <a:effectLst/>
                <a:uLnTx/>
                <a:uFillTx/>
                <a:latin typeface="Arial" pitchFamily="34" charset="0"/>
                <a:ea typeface="+mj-ea"/>
                <a:cs typeface="+mn-cs"/>
              </a:rPr>
              <a:t>Grand principe du modèle Economique des gares</a:t>
            </a:r>
          </a:p>
        </p:txBody>
      </p:sp>
      <p:grpSp>
        <p:nvGrpSpPr>
          <p:cNvPr id="2" name="Groupe 5"/>
          <p:cNvGrpSpPr/>
          <p:nvPr/>
        </p:nvGrpSpPr>
        <p:grpSpPr>
          <a:xfrm>
            <a:off x="-282505" y="-142900"/>
            <a:ext cx="9712289" cy="7236020"/>
            <a:chOff x="-282505" y="-142900"/>
            <a:chExt cx="9712289" cy="7236020"/>
          </a:xfrm>
        </p:grpSpPr>
        <p:sp>
          <p:nvSpPr>
            <p:cNvPr id="8" name="Rectangle 7"/>
            <p:cNvSpPr/>
            <p:nvPr/>
          </p:nvSpPr>
          <p:spPr>
            <a:xfrm>
              <a:off x="-142908" y="-142900"/>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153299" y="6807368"/>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282505" y="-24"/>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9040695" y="9500"/>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rot="16200000">
              <a:off x="6028735" y="2099610"/>
              <a:ext cx="5500682" cy="1015663"/>
            </a:xfrm>
            <a:prstGeom prst="rect">
              <a:avLst/>
            </a:prstGeom>
            <a:noFill/>
          </p:spPr>
          <p:txBody>
            <a:bodyPr wrap="square" rtlCol="0">
              <a:spAutoFit/>
            </a:bodyPr>
            <a:lstStyle/>
            <a:p>
              <a:r>
                <a:rPr lang="fr-FR" sz="6000" b="1" dirty="0" smtClean="0">
                  <a:solidFill>
                    <a:schemeClr val="accent5">
                      <a:lumMod val="60000"/>
                      <a:lumOff val="40000"/>
                    </a:schemeClr>
                  </a:solidFill>
                </a:rPr>
                <a:t>Diapo bilatérale</a:t>
              </a:r>
              <a:endParaRPr lang="fr-FR" sz="6000" b="1" dirty="0">
                <a:solidFill>
                  <a:schemeClr val="accent5">
                    <a:lumMod val="60000"/>
                    <a:lumOff val="40000"/>
                  </a:schemeClr>
                </a:solidFill>
              </a:endParaRPr>
            </a:p>
          </p:txBody>
        </p:sp>
      </p:grpSp>
      <p:sp>
        <p:nvSpPr>
          <p:cNvPr id="13" name="Rectangle 3"/>
          <p:cNvSpPr>
            <a:spLocks noChangeArrowheads="1"/>
          </p:cNvSpPr>
          <p:nvPr/>
        </p:nvSpPr>
        <p:spPr bwMode="auto">
          <a:xfrm>
            <a:off x="500034" y="2500318"/>
            <a:ext cx="7000924" cy="1714500"/>
          </a:xfrm>
          <a:prstGeom prst="rect">
            <a:avLst/>
          </a:prstGeom>
          <a:noFill/>
          <a:ln w="9525">
            <a:noFill/>
            <a:miter lim="800000"/>
            <a:headEnd/>
            <a:tailEnd/>
          </a:ln>
        </p:spPr>
        <p:txBody>
          <a:bodyPr anchor="ctr"/>
          <a:lstStyle/>
          <a:p>
            <a:pPr marL="342900" indent="-342900" algn="just" eaLnBrk="0" hangingPunct="0">
              <a:spcBef>
                <a:spcPct val="20000"/>
              </a:spcBef>
              <a:defRPr/>
            </a:pPr>
            <a:r>
              <a:rPr lang="fr-FR" sz="1800" b="1" dirty="0">
                <a:solidFill>
                  <a:schemeClr val="tx2"/>
                </a:solidFill>
                <a:latin typeface="Arial"/>
                <a:ea typeface="+mn-ea"/>
                <a:cs typeface="Arial"/>
              </a:rPr>
              <a:t>	</a:t>
            </a:r>
            <a:r>
              <a:rPr lang="fr-FR" sz="1800" b="1" dirty="0" smtClean="0">
                <a:solidFill>
                  <a:schemeClr val="tx2"/>
                </a:solidFill>
                <a:latin typeface="Arial"/>
                <a:ea typeface="+mn-ea"/>
                <a:cs typeface="Arial"/>
              </a:rPr>
              <a:t>En Lorraine, aucune gare desservie par TER Lorraine ne dégage un résultat courant positif.</a:t>
            </a:r>
          </a:p>
          <a:p>
            <a:pPr marL="342900" indent="-342900" algn="just" eaLnBrk="0" hangingPunct="0">
              <a:spcBef>
                <a:spcPct val="20000"/>
              </a:spcBef>
              <a:defRPr/>
            </a:pPr>
            <a:endParaRPr lang="fr-FR" sz="1800" b="1" dirty="0" smtClean="0">
              <a:solidFill>
                <a:schemeClr val="tx2"/>
              </a:solidFill>
              <a:latin typeface="Arial"/>
              <a:ea typeface="+mn-ea"/>
              <a:cs typeface="Arial"/>
            </a:endParaRPr>
          </a:p>
          <a:p>
            <a:pPr marL="342900" indent="-342900" algn="just" eaLnBrk="0" hangingPunct="0">
              <a:spcBef>
                <a:spcPct val="20000"/>
              </a:spcBef>
              <a:defRPr/>
            </a:pPr>
            <a:endParaRPr lang="fr-FR" sz="1800" i="1" dirty="0" smtClean="0">
              <a:solidFill>
                <a:schemeClr val="tx2"/>
              </a:solidFill>
              <a:latin typeface="Arial"/>
              <a:ea typeface="+mn-ea"/>
              <a:cs typeface="Arial"/>
            </a:endParaRPr>
          </a:p>
          <a:p>
            <a:pPr marL="342900" indent="-342900" algn="just" eaLnBrk="0" hangingPunct="0">
              <a:spcBef>
                <a:spcPct val="20000"/>
              </a:spcBef>
              <a:defRPr/>
            </a:pPr>
            <a:r>
              <a:rPr lang="fr-FR" sz="1800" b="1" dirty="0" smtClean="0">
                <a:solidFill>
                  <a:schemeClr val="tx2"/>
                </a:solidFill>
                <a:latin typeface="Arial"/>
                <a:cs typeface="Arial"/>
              </a:rPr>
              <a:t>	La capacité d’investissement de G&amp;C est portée par les grandes gares parisiennes et par la rémunération des capitaux engagés de l’ensemble des gares.</a:t>
            </a:r>
          </a:p>
          <a:p>
            <a:pPr marL="342900" indent="-342900" algn="just" eaLnBrk="0" hangingPunct="0">
              <a:spcBef>
                <a:spcPct val="20000"/>
              </a:spcBef>
              <a:defRPr/>
            </a:pPr>
            <a:endParaRPr lang="fr-FR" sz="1800" b="1" i="1" dirty="0" smtClean="0">
              <a:solidFill>
                <a:schemeClr val="tx2"/>
              </a:solidFill>
              <a:latin typeface="Arial"/>
              <a:ea typeface="+mn-ea"/>
              <a:cs typeface="Arial"/>
            </a:endParaRPr>
          </a:p>
          <a:p>
            <a:pPr marL="342900" indent="-342900" algn="just" eaLnBrk="0" hangingPunct="0">
              <a:spcBef>
                <a:spcPct val="20000"/>
              </a:spcBef>
              <a:defRPr/>
            </a:pPr>
            <a:endParaRPr lang="fr-FR" sz="1800" b="1" i="1" dirty="0" smtClean="0">
              <a:solidFill>
                <a:schemeClr val="tx2"/>
              </a:solidFill>
              <a:latin typeface="Arial"/>
              <a:ea typeface="+mn-ea"/>
              <a:cs typeface="Arial"/>
            </a:endParaRPr>
          </a:p>
          <a:p>
            <a:pPr marL="342900" indent="-342900" algn="just" eaLnBrk="0" hangingPunct="0">
              <a:spcBef>
                <a:spcPct val="20000"/>
              </a:spcBef>
              <a:defRPr/>
            </a:pPr>
            <a:r>
              <a:rPr lang="fr-FR" sz="1800" i="1" dirty="0" smtClean="0">
                <a:solidFill>
                  <a:schemeClr val="tx2"/>
                </a:solidFill>
                <a:latin typeface="Arial"/>
                <a:ea typeface="+mn-ea"/>
                <a:cs typeface="Arial"/>
              </a:rPr>
              <a:t>Sur les gares lorraines hors TGV :</a:t>
            </a:r>
          </a:p>
          <a:p>
            <a:pPr marL="800100" lvl="1" indent="-342900" algn="just" eaLnBrk="0" hangingPunct="0">
              <a:spcBef>
                <a:spcPct val="20000"/>
              </a:spcBef>
              <a:defRPr/>
            </a:pPr>
            <a:r>
              <a:rPr lang="fr-FR" sz="1800" i="1" dirty="0" smtClean="0">
                <a:solidFill>
                  <a:schemeClr val="tx2"/>
                </a:solidFill>
                <a:latin typeface="Arial"/>
                <a:ea typeface="+mn-ea"/>
                <a:cs typeface="Arial"/>
              </a:rPr>
              <a:t>- CMPC 2014 – 2016 : </a:t>
            </a:r>
            <a:r>
              <a:rPr lang="fr-FR" sz="1800" b="1" i="1" dirty="0" smtClean="0">
                <a:solidFill>
                  <a:schemeClr val="tx2"/>
                </a:solidFill>
                <a:latin typeface="Arial"/>
                <a:ea typeface="+mn-ea"/>
                <a:cs typeface="Arial"/>
              </a:rPr>
              <a:t>6 046k€ (</a:t>
            </a:r>
            <a:r>
              <a:rPr lang="fr-FR" sz="1200" b="1" i="1" dirty="0" smtClean="0">
                <a:solidFill>
                  <a:srgbClr val="FF0000"/>
                </a:solidFill>
                <a:latin typeface="Arial"/>
                <a:ea typeface="+mn-ea"/>
                <a:cs typeface="Arial"/>
              </a:rPr>
              <a:t>données à valider avec </a:t>
            </a:r>
            <a:r>
              <a:rPr lang="fr-FR" sz="1200" b="1" i="1" dirty="0" err="1" smtClean="0">
                <a:solidFill>
                  <a:srgbClr val="FF0000"/>
                </a:solidFill>
                <a:latin typeface="Arial"/>
                <a:ea typeface="+mn-ea"/>
                <a:cs typeface="Arial"/>
              </a:rPr>
              <a:t>florent</a:t>
            </a:r>
            <a:r>
              <a:rPr lang="fr-FR" sz="1200" b="1" i="1" dirty="0" smtClean="0">
                <a:solidFill>
                  <a:srgbClr val="FF0000"/>
                </a:solidFill>
                <a:latin typeface="Arial"/>
                <a:ea typeface="+mn-ea"/>
                <a:cs typeface="Arial"/>
              </a:rPr>
              <a:t>)</a:t>
            </a:r>
            <a:endParaRPr lang="fr-FR" sz="1800" b="1" i="1" dirty="0" smtClean="0">
              <a:solidFill>
                <a:srgbClr val="FF0000"/>
              </a:solidFill>
              <a:latin typeface="Arial"/>
              <a:ea typeface="+mn-ea"/>
              <a:cs typeface="Arial"/>
            </a:endParaRPr>
          </a:p>
          <a:p>
            <a:pPr marL="800100" lvl="1" indent="-342900" algn="just" eaLnBrk="0" hangingPunct="0">
              <a:spcBef>
                <a:spcPct val="20000"/>
              </a:spcBef>
              <a:defRPr/>
            </a:pPr>
            <a:r>
              <a:rPr lang="fr-FR" sz="1800" i="1" dirty="0" smtClean="0">
                <a:solidFill>
                  <a:schemeClr val="tx2"/>
                </a:solidFill>
                <a:latin typeface="Arial"/>
                <a:ea typeface="+mn-ea"/>
                <a:cs typeface="Arial"/>
              </a:rPr>
              <a:t>- Investissements G&amp;C </a:t>
            </a:r>
            <a:r>
              <a:rPr lang="fr-FR" sz="1200" i="1" dirty="0" smtClean="0">
                <a:solidFill>
                  <a:schemeClr val="tx2"/>
                </a:solidFill>
                <a:latin typeface="Arial"/>
                <a:ea typeface="+mn-ea"/>
                <a:cs typeface="Arial"/>
              </a:rPr>
              <a:t>(sur les gares lorraines hors gares TGV) </a:t>
            </a:r>
            <a:r>
              <a:rPr lang="fr-FR" sz="1800" i="1" dirty="0" smtClean="0">
                <a:solidFill>
                  <a:schemeClr val="tx2"/>
                </a:solidFill>
                <a:latin typeface="Arial"/>
                <a:ea typeface="+mn-ea"/>
                <a:cs typeface="Arial"/>
              </a:rPr>
              <a:t>en fonds propres 2014 – 2016 : </a:t>
            </a:r>
            <a:r>
              <a:rPr lang="fr-FR" sz="1800" b="1" i="1" dirty="0" smtClean="0">
                <a:solidFill>
                  <a:schemeClr val="tx2"/>
                </a:solidFill>
                <a:latin typeface="Arial"/>
                <a:ea typeface="+mn-ea"/>
                <a:cs typeface="Arial"/>
              </a:rPr>
              <a:t>11 400k€</a:t>
            </a:r>
          </a:p>
          <a:p>
            <a:pPr marL="342900" indent="-342900" algn="just" eaLnBrk="0" hangingPunct="0">
              <a:spcBef>
                <a:spcPct val="20000"/>
              </a:spcBef>
              <a:defRPr/>
            </a:pPr>
            <a:endParaRPr lang="fr-FR" sz="1800" b="1" i="1" dirty="0" smtClean="0">
              <a:solidFill>
                <a:schemeClr val="tx2"/>
              </a:solidFill>
              <a:latin typeface="Arial"/>
              <a:ea typeface="+mn-ea"/>
              <a:cs typeface="Arial"/>
            </a:endParaRPr>
          </a:p>
        </p:txBody>
      </p:sp>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28596" y="6072206"/>
            <a:ext cx="3071834" cy="571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7358082" y="6143644"/>
            <a:ext cx="1571636" cy="571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724" name="Rectangle 6"/>
          <p:cNvSpPr>
            <a:spLocks noChangeArrowheads="1"/>
          </p:cNvSpPr>
          <p:nvPr/>
        </p:nvSpPr>
        <p:spPr bwMode="auto">
          <a:xfrm>
            <a:off x="357188" y="561957"/>
            <a:ext cx="6143625" cy="366713"/>
          </a:xfrm>
          <a:prstGeom prst="rect">
            <a:avLst/>
          </a:prstGeom>
          <a:noFill/>
          <a:ln w="19050">
            <a:noFill/>
            <a:prstDash val="dashDot"/>
            <a:miter lim="800000"/>
            <a:headEnd/>
            <a:tailEnd/>
          </a:ln>
        </p:spPr>
        <p:txBody>
          <a:bodyPr>
            <a:spAutoFit/>
          </a:bodyPr>
          <a:lstStyle/>
          <a:p>
            <a:pPr>
              <a:spcBef>
                <a:spcPct val="50000"/>
              </a:spcBef>
              <a:defRPr/>
            </a:pPr>
            <a:r>
              <a:rPr lang="fr-FR" sz="1800" dirty="0">
                <a:solidFill>
                  <a:schemeClr val="tx2"/>
                </a:solidFill>
                <a:latin typeface="Arial"/>
                <a:ea typeface="+mn-ea"/>
                <a:cs typeface="Arial"/>
              </a:rPr>
              <a:t>La répartition des surfaces</a:t>
            </a:r>
          </a:p>
        </p:txBody>
      </p:sp>
      <p:pic>
        <p:nvPicPr>
          <p:cNvPr id="389124" name="Picture 3"/>
          <p:cNvPicPr>
            <a:picLocks noChangeAspect="1" noChangeArrowheads="1"/>
          </p:cNvPicPr>
          <p:nvPr/>
        </p:nvPicPr>
        <p:blipFill>
          <a:blip r:embed="rId3"/>
          <a:srcRect l="970" t="90469" r="95671" b="5212"/>
          <a:stretch>
            <a:fillRect/>
          </a:stretch>
        </p:blipFill>
        <p:spPr bwMode="auto">
          <a:xfrm>
            <a:off x="3471863" y="5257800"/>
            <a:ext cx="500062" cy="500063"/>
          </a:xfrm>
          <a:prstGeom prst="rect">
            <a:avLst/>
          </a:prstGeom>
          <a:noFill/>
          <a:ln w="9525">
            <a:noFill/>
            <a:miter lim="800000"/>
            <a:headEnd/>
            <a:tailEnd/>
          </a:ln>
        </p:spPr>
      </p:pic>
      <p:pic>
        <p:nvPicPr>
          <p:cNvPr id="389125" name="Picture 3"/>
          <p:cNvPicPr>
            <a:picLocks noChangeAspect="1" noChangeArrowheads="1"/>
          </p:cNvPicPr>
          <p:nvPr/>
        </p:nvPicPr>
        <p:blipFill>
          <a:blip r:embed="rId3"/>
          <a:srcRect l="70523" t="89928" r="24998" b="5037"/>
          <a:stretch>
            <a:fillRect/>
          </a:stretch>
        </p:blipFill>
        <p:spPr bwMode="auto">
          <a:xfrm>
            <a:off x="3152775" y="5729288"/>
            <a:ext cx="723900" cy="635000"/>
          </a:xfrm>
          <a:prstGeom prst="rect">
            <a:avLst/>
          </a:prstGeom>
          <a:noFill/>
          <a:ln w="9525">
            <a:noFill/>
            <a:miter lim="800000"/>
            <a:headEnd/>
            <a:tailEnd/>
          </a:ln>
        </p:spPr>
      </p:pic>
      <p:pic>
        <p:nvPicPr>
          <p:cNvPr id="389126" name="Picture 3"/>
          <p:cNvPicPr>
            <a:picLocks noChangeAspect="1" noChangeArrowheads="1"/>
          </p:cNvPicPr>
          <p:nvPr/>
        </p:nvPicPr>
        <p:blipFill>
          <a:blip r:embed="rId3"/>
          <a:srcRect l="39029" t="95036" r="56941" b="934"/>
          <a:stretch>
            <a:fillRect/>
          </a:stretch>
        </p:blipFill>
        <p:spPr bwMode="auto">
          <a:xfrm>
            <a:off x="3929063" y="5572125"/>
            <a:ext cx="642937" cy="500063"/>
          </a:xfrm>
          <a:prstGeom prst="rect">
            <a:avLst/>
          </a:prstGeom>
          <a:noFill/>
          <a:ln w="9525">
            <a:noFill/>
            <a:miter lim="800000"/>
            <a:headEnd/>
            <a:tailEnd/>
          </a:ln>
        </p:spPr>
      </p:pic>
      <p:pic>
        <p:nvPicPr>
          <p:cNvPr id="389127" name="Picture 3"/>
          <p:cNvPicPr>
            <a:picLocks noChangeAspect="1" noChangeArrowheads="1"/>
          </p:cNvPicPr>
          <p:nvPr/>
        </p:nvPicPr>
        <p:blipFill>
          <a:blip r:embed="rId3"/>
          <a:srcRect t="4317" b="12216"/>
          <a:stretch>
            <a:fillRect/>
          </a:stretch>
        </p:blipFill>
        <p:spPr bwMode="auto">
          <a:xfrm>
            <a:off x="1143000" y="857250"/>
            <a:ext cx="6711950" cy="4357688"/>
          </a:xfrm>
          <a:prstGeom prst="rect">
            <a:avLst/>
          </a:prstGeom>
          <a:noFill/>
          <a:ln w="9525">
            <a:solidFill>
              <a:schemeClr val="tx1"/>
            </a:solidFill>
            <a:miter lim="800000"/>
            <a:headEnd/>
            <a:tailEnd/>
          </a:ln>
        </p:spPr>
      </p:pic>
      <p:sp>
        <p:nvSpPr>
          <p:cNvPr id="11" name="Rectangle 2"/>
          <p:cNvSpPr txBox="1">
            <a:spLocks noChangeArrowheads="1"/>
          </p:cNvSpPr>
          <p:nvPr/>
        </p:nvSpPr>
        <p:spPr>
          <a:xfrm>
            <a:off x="142908" y="38080"/>
            <a:ext cx="9072562" cy="533400"/>
          </a:xfrm>
          <a:prstGeom prst="rect">
            <a:avLst/>
          </a:prstGeom>
          <a:solidFill>
            <a:srgbClr val="6E267B"/>
          </a:solidFill>
          <a:ln w="9525">
            <a:no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800" b="0" i="0" u="none" strike="noStrike" kern="1200" cap="none" spc="0" normalizeH="0" baseline="0" noProof="0" dirty="0" smtClean="0">
                <a:ln>
                  <a:noFill/>
                </a:ln>
                <a:solidFill>
                  <a:schemeClr val="bg1"/>
                </a:solidFill>
                <a:effectLst/>
                <a:uLnTx/>
                <a:uFillTx/>
                <a:latin typeface="Arial" pitchFamily="34" charset="0"/>
                <a:ea typeface="+mj-ea"/>
                <a:cs typeface="+mn-cs"/>
              </a:rPr>
              <a:t>Grand principe du modèle Economique des gares</a:t>
            </a:r>
          </a:p>
        </p:txBody>
      </p:sp>
      <p:sp>
        <p:nvSpPr>
          <p:cNvPr id="12" name="Rectangle 11"/>
          <p:cNvSpPr/>
          <p:nvPr/>
        </p:nvSpPr>
        <p:spPr>
          <a:xfrm>
            <a:off x="4214810" y="6000768"/>
            <a:ext cx="1143008" cy="857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3"/>
          <p:cNvSpPr txBox="1">
            <a:spLocks/>
          </p:cNvSpPr>
          <p:nvPr/>
        </p:nvSpPr>
        <p:spPr bwMode="auto">
          <a:xfrm>
            <a:off x="500063" y="5357813"/>
            <a:ext cx="8715375" cy="714375"/>
          </a:xfrm>
          <a:prstGeom prst="rect">
            <a:avLst/>
          </a:prstGeom>
          <a:noFill/>
          <a:ln w="9525">
            <a:noFill/>
            <a:miter lim="800000"/>
            <a:headEnd/>
            <a:tailEnd/>
          </a:ln>
        </p:spPr>
        <p:txBody>
          <a:bodyPr/>
          <a:lstStyle/>
          <a:p>
            <a:pPr marL="342900" indent="-342900" eaLnBrk="0" hangingPunct="0">
              <a:lnSpc>
                <a:spcPct val="90000"/>
              </a:lnSpc>
              <a:spcBef>
                <a:spcPct val="20000"/>
              </a:spcBef>
              <a:buFontTx/>
              <a:buChar char="•"/>
              <a:defRPr/>
            </a:pPr>
            <a:r>
              <a:rPr lang="fr-FR" sz="1600" b="1" dirty="0">
                <a:solidFill>
                  <a:schemeClr val="tx2"/>
                </a:solidFill>
                <a:latin typeface="Arial"/>
                <a:ea typeface="+mn-ea"/>
                <a:cs typeface="Arial"/>
              </a:rPr>
              <a:t>Surface Transporteurs :</a:t>
            </a:r>
          </a:p>
          <a:p>
            <a:pPr marL="342900" indent="-342900" eaLnBrk="0" hangingPunct="0">
              <a:lnSpc>
                <a:spcPct val="90000"/>
              </a:lnSpc>
              <a:spcBef>
                <a:spcPct val="20000"/>
              </a:spcBef>
              <a:buFontTx/>
              <a:buChar char="•"/>
              <a:defRPr/>
            </a:pPr>
            <a:r>
              <a:rPr lang="fr-FR" sz="1600" b="1" dirty="0">
                <a:solidFill>
                  <a:schemeClr val="tx2"/>
                </a:solidFill>
                <a:latin typeface="Arial"/>
                <a:ea typeface="+mn-ea"/>
                <a:cs typeface="Arial"/>
              </a:rPr>
              <a:t>Surfaces Concessionnaires :</a:t>
            </a:r>
          </a:p>
          <a:p>
            <a:pPr marL="342900" indent="-342900" eaLnBrk="0" hangingPunct="0">
              <a:lnSpc>
                <a:spcPct val="90000"/>
              </a:lnSpc>
              <a:spcBef>
                <a:spcPct val="20000"/>
              </a:spcBef>
              <a:buFontTx/>
              <a:buChar char="•"/>
              <a:defRPr/>
            </a:pPr>
            <a:r>
              <a:rPr lang="fr-FR" sz="1600" b="1" dirty="0">
                <a:solidFill>
                  <a:schemeClr val="tx2"/>
                </a:solidFill>
                <a:latin typeface="Arial"/>
                <a:ea typeface="+mn-ea"/>
                <a:cs typeface="Arial"/>
              </a:rPr>
              <a:t>Surfaces Locataires :</a:t>
            </a:r>
          </a:p>
          <a:p>
            <a:pPr marL="342900" indent="-342900" eaLnBrk="0" hangingPunct="0">
              <a:lnSpc>
                <a:spcPct val="90000"/>
              </a:lnSpc>
              <a:spcBef>
                <a:spcPct val="20000"/>
              </a:spcBef>
              <a:buFontTx/>
              <a:buChar char="•"/>
              <a:defRPr/>
            </a:pPr>
            <a:endParaRPr lang="fr-FR" sz="1600" b="1" dirty="0">
              <a:solidFill>
                <a:schemeClr val="tx2"/>
              </a:solidFill>
              <a:latin typeface="Arial"/>
              <a:ea typeface="+mn-ea"/>
              <a:cs typeface="Arial"/>
            </a:endParaRPr>
          </a:p>
          <a:p>
            <a:pPr marL="342900" indent="-342900" eaLnBrk="0" hangingPunct="0">
              <a:lnSpc>
                <a:spcPct val="90000"/>
              </a:lnSpc>
              <a:spcBef>
                <a:spcPct val="20000"/>
              </a:spcBef>
              <a:defRPr/>
            </a:pPr>
            <a:r>
              <a:rPr lang="fr-FR" sz="1400" b="1" i="1" dirty="0">
                <a:solidFill>
                  <a:schemeClr val="tx2"/>
                </a:solidFill>
                <a:latin typeface="Arial"/>
                <a:ea typeface="+mn-ea"/>
                <a:cs typeface="Arial"/>
              </a:rPr>
              <a:t>Surface Cœur de gares : </a:t>
            </a:r>
            <a:r>
              <a:rPr lang="fr-FR" sz="1400" i="1" dirty="0">
                <a:solidFill>
                  <a:schemeClr val="tx2"/>
                </a:solidFill>
                <a:latin typeface="Arial"/>
                <a:ea typeface="+mn-ea"/>
                <a:cs typeface="Arial"/>
              </a:rPr>
              <a:t>surfaces transporteur + surfaces concessionnaires + espaces de vente des EF</a:t>
            </a:r>
          </a:p>
          <a:p>
            <a:pPr marL="342900" indent="-342900" eaLnBrk="0" hangingPunct="0">
              <a:lnSpc>
                <a:spcPct val="90000"/>
              </a:lnSpc>
              <a:spcBef>
                <a:spcPct val="20000"/>
              </a:spcBef>
              <a:buFontTx/>
              <a:buChar char="•"/>
              <a:defRPr/>
            </a:pPr>
            <a:endParaRPr lang="fr-FR" sz="1600" b="1" dirty="0">
              <a:solidFill>
                <a:schemeClr val="tx2"/>
              </a:solidFill>
              <a:latin typeface="Arial"/>
              <a:ea typeface="+mn-ea"/>
              <a:cs typeface="Arial"/>
            </a:endParaRPr>
          </a:p>
          <a:p>
            <a:pPr marL="342900" indent="-342900" eaLnBrk="0" hangingPunct="0">
              <a:lnSpc>
                <a:spcPct val="90000"/>
              </a:lnSpc>
              <a:spcBef>
                <a:spcPct val="20000"/>
              </a:spcBef>
              <a:buFontTx/>
              <a:buChar char="•"/>
              <a:defRPr/>
            </a:pPr>
            <a:endParaRPr lang="fr-FR" sz="1400" kern="0" dirty="0">
              <a:solidFill>
                <a:srgbClr val="454545"/>
              </a:solidFill>
              <a:ea typeface="+mn-ea"/>
              <a:cs typeface="Arial Narrow" pitchFamily="34" charset="0"/>
            </a:endParaRPr>
          </a:p>
        </p:txBody>
      </p:sp>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Espace réservé du texte 2"/>
          <p:cNvSpPr>
            <a:spLocks noGrp="1"/>
          </p:cNvSpPr>
          <p:nvPr>
            <p:ph type="body" sz="quarter" idx="10"/>
          </p:nvPr>
        </p:nvSpPr>
        <p:spPr bwMode="auto">
          <a:xfrm>
            <a:off x="2428875" y="3357563"/>
            <a:ext cx="4857750" cy="276225"/>
          </a:xfrm>
          <a:noFill/>
          <a:ln>
            <a:miter lim="800000"/>
            <a:headEnd/>
            <a:tailEnd/>
          </a:ln>
        </p:spPr>
        <p:txBody>
          <a:bodyPr vert="horz" wrap="square" numCol="1" anchor="t" anchorCtr="0" compatLnSpc="1">
            <a:prstTxWarp prst="textNoShape">
              <a:avLst/>
            </a:prstTxWarp>
          </a:bodyPr>
          <a:lstStyle/>
          <a:p>
            <a:pPr>
              <a:spcBef>
                <a:spcPct val="0"/>
              </a:spcBef>
            </a:pPr>
            <a:r>
              <a:rPr lang="fr-FR" u="sng" dirty="0" smtClean="0">
                <a:latin typeface="Arial" charset="0"/>
                <a:cs typeface="Arial" charset="0"/>
              </a:rPr>
              <a:t>La rémunération du capital (le CMPC)</a:t>
            </a:r>
          </a:p>
        </p:txBody>
      </p:sp>
      <p:sp>
        <p:nvSpPr>
          <p:cNvPr id="35" name="Rectangle 3"/>
          <p:cNvSpPr>
            <a:spLocks noChangeArrowheads="1"/>
          </p:cNvSpPr>
          <p:nvPr/>
        </p:nvSpPr>
        <p:spPr bwMode="auto">
          <a:xfrm>
            <a:off x="357188" y="3786188"/>
            <a:ext cx="8286750" cy="2214562"/>
          </a:xfrm>
          <a:prstGeom prst="rect">
            <a:avLst/>
          </a:prstGeom>
          <a:noFill/>
          <a:ln w="9525">
            <a:noFill/>
            <a:miter lim="800000"/>
            <a:headEnd/>
            <a:tailEnd/>
          </a:ln>
        </p:spPr>
        <p:txBody>
          <a:bodyPr anchor="ctr"/>
          <a:lstStyle/>
          <a:p>
            <a:pPr marL="342900" indent="-342900" algn="just" eaLnBrk="0" hangingPunct="0">
              <a:spcBef>
                <a:spcPct val="20000"/>
              </a:spcBef>
              <a:defRPr/>
            </a:pPr>
            <a:r>
              <a:rPr lang="fr-FR" sz="1600" b="1" dirty="0">
                <a:solidFill>
                  <a:schemeClr val="tx2"/>
                </a:solidFill>
                <a:latin typeface="Arial"/>
                <a:ea typeface="+mn-ea"/>
                <a:cs typeface="Arial"/>
              </a:rPr>
              <a:t>	Extrait de l’article 13-1 du décret n° 2012-70 du 20 janvier 2012</a:t>
            </a:r>
          </a:p>
          <a:p>
            <a:pPr marL="342900" indent="-342900" algn="just" eaLnBrk="0" hangingPunct="0">
              <a:spcBef>
                <a:spcPct val="20000"/>
              </a:spcBef>
              <a:defRPr/>
            </a:pPr>
            <a:r>
              <a:rPr lang="fr-FR" sz="1600" i="1" dirty="0">
                <a:solidFill>
                  <a:srgbClr val="6E267B"/>
                </a:solidFill>
                <a:ea typeface="ＭＳ Ｐゴシック" pitchFamily="34" charset="-128"/>
                <a:cs typeface="Arial" pitchFamily="34" charset="0"/>
              </a:rPr>
              <a:t>	‘’Ces charges comprennent pour les biens et services en gare de voyageurs :</a:t>
            </a:r>
          </a:p>
          <a:p>
            <a:pPr marL="342900" indent="-342900" algn="just" eaLnBrk="0" hangingPunct="0">
              <a:spcBef>
                <a:spcPct val="20000"/>
              </a:spcBef>
              <a:defRPr/>
            </a:pPr>
            <a:r>
              <a:rPr lang="fr-FR" sz="1600" i="1" dirty="0">
                <a:solidFill>
                  <a:srgbClr val="6E267B"/>
                </a:solidFill>
                <a:ea typeface="ＭＳ Ｐゴシック" pitchFamily="34" charset="-128"/>
                <a:cs typeface="Arial" pitchFamily="34" charset="0"/>
              </a:rPr>
              <a:t>	(…)</a:t>
            </a:r>
          </a:p>
          <a:p>
            <a:pPr marL="342900" indent="-342900" algn="just" eaLnBrk="0" hangingPunct="0">
              <a:spcBef>
                <a:spcPct val="20000"/>
              </a:spcBef>
              <a:defRPr/>
            </a:pPr>
            <a:r>
              <a:rPr lang="fr-FR" sz="1600" i="1" dirty="0">
                <a:solidFill>
                  <a:srgbClr val="6E267B"/>
                </a:solidFill>
                <a:ea typeface="ＭＳ Ｐゴシック" pitchFamily="34" charset="-128"/>
                <a:cs typeface="Arial" pitchFamily="34" charset="0"/>
              </a:rPr>
              <a:t>	c. Le coût des capitaux engagés correspondant aux charges d’emprunt et frais financiers y afférents et au coût d’immobilisation du capital pour la partie autofinancée, </a:t>
            </a:r>
            <a:r>
              <a:rPr lang="fr-FR" sz="1800" b="1" i="1" dirty="0">
                <a:solidFill>
                  <a:srgbClr val="FF0000"/>
                </a:solidFill>
                <a:ea typeface="ＭＳ Ｐゴシック" pitchFamily="34" charset="-128"/>
                <a:cs typeface="Arial" pitchFamily="34" charset="0"/>
              </a:rPr>
              <a:t>nécessaire au financement pérenne des investissements</a:t>
            </a:r>
            <a:r>
              <a:rPr lang="fr-FR" sz="1600" i="1" dirty="0">
                <a:solidFill>
                  <a:srgbClr val="FF0000"/>
                </a:solidFill>
                <a:ea typeface="ＭＳ Ｐゴシック" pitchFamily="34" charset="-128"/>
                <a:cs typeface="Arial" pitchFamily="34" charset="0"/>
              </a:rPr>
              <a:t>.</a:t>
            </a:r>
            <a:r>
              <a:rPr lang="fr-FR" sz="1600" i="1" dirty="0">
                <a:solidFill>
                  <a:srgbClr val="6E267B"/>
                </a:solidFill>
                <a:ea typeface="ＭＳ Ｐゴシック" pitchFamily="34" charset="-128"/>
                <a:cs typeface="Arial" pitchFamily="34" charset="0"/>
              </a:rPr>
              <a:t> Les projets de décisions relatives à la fixation du coût d’immobilisation du capital sont préalablement transmis à l’autorité de régulation des activités ferroviaires pour avis.’’</a:t>
            </a:r>
            <a:endParaRPr lang="fr-FR" sz="1600" i="1" dirty="0">
              <a:solidFill>
                <a:schemeClr val="tx2"/>
              </a:solidFill>
              <a:latin typeface="Arial"/>
              <a:ea typeface="+mn-ea"/>
              <a:cs typeface="Arial"/>
            </a:endParaRPr>
          </a:p>
        </p:txBody>
      </p:sp>
      <p:sp>
        <p:nvSpPr>
          <p:cNvPr id="19" name="Espace réservé du texte 2"/>
          <p:cNvSpPr txBox="1">
            <a:spLocks/>
          </p:cNvSpPr>
          <p:nvPr/>
        </p:nvSpPr>
        <p:spPr bwMode="auto">
          <a:xfrm>
            <a:off x="4214813" y="1152525"/>
            <a:ext cx="4143375" cy="276225"/>
          </a:xfrm>
          <a:prstGeom prst="rect">
            <a:avLst/>
          </a:prstGeom>
          <a:noFill/>
          <a:ln>
            <a:miter lim="800000"/>
            <a:headEnd/>
            <a:tailEnd/>
          </a:ln>
        </p:spPr>
        <p:txBody>
          <a:bodyPr lIns="0" tIns="0" rIns="0" bIns="0">
            <a:spAutoFit/>
          </a:bodyPr>
          <a:lstStyle/>
          <a:p>
            <a:pPr eaLnBrk="0" hangingPunct="0">
              <a:spcAft>
                <a:spcPts val="600"/>
              </a:spcAft>
              <a:defRPr/>
            </a:pPr>
            <a:r>
              <a:rPr lang="fr-FR" sz="1800" u="sng" dirty="0">
                <a:solidFill>
                  <a:schemeClr val="tx2"/>
                </a:solidFill>
                <a:latin typeface="Arial" charset="0"/>
                <a:ea typeface="+mn-ea"/>
                <a:cs typeface="Arial" charset="0"/>
              </a:rPr>
              <a:t>Les dotations aux amortissements :</a:t>
            </a:r>
          </a:p>
        </p:txBody>
      </p:sp>
      <p:pic>
        <p:nvPicPr>
          <p:cNvPr id="391173" name="Image 20" descr="Image1.png"/>
          <p:cNvPicPr>
            <a:picLocks noChangeAspect="1"/>
          </p:cNvPicPr>
          <p:nvPr/>
        </p:nvPicPr>
        <p:blipFill>
          <a:blip r:embed="rId3"/>
          <a:srcRect/>
          <a:stretch>
            <a:fillRect/>
          </a:stretch>
        </p:blipFill>
        <p:spPr bwMode="auto">
          <a:xfrm>
            <a:off x="165100" y="925513"/>
            <a:ext cx="3549650" cy="2146300"/>
          </a:xfrm>
          <a:prstGeom prst="rect">
            <a:avLst/>
          </a:prstGeom>
          <a:noFill/>
          <a:ln w="9525">
            <a:solidFill>
              <a:schemeClr val="tx1"/>
            </a:solidFill>
            <a:miter lim="800000"/>
            <a:headEnd/>
            <a:tailEnd/>
          </a:ln>
        </p:spPr>
      </p:pic>
      <p:sp>
        <p:nvSpPr>
          <p:cNvPr id="22" name="Ellipse 21"/>
          <p:cNvSpPr/>
          <p:nvPr/>
        </p:nvSpPr>
        <p:spPr>
          <a:xfrm>
            <a:off x="2643188" y="1357313"/>
            <a:ext cx="714375" cy="1571625"/>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32" name="Connecteur droit avec flèche 31"/>
          <p:cNvCxnSpPr/>
          <p:nvPr/>
        </p:nvCxnSpPr>
        <p:spPr>
          <a:xfrm flipV="1">
            <a:off x="3286125" y="1357313"/>
            <a:ext cx="714375" cy="357187"/>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6" name="Espace réservé du texte 2"/>
          <p:cNvSpPr txBox="1">
            <a:spLocks/>
          </p:cNvSpPr>
          <p:nvPr/>
        </p:nvSpPr>
        <p:spPr bwMode="auto">
          <a:xfrm>
            <a:off x="214313" y="620695"/>
            <a:ext cx="4143375" cy="307975"/>
          </a:xfrm>
          <a:prstGeom prst="rect">
            <a:avLst/>
          </a:prstGeom>
          <a:noFill/>
          <a:ln>
            <a:miter lim="800000"/>
            <a:headEnd/>
            <a:tailEnd/>
          </a:ln>
        </p:spPr>
        <p:txBody>
          <a:bodyPr lIns="0" tIns="0" rIns="0" bIns="0">
            <a:spAutoFit/>
          </a:bodyPr>
          <a:lstStyle/>
          <a:p>
            <a:pPr eaLnBrk="0" hangingPunct="0">
              <a:spcAft>
                <a:spcPts val="600"/>
              </a:spcAft>
              <a:defRPr/>
            </a:pPr>
            <a:r>
              <a:rPr lang="fr-FR" sz="2000" b="1" dirty="0">
                <a:solidFill>
                  <a:schemeClr val="tx2"/>
                </a:solidFill>
                <a:latin typeface="Arial" charset="0"/>
                <a:ea typeface="+mn-ea"/>
                <a:cs typeface="Arial" charset="0"/>
              </a:rPr>
              <a:t>Le patrimoine :</a:t>
            </a:r>
          </a:p>
        </p:txBody>
      </p:sp>
      <p:sp>
        <p:nvSpPr>
          <p:cNvPr id="37" name="Rectangle 3"/>
          <p:cNvSpPr>
            <a:spLocks noChangeArrowheads="1"/>
          </p:cNvSpPr>
          <p:nvPr/>
        </p:nvSpPr>
        <p:spPr bwMode="auto">
          <a:xfrm>
            <a:off x="4143375" y="1357313"/>
            <a:ext cx="4786313" cy="2214562"/>
          </a:xfrm>
          <a:prstGeom prst="rect">
            <a:avLst/>
          </a:prstGeom>
          <a:noFill/>
          <a:ln w="9525">
            <a:noFill/>
            <a:miter lim="800000"/>
            <a:headEnd/>
            <a:tailEnd/>
          </a:ln>
        </p:spPr>
        <p:txBody>
          <a:bodyPr anchor="ctr"/>
          <a:lstStyle/>
          <a:p>
            <a:pPr marL="342900" indent="-342900" algn="just" eaLnBrk="0" hangingPunct="0">
              <a:spcBef>
                <a:spcPct val="20000"/>
              </a:spcBef>
              <a:defRPr/>
            </a:pPr>
            <a:endParaRPr lang="fr-FR" sz="1600" b="1" dirty="0">
              <a:solidFill>
                <a:schemeClr val="tx2"/>
              </a:solidFill>
              <a:latin typeface="Arial"/>
              <a:ea typeface="+mn-ea"/>
              <a:cs typeface="Arial"/>
            </a:endParaRPr>
          </a:p>
        </p:txBody>
      </p:sp>
      <p:cxnSp>
        <p:nvCxnSpPr>
          <p:cNvPr id="38" name="Connecteur droit avec flèche 37"/>
          <p:cNvCxnSpPr/>
          <p:nvPr/>
        </p:nvCxnSpPr>
        <p:spPr>
          <a:xfrm>
            <a:off x="3214688" y="2786063"/>
            <a:ext cx="714375" cy="428625"/>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91179" name="Rectangle 3"/>
          <p:cNvSpPr>
            <a:spLocks noChangeArrowheads="1"/>
          </p:cNvSpPr>
          <p:nvPr/>
        </p:nvSpPr>
        <p:spPr bwMode="auto">
          <a:xfrm>
            <a:off x="4000500" y="1571625"/>
            <a:ext cx="4786313" cy="642938"/>
          </a:xfrm>
          <a:prstGeom prst="rect">
            <a:avLst/>
          </a:prstGeom>
          <a:noFill/>
          <a:ln w="9525">
            <a:noFill/>
            <a:miter lim="800000"/>
            <a:headEnd/>
            <a:tailEnd/>
          </a:ln>
        </p:spPr>
        <p:txBody>
          <a:bodyPr anchor="ctr"/>
          <a:lstStyle/>
          <a:p>
            <a:pPr marL="342900" indent="-342900" algn="just" eaLnBrk="0" hangingPunct="0">
              <a:spcBef>
                <a:spcPct val="20000"/>
              </a:spcBef>
            </a:pPr>
            <a:r>
              <a:rPr lang="fr-FR" sz="1600" i="1">
                <a:solidFill>
                  <a:srgbClr val="6E267B"/>
                </a:solidFill>
                <a:cs typeface="Arial" charset="0"/>
              </a:rPr>
              <a:t>	Réparties en fonction du type d’investissement sur les 3 sous comptes, </a:t>
            </a:r>
            <a:r>
              <a:rPr lang="fr-FR" sz="1800" b="1" i="1">
                <a:solidFill>
                  <a:srgbClr val="6E267B"/>
                </a:solidFill>
                <a:cs typeface="Arial" charset="0"/>
              </a:rPr>
              <a:t>hors subventions. </a:t>
            </a:r>
          </a:p>
        </p:txBody>
      </p:sp>
      <p:sp>
        <p:nvSpPr>
          <p:cNvPr id="14" name="Rectangle 2"/>
          <p:cNvSpPr txBox="1">
            <a:spLocks noChangeArrowheads="1"/>
          </p:cNvSpPr>
          <p:nvPr/>
        </p:nvSpPr>
        <p:spPr>
          <a:xfrm>
            <a:off x="142908" y="71438"/>
            <a:ext cx="9072562" cy="500042"/>
          </a:xfrm>
          <a:prstGeom prst="rect">
            <a:avLst/>
          </a:prstGeom>
          <a:solidFill>
            <a:srgbClr val="6E267B"/>
          </a:solidFill>
          <a:ln w="9525">
            <a:no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800" b="0" i="0" u="none" strike="noStrike" kern="1200" cap="none" spc="0" normalizeH="0" baseline="0" noProof="0" dirty="0" smtClean="0">
                <a:ln>
                  <a:noFill/>
                </a:ln>
                <a:solidFill>
                  <a:schemeClr val="bg1"/>
                </a:solidFill>
                <a:effectLst/>
                <a:uLnTx/>
                <a:uFillTx/>
                <a:latin typeface="Arial" pitchFamily="34" charset="0"/>
                <a:ea typeface="+mj-ea"/>
                <a:cs typeface="+mn-cs"/>
              </a:rPr>
              <a:t>Grand principe du modèle Economique des gares</a:t>
            </a:r>
          </a:p>
        </p:txBody>
      </p:sp>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8" name="Image 20" descr="Image1.png"/>
          <p:cNvPicPr>
            <a:picLocks noChangeAspect="1"/>
          </p:cNvPicPr>
          <p:nvPr/>
        </p:nvPicPr>
        <p:blipFill>
          <a:blip r:embed="rId3"/>
          <a:srcRect/>
          <a:stretch>
            <a:fillRect/>
          </a:stretch>
        </p:blipFill>
        <p:spPr bwMode="auto">
          <a:xfrm>
            <a:off x="928688" y="1428750"/>
            <a:ext cx="6192837" cy="3744913"/>
          </a:xfrm>
          <a:prstGeom prst="rect">
            <a:avLst/>
          </a:prstGeom>
          <a:noFill/>
          <a:ln w="9525">
            <a:solidFill>
              <a:schemeClr val="tx1"/>
            </a:solidFill>
            <a:miter lim="800000"/>
            <a:headEnd/>
            <a:tailEnd/>
          </a:ln>
        </p:spPr>
      </p:pic>
      <p:sp>
        <p:nvSpPr>
          <p:cNvPr id="22" name="Ellipse 21"/>
          <p:cNvSpPr/>
          <p:nvPr/>
        </p:nvSpPr>
        <p:spPr>
          <a:xfrm>
            <a:off x="285750" y="2286000"/>
            <a:ext cx="6929438" cy="114300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7" name="Rectangle 3"/>
          <p:cNvSpPr>
            <a:spLocks noChangeArrowheads="1"/>
          </p:cNvSpPr>
          <p:nvPr/>
        </p:nvSpPr>
        <p:spPr bwMode="auto">
          <a:xfrm>
            <a:off x="4143375" y="1357313"/>
            <a:ext cx="4786313" cy="2214562"/>
          </a:xfrm>
          <a:prstGeom prst="rect">
            <a:avLst/>
          </a:prstGeom>
          <a:noFill/>
          <a:ln w="9525">
            <a:noFill/>
            <a:miter lim="800000"/>
            <a:headEnd/>
            <a:tailEnd/>
          </a:ln>
        </p:spPr>
        <p:txBody>
          <a:bodyPr anchor="ctr"/>
          <a:lstStyle/>
          <a:p>
            <a:pPr marL="342900" indent="-342900" algn="just" eaLnBrk="0" hangingPunct="0">
              <a:spcBef>
                <a:spcPct val="20000"/>
              </a:spcBef>
              <a:defRPr/>
            </a:pPr>
            <a:endParaRPr lang="fr-FR" sz="1600" b="1" dirty="0">
              <a:solidFill>
                <a:schemeClr val="tx2"/>
              </a:solidFill>
              <a:latin typeface="Arial"/>
              <a:ea typeface="+mn-ea"/>
              <a:cs typeface="Arial"/>
            </a:endParaRPr>
          </a:p>
        </p:txBody>
      </p:sp>
      <p:sp>
        <p:nvSpPr>
          <p:cNvPr id="393221" name="Espace réservé du texte 2"/>
          <p:cNvSpPr>
            <a:spLocks noGrp="1"/>
          </p:cNvSpPr>
          <p:nvPr>
            <p:ph type="body" sz="quarter" idx="10"/>
          </p:nvPr>
        </p:nvSpPr>
        <p:spPr bwMode="auto">
          <a:xfrm>
            <a:off x="285750" y="652445"/>
            <a:ext cx="8786813" cy="276225"/>
          </a:xfrm>
          <a:noFill/>
          <a:ln>
            <a:miter lim="800000"/>
            <a:headEnd/>
            <a:tailEnd/>
          </a:ln>
        </p:spPr>
        <p:txBody>
          <a:bodyPr vert="horz" wrap="square" numCol="1" anchor="t" anchorCtr="0" compatLnSpc="1">
            <a:prstTxWarp prst="textNoShape">
              <a:avLst/>
            </a:prstTxWarp>
          </a:bodyPr>
          <a:lstStyle/>
          <a:p>
            <a:pPr>
              <a:spcBef>
                <a:spcPct val="0"/>
              </a:spcBef>
            </a:pPr>
            <a:r>
              <a:rPr lang="fr-FR" dirty="0" smtClean="0">
                <a:latin typeface="Arial" charset="0"/>
                <a:cs typeface="Arial" charset="0"/>
              </a:rPr>
              <a:t>Répartition des charges Transporteurs </a:t>
            </a:r>
          </a:p>
        </p:txBody>
      </p:sp>
      <p:sp>
        <p:nvSpPr>
          <p:cNvPr id="7" name="Text Box 21"/>
          <p:cNvSpPr txBox="1">
            <a:spLocks noChangeArrowheads="1"/>
          </p:cNvSpPr>
          <p:nvPr/>
        </p:nvSpPr>
        <p:spPr bwMode="auto">
          <a:xfrm>
            <a:off x="357158" y="5715016"/>
            <a:ext cx="8572500" cy="369332"/>
          </a:xfrm>
          <a:prstGeom prst="rect">
            <a:avLst/>
          </a:prstGeom>
          <a:noFill/>
          <a:ln w="9525">
            <a:noFill/>
            <a:miter lim="800000"/>
            <a:headEnd/>
            <a:tailEnd/>
          </a:ln>
        </p:spPr>
        <p:txBody>
          <a:bodyPr wrap="square" lIns="0">
            <a:spAutoFit/>
          </a:bodyPr>
          <a:lstStyle/>
          <a:p>
            <a:pPr>
              <a:buClr>
                <a:srgbClr val="A50021"/>
              </a:buClr>
            </a:pPr>
            <a:r>
              <a:rPr lang="fr-FR" sz="1800" b="1" i="1" dirty="0">
                <a:solidFill>
                  <a:srgbClr val="FF0000"/>
                </a:solidFill>
              </a:rPr>
              <a:t>Remarque : pour le calcul du tarif, les charges sont évaluées 2 ans avant l’année d’application.</a:t>
            </a:r>
            <a:endParaRPr lang="fr-FR" sz="1800" b="1" i="1" baseline="30000" dirty="0">
              <a:solidFill>
                <a:srgbClr val="FF0000"/>
              </a:solidFill>
            </a:endParaRPr>
          </a:p>
        </p:txBody>
      </p:sp>
      <p:sp>
        <p:nvSpPr>
          <p:cNvPr id="9" name="Rectangle 2"/>
          <p:cNvSpPr txBox="1">
            <a:spLocks noChangeArrowheads="1"/>
          </p:cNvSpPr>
          <p:nvPr/>
        </p:nvSpPr>
        <p:spPr>
          <a:xfrm>
            <a:off x="142908" y="142876"/>
            <a:ext cx="9072562" cy="500042"/>
          </a:xfrm>
          <a:prstGeom prst="rect">
            <a:avLst/>
          </a:prstGeom>
          <a:solidFill>
            <a:srgbClr val="6E267B"/>
          </a:solidFill>
          <a:ln w="9525">
            <a:no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800" b="0" i="0" u="none" strike="noStrike" kern="1200" cap="none" spc="0" normalizeH="0" baseline="0" noProof="0" dirty="0" smtClean="0">
                <a:ln>
                  <a:noFill/>
                </a:ln>
                <a:solidFill>
                  <a:schemeClr val="bg1"/>
                </a:solidFill>
                <a:effectLst/>
                <a:uLnTx/>
                <a:uFillTx/>
                <a:latin typeface="Arial" pitchFamily="34" charset="0"/>
                <a:ea typeface="+mj-ea"/>
                <a:cs typeface="+mn-cs"/>
              </a:rPr>
              <a:t>Grand principe du modèle Economique des gares (5/7)</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3929058" y="6000768"/>
            <a:ext cx="4929222" cy="8572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
          <p:cNvSpPr>
            <a:spLocks noChangeArrowheads="1"/>
          </p:cNvSpPr>
          <p:nvPr/>
        </p:nvSpPr>
        <p:spPr bwMode="auto">
          <a:xfrm>
            <a:off x="4071938" y="928688"/>
            <a:ext cx="4786312" cy="2214562"/>
          </a:xfrm>
          <a:prstGeom prst="rect">
            <a:avLst/>
          </a:prstGeom>
          <a:noFill/>
          <a:ln w="9525">
            <a:noFill/>
            <a:miter lim="800000"/>
            <a:headEnd/>
            <a:tailEnd/>
          </a:ln>
        </p:spPr>
        <p:txBody>
          <a:bodyPr anchor="ctr"/>
          <a:lstStyle/>
          <a:p>
            <a:pPr marL="342900" indent="-342900" algn="just" eaLnBrk="0" hangingPunct="0">
              <a:spcBef>
                <a:spcPct val="20000"/>
              </a:spcBef>
              <a:defRPr/>
            </a:pPr>
            <a:endParaRPr lang="fr-FR" sz="1600" b="1" dirty="0">
              <a:solidFill>
                <a:schemeClr val="tx2"/>
              </a:solidFill>
              <a:latin typeface="Arial"/>
              <a:ea typeface="+mn-ea"/>
              <a:cs typeface="Arial"/>
            </a:endParaRPr>
          </a:p>
        </p:txBody>
      </p:sp>
      <p:sp>
        <p:nvSpPr>
          <p:cNvPr id="17" name="ZoneTexte 6"/>
          <p:cNvSpPr txBox="1">
            <a:spLocks noChangeArrowheads="1"/>
          </p:cNvSpPr>
          <p:nvPr/>
        </p:nvSpPr>
        <p:spPr bwMode="auto">
          <a:xfrm>
            <a:off x="-32" y="4263948"/>
            <a:ext cx="2714644" cy="2308324"/>
          </a:xfrm>
          <a:prstGeom prst="rect">
            <a:avLst/>
          </a:prstGeom>
          <a:solidFill>
            <a:schemeClr val="bg1"/>
          </a:solidFill>
          <a:ln w="9525">
            <a:noFill/>
            <a:miter lim="800000"/>
            <a:headEnd/>
            <a:tailEnd/>
          </a:ln>
        </p:spPr>
        <p:txBody>
          <a:bodyPr wrap="square">
            <a:spAutoFit/>
          </a:bodyPr>
          <a:lstStyle/>
          <a:p>
            <a:pPr algn="r"/>
            <a:r>
              <a:rPr lang="fr-FR" sz="1200" i="1" dirty="0"/>
              <a:t>-Nettoyage</a:t>
            </a:r>
          </a:p>
          <a:p>
            <a:pPr algn="r"/>
            <a:r>
              <a:rPr lang="fr-FR" sz="1200" i="1" dirty="0"/>
              <a:t>-Gestion et maintenance des </a:t>
            </a:r>
            <a:r>
              <a:rPr lang="fr-FR" sz="1200" i="1" dirty="0" err="1"/>
              <a:t>ascenceurs</a:t>
            </a:r>
            <a:endParaRPr lang="fr-FR" sz="1200" i="1" dirty="0"/>
          </a:p>
          <a:p>
            <a:pPr algn="r"/>
            <a:r>
              <a:rPr lang="fr-FR" sz="1200" i="1" dirty="0"/>
              <a:t>-Gestion et maintenance des escaliers mécaniques</a:t>
            </a:r>
          </a:p>
          <a:p>
            <a:pPr algn="r"/>
            <a:r>
              <a:rPr lang="fr-FR" sz="1200" i="1" dirty="0"/>
              <a:t>-Gestion et maintenance des portes automatiques</a:t>
            </a:r>
          </a:p>
          <a:p>
            <a:pPr algn="r"/>
            <a:r>
              <a:rPr lang="fr-FR" sz="1200" i="1" dirty="0"/>
              <a:t>-Charges propriétaires et locataires</a:t>
            </a:r>
          </a:p>
          <a:p>
            <a:pPr algn="r"/>
            <a:r>
              <a:rPr lang="fr-FR" sz="1200" i="1" dirty="0"/>
              <a:t>-Sécurité incendie</a:t>
            </a:r>
          </a:p>
          <a:p>
            <a:pPr algn="r"/>
            <a:r>
              <a:rPr lang="fr-FR" sz="1200" i="1" dirty="0"/>
              <a:t>-Ouverture et fermeture de gares et tour de gares</a:t>
            </a:r>
          </a:p>
          <a:p>
            <a:pPr algn="r"/>
            <a:r>
              <a:rPr lang="fr-FR" sz="1200" i="1" dirty="0"/>
              <a:t>-Gardiennage </a:t>
            </a:r>
            <a:endParaRPr lang="fr-FR" sz="1200" i="1" dirty="0" smtClean="0"/>
          </a:p>
          <a:p>
            <a:pPr algn="r"/>
            <a:r>
              <a:rPr lang="fr-FR" sz="1200" i="1" dirty="0" smtClean="0"/>
              <a:t>- Sinistre</a:t>
            </a:r>
            <a:endParaRPr lang="fr-FR" sz="1200" i="1" dirty="0"/>
          </a:p>
        </p:txBody>
      </p:sp>
      <p:sp>
        <p:nvSpPr>
          <p:cNvPr id="18" name="ZoneTexte 5"/>
          <p:cNvSpPr txBox="1">
            <a:spLocks noChangeArrowheads="1"/>
          </p:cNvSpPr>
          <p:nvPr/>
        </p:nvSpPr>
        <p:spPr bwMode="auto">
          <a:xfrm>
            <a:off x="6215094" y="3036125"/>
            <a:ext cx="2143120" cy="1200329"/>
          </a:xfrm>
          <a:prstGeom prst="rect">
            <a:avLst/>
          </a:prstGeom>
          <a:noFill/>
          <a:ln w="9525">
            <a:noFill/>
            <a:miter lim="800000"/>
            <a:headEnd/>
            <a:tailEnd/>
          </a:ln>
        </p:spPr>
        <p:txBody>
          <a:bodyPr wrap="square">
            <a:spAutoFit/>
          </a:bodyPr>
          <a:lstStyle/>
          <a:p>
            <a:r>
              <a:rPr lang="fr-FR" sz="1200" dirty="0"/>
              <a:t>-</a:t>
            </a:r>
            <a:r>
              <a:rPr lang="fr-FR" sz="1200" i="1" dirty="0"/>
              <a:t>Prise en charge des personnes handicapés</a:t>
            </a:r>
          </a:p>
          <a:p>
            <a:r>
              <a:rPr lang="fr-FR" sz="1200" i="1" dirty="0"/>
              <a:t>-Gestion de la plateforme et de l’information sonore et dynamique</a:t>
            </a:r>
          </a:p>
          <a:p>
            <a:r>
              <a:rPr lang="fr-FR" sz="1200" i="1" dirty="0"/>
              <a:t>-Accueil général</a:t>
            </a:r>
          </a:p>
          <a:p>
            <a:endParaRPr lang="fr-FR" sz="1200" i="1" dirty="0"/>
          </a:p>
        </p:txBody>
      </p:sp>
      <p:sp>
        <p:nvSpPr>
          <p:cNvPr id="22" name="ZoneTexte 10"/>
          <p:cNvSpPr txBox="1">
            <a:spLocks noChangeArrowheads="1"/>
          </p:cNvSpPr>
          <p:nvPr/>
        </p:nvSpPr>
        <p:spPr bwMode="auto">
          <a:xfrm>
            <a:off x="1428728" y="1464489"/>
            <a:ext cx="2071702" cy="646331"/>
          </a:xfrm>
          <a:prstGeom prst="rect">
            <a:avLst/>
          </a:prstGeom>
          <a:noFill/>
          <a:ln w="9525">
            <a:noFill/>
            <a:miter lim="800000"/>
            <a:headEnd/>
            <a:tailEnd/>
          </a:ln>
        </p:spPr>
        <p:txBody>
          <a:bodyPr wrap="square">
            <a:spAutoFit/>
          </a:bodyPr>
          <a:lstStyle/>
          <a:p>
            <a:pPr algn="r">
              <a:buFontTx/>
              <a:buChar char="-"/>
            </a:pPr>
            <a:r>
              <a:rPr lang="fr-FR" sz="1200" i="1" dirty="0"/>
              <a:t>Dotation aux amortissements + rémunération du capital des </a:t>
            </a:r>
            <a:r>
              <a:rPr lang="fr-FR" sz="1200" i="1" dirty="0" smtClean="0"/>
              <a:t>investissements</a:t>
            </a:r>
            <a:endParaRPr lang="fr-FR" sz="1200" i="1" dirty="0"/>
          </a:p>
        </p:txBody>
      </p:sp>
      <p:cxnSp>
        <p:nvCxnSpPr>
          <p:cNvPr id="24" name="Connecteur droit 23"/>
          <p:cNvCxnSpPr/>
          <p:nvPr/>
        </p:nvCxnSpPr>
        <p:spPr>
          <a:xfrm rot="5400000">
            <a:off x="1643836" y="5428470"/>
            <a:ext cx="2143140" cy="158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rot="5400000">
            <a:off x="5715802" y="3535397"/>
            <a:ext cx="1000132" cy="158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rot="5400000">
            <a:off x="3001158" y="2035199"/>
            <a:ext cx="1000132" cy="158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 name="Groupe 13"/>
          <p:cNvGrpSpPr/>
          <p:nvPr/>
        </p:nvGrpSpPr>
        <p:grpSpPr>
          <a:xfrm>
            <a:off x="-178595" y="-142900"/>
            <a:ext cx="9608379" cy="7143776"/>
            <a:chOff x="-178595" y="-142900"/>
            <a:chExt cx="9608379" cy="7143776"/>
          </a:xfrm>
        </p:grpSpPr>
        <p:sp>
          <p:nvSpPr>
            <p:cNvPr id="19" name="Rectangle 18"/>
            <p:cNvSpPr/>
            <p:nvPr/>
          </p:nvSpPr>
          <p:spPr>
            <a:xfrm>
              <a:off x="-142908" y="-142900"/>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p:nvSpPr>
          <p:spPr>
            <a:xfrm>
              <a:off x="-142908" y="6715124"/>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a:off x="-178595" y="-24"/>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p:cNvSpPr/>
            <p:nvPr/>
          </p:nvSpPr>
          <p:spPr>
            <a:xfrm>
              <a:off x="9040695" y="9500"/>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p:cNvSpPr txBox="1"/>
            <p:nvPr/>
          </p:nvSpPr>
          <p:spPr>
            <a:xfrm rot="16200000">
              <a:off x="6028735" y="2099610"/>
              <a:ext cx="5500682" cy="1015663"/>
            </a:xfrm>
            <a:prstGeom prst="rect">
              <a:avLst/>
            </a:prstGeom>
            <a:noFill/>
          </p:spPr>
          <p:txBody>
            <a:bodyPr wrap="square" rtlCol="0">
              <a:spAutoFit/>
            </a:bodyPr>
            <a:lstStyle/>
            <a:p>
              <a:r>
                <a:rPr lang="fr-FR" sz="6000" b="1" dirty="0" smtClean="0">
                  <a:solidFill>
                    <a:schemeClr val="accent5">
                      <a:lumMod val="60000"/>
                      <a:lumOff val="40000"/>
                    </a:schemeClr>
                  </a:solidFill>
                </a:rPr>
                <a:t>Diapo bilatérale</a:t>
              </a:r>
              <a:endParaRPr lang="fr-FR" sz="6000" b="1" dirty="0">
                <a:solidFill>
                  <a:schemeClr val="accent5">
                    <a:lumMod val="60000"/>
                    <a:lumOff val="40000"/>
                  </a:schemeClr>
                </a:solidFill>
              </a:endParaRPr>
            </a:p>
          </p:txBody>
        </p:sp>
      </p:grpSp>
      <p:sp>
        <p:nvSpPr>
          <p:cNvPr id="31" name="Rectangle 2"/>
          <p:cNvSpPr txBox="1">
            <a:spLocks noChangeArrowheads="1"/>
          </p:cNvSpPr>
          <p:nvPr/>
        </p:nvSpPr>
        <p:spPr>
          <a:xfrm>
            <a:off x="142908" y="71438"/>
            <a:ext cx="9072562" cy="533400"/>
          </a:xfrm>
          <a:prstGeom prst="rect">
            <a:avLst/>
          </a:prstGeom>
          <a:solidFill>
            <a:srgbClr val="6E267B"/>
          </a:solidFill>
          <a:ln w="9525">
            <a:no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800" b="0" i="0" u="none" strike="noStrike" kern="1200" cap="none" spc="0" normalizeH="0" baseline="0" noProof="0" dirty="0" smtClean="0">
                <a:ln>
                  <a:noFill/>
                </a:ln>
                <a:solidFill>
                  <a:schemeClr val="bg1"/>
                </a:solidFill>
                <a:effectLst/>
                <a:uLnTx/>
                <a:uFillTx/>
                <a:latin typeface="Arial" pitchFamily="34" charset="0"/>
                <a:ea typeface="+mj-ea"/>
                <a:cs typeface="+mn-cs"/>
              </a:rPr>
              <a:t>Grand principe du modèle Economique des gares</a:t>
            </a:r>
          </a:p>
        </p:txBody>
      </p:sp>
      <p:sp>
        <p:nvSpPr>
          <p:cNvPr id="32" name="Rectangle 2"/>
          <p:cNvSpPr>
            <a:spLocks noGrp="1" noChangeArrowheads="1"/>
          </p:cNvSpPr>
          <p:nvPr>
            <p:ph type="ctrTitle" idx="4294967295"/>
          </p:nvPr>
        </p:nvSpPr>
        <p:spPr bwMode="auto">
          <a:xfrm>
            <a:off x="214282" y="642918"/>
            <a:ext cx="8786874" cy="1643074"/>
          </a:xfrm>
          <a:prstGeom prst="rect">
            <a:avLst/>
          </a:prstGeom>
          <a:noFill/>
          <a:ln>
            <a:miter lim="800000"/>
            <a:headEnd/>
            <a:tailEnd/>
          </a:ln>
        </p:spPr>
        <p:txBody>
          <a:bodyPr/>
          <a:lstStyle/>
          <a:p>
            <a:pPr algn="l"/>
            <a:r>
              <a:rPr lang="fr-FR" sz="2400" dirty="0" smtClean="0">
                <a:solidFill>
                  <a:srgbClr val="6E267B"/>
                </a:solidFill>
                <a:latin typeface="Calibri" pitchFamily="34" charset="0"/>
              </a:rPr>
              <a:t>Les charges </a:t>
            </a:r>
            <a:r>
              <a:rPr lang="fr-FR" sz="2400" u="sng" dirty="0" smtClean="0">
                <a:solidFill>
                  <a:srgbClr val="6E267B"/>
                </a:solidFill>
                <a:latin typeface="Calibri" pitchFamily="34" charset="0"/>
              </a:rPr>
              <a:t>Transporteurs</a:t>
            </a:r>
            <a:r>
              <a:rPr lang="fr-FR" sz="2400" dirty="0" smtClean="0">
                <a:solidFill>
                  <a:srgbClr val="6E267B"/>
                </a:solidFill>
                <a:latin typeface="Calibri" pitchFamily="34" charset="0"/>
              </a:rPr>
              <a:t> des gares en Lorraine (hors gares TGV).</a:t>
            </a:r>
            <a:br>
              <a:rPr lang="fr-FR" sz="2400" dirty="0" smtClean="0">
                <a:solidFill>
                  <a:srgbClr val="6E267B"/>
                </a:solidFill>
                <a:latin typeface="Calibri" pitchFamily="34" charset="0"/>
              </a:rPr>
            </a:br>
            <a:r>
              <a:rPr lang="fr-FR" sz="2400" dirty="0" smtClean="0">
                <a:solidFill>
                  <a:srgbClr val="6E267B"/>
                </a:solidFill>
                <a:latin typeface="Calibri" pitchFamily="34" charset="0"/>
              </a:rPr>
              <a:t/>
            </a:r>
            <a:br>
              <a:rPr lang="fr-FR" sz="2400" dirty="0" smtClean="0">
                <a:solidFill>
                  <a:srgbClr val="6E267B"/>
                </a:solidFill>
                <a:latin typeface="Calibri" pitchFamily="34" charset="0"/>
              </a:rPr>
            </a:br>
            <a:endParaRPr lang="fr-FR" sz="1800" i="1" dirty="0" smtClean="0">
              <a:latin typeface="Calibri" pitchFamily="34" charset="0"/>
            </a:endParaRPr>
          </a:p>
        </p:txBody>
      </p:sp>
      <p:graphicFrame>
        <p:nvGraphicFramePr>
          <p:cNvPr id="33" name="Graphique 32"/>
          <p:cNvGraphicFramePr/>
          <p:nvPr/>
        </p:nvGraphicFramePr>
        <p:xfrm>
          <a:off x="285720" y="1393051"/>
          <a:ext cx="8703469" cy="4822031"/>
        </p:xfrm>
        <a:graphic>
          <a:graphicData uri="http://schemas.openxmlformats.org/drawingml/2006/chart">
            <c:chart xmlns:c="http://schemas.openxmlformats.org/drawingml/2006/chart" xmlns:r="http://schemas.openxmlformats.org/officeDocument/2006/relationships" r:id="rId3"/>
          </a:graphicData>
        </a:graphic>
      </p:graphicFrame>
      <p:sp>
        <p:nvSpPr>
          <p:cNvPr id="34" name="Arc 33"/>
          <p:cNvSpPr/>
          <p:nvPr/>
        </p:nvSpPr>
        <p:spPr>
          <a:xfrm>
            <a:off x="10001288" y="2643182"/>
            <a:ext cx="914400" cy="914400"/>
          </a:xfrm>
          <a:prstGeom prst="arc">
            <a:avLst/>
          </a:prstGeom>
          <a:ln w="12700">
            <a:solidFill>
              <a:srgbClr val="B0B0B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5" name="Espace réservé du texte 2"/>
          <p:cNvSpPr>
            <a:spLocks noGrp="1"/>
          </p:cNvSpPr>
          <p:nvPr>
            <p:ph type="body" sz="quarter" idx="10"/>
          </p:nvPr>
        </p:nvSpPr>
        <p:spPr bwMode="auto">
          <a:xfrm>
            <a:off x="357219" y="1089052"/>
            <a:ext cx="4071905" cy="553998"/>
          </a:xfrm>
          <a:noFill/>
          <a:ln>
            <a:miter lim="800000"/>
            <a:headEnd/>
            <a:tailEnd/>
          </a:ln>
        </p:spPr>
        <p:txBody>
          <a:bodyPr vert="horz" wrap="square" numCol="1" anchor="t" anchorCtr="0" compatLnSpc="1">
            <a:prstTxWarp prst="textNoShape">
              <a:avLst/>
            </a:prstTxWarp>
          </a:bodyPr>
          <a:lstStyle/>
          <a:p>
            <a:pPr>
              <a:spcBef>
                <a:spcPct val="0"/>
              </a:spcBef>
            </a:pPr>
            <a:r>
              <a:rPr lang="fr-FR" dirty="0" smtClean="0">
                <a:latin typeface="Arial" charset="0"/>
                <a:cs typeface="Arial" charset="0"/>
              </a:rPr>
              <a:t>Version 1 des tarifs 2016 : 20,4M€</a:t>
            </a:r>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4"/>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18" name="Rectangle 2"/>
          <p:cNvSpPr>
            <a:spLocks noGrp="1" noChangeArrowheads="1"/>
          </p:cNvSpPr>
          <p:nvPr>
            <p:ph type="body" idx="4294967295"/>
          </p:nvPr>
        </p:nvSpPr>
        <p:spPr bwMode="auto">
          <a:xfrm>
            <a:off x="395288" y="765175"/>
            <a:ext cx="8748712" cy="5400675"/>
          </a:xfrm>
          <a:prstGeom prst="rect">
            <a:avLst/>
          </a:prstGeom>
          <a:noFill/>
          <a:ln>
            <a:miter lim="800000"/>
            <a:headEnd/>
            <a:tailEnd/>
          </a:ln>
        </p:spPr>
        <p:txBody>
          <a:bodyPr/>
          <a:lstStyle/>
          <a:p>
            <a:pPr marL="180975" indent="-180975">
              <a:lnSpc>
                <a:spcPct val="80000"/>
              </a:lnSpc>
              <a:buFont typeface="Arial" pitchFamily="34" charset="0"/>
              <a:buNone/>
            </a:pPr>
            <a:r>
              <a:rPr lang="fr-FR" sz="1600" b="1" dirty="0" smtClean="0">
                <a:solidFill>
                  <a:srgbClr val="6E267B"/>
                </a:solidFill>
                <a:latin typeface="Calibri" pitchFamily="34" charset="0"/>
                <a:ea typeface="MS PGothic" pitchFamily="34" charset="-128"/>
                <a:cs typeface="Arial" pitchFamily="34" charset="0"/>
              </a:rPr>
              <a:t>Préambule </a:t>
            </a:r>
          </a:p>
          <a:p>
            <a:pPr marL="180975" indent="-180975">
              <a:lnSpc>
                <a:spcPct val="80000"/>
              </a:lnSpc>
              <a:buFont typeface="Arial" pitchFamily="34" charset="0"/>
              <a:buNone/>
            </a:pPr>
            <a:endParaRPr lang="fr-FR" sz="1600" b="1" dirty="0" smtClean="0">
              <a:solidFill>
                <a:srgbClr val="6E267B"/>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1600" b="1" dirty="0" smtClean="0">
                <a:solidFill>
                  <a:srgbClr val="6E267B"/>
                </a:solidFill>
                <a:latin typeface="Calibri" pitchFamily="34" charset="0"/>
                <a:ea typeface="MS PGothic" pitchFamily="34" charset="-128"/>
                <a:cs typeface="Arial" pitchFamily="34" charset="0"/>
              </a:rPr>
              <a:t>1 – Les faits marquants depuis les dernières IRC</a:t>
            </a:r>
          </a:p>
          <a:p>
            <a:pPr marL="180975" indent="-180975">
              <a:lnSpc>
                <a:spcPct val="80000"/>
              </a:lnSpc>
              <a:buFont typeface="Arial" pitchFamily="34" charset="0"/>
              <a:buNone/>
            </a:pPr>
            <a:endParaRPr lang="fr-FR" sz="1600" b="1" dirty="0" smtClean="0">
              <a:solidFill>
                <a:srgbClr val="6E267B"/>
              </a:solidFill>
              <a:latin typeface="Calibri" pitchFamily="34" charset="0"/>
              <a:ea typeface="MS PGothic" pitchFamily="34" charset="-128"/>
              <a:cs typeface="Arial" pitchFamily="34" charset="0"/>
            </a:endParaRPr>
          </a:p>
          <a:p>
            <a:pPr marL="180975" indent="-180975">
              <a:lnSpc>
                <a:spcPct val="80000"/>
              </a:lnSpc>
              <a:buNone/>
            </a:pPr>
            <a:r>
              <a:rPr lang="fr-FR" sz="1600" b="1" dirty="0" smtClean="0">
                <a:solidFill>
                  <a:srgbClr val="6E267B"/>
                </a:solidFill>
                <a:latin typeface="Calibri" pitchFamily="34" charset="0"/>
                <a:ea typeface="MS PGothic" pitchFamily="34" charset="-128"/>
                <a:cs typeface="Arial" pitchFamily="34" charset="0"/>
              </a:rPr>
              <a:t>2 – Validation des règlements intérieurs de Metz et Thionville</a:t>
            </a:r>
          </a:p>
          <a:p>
            <a:pPr marL="180975" indent="-180975">
              <a:lnSpc>
                <a:spcPct val="80000"/>
              </a:lnSpc>
              <a:buNone/>
            </a:pPr>
            <a:endParaRPr lang="fr-FR" sz="1600" b="1" dirty="0" smtClean="0">
              <a:solidFill>
                <a:srgbClr val="6E267B"/>
              </a:solidFill>
              <a:latin typeface="Calibri" pitchFamily="34" charset="0"/>
              <a:ea typeface="MS PGothic" pitchFamily="34" charset="-128"/>
              <a:cs typeface="Arial" pitchFamily="34" charset="0"/>
            </a:endParaRPr>
          </a:p>
          <a:p>
            <a:pPr marL="180975" indent="-180975">
              <a:lnSpc>
                <a:spcPct val="80000"/>
              </a:lnSpc>
              <a:buNone/>
            </a:pPr>
            <a:r>
              <a:rPr lang="fr-FR" sz="1600" b="1" dirty="0" smtClean="0">
                <a:solidFill>
                  <a:srgbClr val="6E267B"/>
                </a:solidFill>
                <a:latin typeface="Calibri" pitchFamily="34" charset="0"/>
                <a:ea typeface="MS PGothic" pitchFamily="34" charset="-128"/>
                <a:cs typeface="Arial" pitchFamily="34" charset="0"/>
              </a:rPr>
              <a:t>3 – Rappel du modèle économique G&amp;C</a:t>
            </a:r>
          </a:p>
          <a:p>
            <a:pPr marL="180975" indent="-180975">
              <a:lnSpc>
                <a:spcPct val="80000"/>
              </a:lnSpc>
              <a:buNone/>
            </a:pPr>
            <a:endParaRPr lang="fr-FR" sz="1600" b="1" dirty="0" smtClean="0">
              <a:solidFill>
                <a:srgbClr val="6E267B"/>
              </a:solidFill>
              <a:latin typeface="Calibri" pitchFamily="34" charset="0"/>
              <a:ea typeface="MS PGothic" pitchFamily="34" charset="-128"/>
              <a:cs typeface="Arial" pitchFamily="34" charset="0"/>
            </a:endParaRPr>
          </a:p>
          <a:p>
            <a:pPr marL="180975" indent="-180975">
              <a:lnSpc>
                <a:spcPct val="80000"/>
              </a:lnSpc>
              <a:buNone/>
            </a:pPr>
            <a:r>
              <a:rPr lang="fr-FR" sz="1600" b="1" dirty="0" smtClean="0">
                <a:solidFill>
                  <a:srgbClr val="6E267B"/>
                </a:solidFill>
                <a:latin typeface="Calibri" pitchFamily="34" charset="0"/>
                <a:ea typeface="MS PGothic" pitchFamily="34" charset="-128"/>
                <a:cs typeface="Arial" pitchFamily="34" charset="0"/>
              </a:rPr>
              <a:t>Pour chacune des 5 gares:</a:t>
            </a:r>
          </a:p>
          <a:p>
            <a:pPr marL="180975" indent="-180975">
              <a:lnSpc>
                <a:spcPct val="80000"/>
              </a:lnSpc>
              <a:buFont typeface="Arial" pitchFamily="34" charset="0"/>
              <a:buNone/>
            </a:pPr>
            <a:endParaRPr lang="fr-FR" sz="1600" b="1" dirty="0" smtClean="0">
              <a:solidFill>
                <a:srgbClr val="6E267B"/>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1600" b="1" dirty="0" smtClean="0">
                <a:solidFill>
                  <a:srgbClr val="6E267B"/>
                </a:solidFill>
                <a:latin typeface="Calibri" pitchFamily="34" charset="0"/>
                <a:ea typeface="MS PGothic" pitchFamily="34" charset="-128"/>
                <a:cs typeface="Arial" pitchFamily="34" charset="0"/>
              </a:rPr>
              <a:t>		4 - Présentation de la gare</a:t>
            </a:r>
          </a:p>
          <a:p>
            <a:pPr marL="180975" indent="-180975">
              <a:lnSpc>
                <a:spcPct val="80000"/>
              </a:lnSpc>
              <a:buFont typeface="Arial" pitchFamily="34" charset="0"/>
              <a:buNone/>
            </a:pPr>
            <a:endParaRPr lang="fr-FR" sz="1600" b="1" dirty="0" smtClean="0">
              <a:solidFill>
                <a:srgbClr val="6E267B"/>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1600" b="1" dirty="0" smtClean="0">
                <a:solidFill>
                  <a:srgbClr val="6E267B"/>
                </a:solidFill>
                <a:latin typeface="Calibri" pitchFamily="34" charset="0"/>
                <a:ea typeface="MS PGothic" pitchFamily="34" charset="-128"/>
                <a:cs typeface="Arial" pitchFamily="34" charset="0"/>
              </a:rPr>
              <a:t>		5 – La qualité du service dans la gare</a:t>
            </a:r>
          </a:p>
          <a:p>
            <a:pPr marL="180975" indent="-180975">
              <a:lnSpc>
                <a:spcPct val="80000"/>
              </a:lnSpc>
              <a:buFont typeface="Arial" pitchFamily="34" charset="0"/>
              <a:buNone/>
            </a:pPr>
            <a:endParaRPr lang="fr-FR" sz="1600" dirty="0" smtClean="0">
              <a:solidFill>
                <a:srgbClr val="6E267B"/>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1600" b="1" dirty="0" smtClean="0">
                <a:solidFill>
                  <a:srgbClr val="6E267B"/>
                </a:solidFill>
                <a:latin typeface="Calibri" pitchFamily="34" charset="0"/>
                <a:ea typeface="MS PGothic" pitchFamily="34" charset="-128"/>
                <a:cs typeface="Arial" pitchFamily="34" charset="0"/>
              </a:rPr>
              <a:t>		6 - Synthèse des projets d'investissements</a:t>
            </a:r>
          </a:p>
          <a:p>
            <a:pPr marL="180975" indent="-180975">
              <a:lnSpc>
                <a:spcPct val="80000"/>
              </a:lnSpc>
              <a:buFont typeface="Arial" pitchFamily="34" charset="0"/>
              <a:buNone/>
            </a:pPr>
            <a:endParaRPr lang="fr-FR" sz="1600" dirty="0" smtClean="0">
              <a:solidFill>
                <a:srgbClr val="6E267B"/>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1600" b="1" dirty="0" smtClean="0">
                <a:solidFill>
                  <a:srgbClr val="6E267B"/>
                </a:solidFill>
                <a:latin typeface="Calibri" pitchFamily="34" charset="0"/>
                <a:ea typeface="MS PGothic" pitchFamily="34" charset="-128"/>
                <a:cs typeface="Arial" pitchFamily="34" charset="0"/>
              </a:rPr>
              <a:t>		7 - Comptes de gare</a:t>
            </a:r>
          </a:p>
          <a:p>
            <a:pPr marL="180975" indent="-180975">
              <a:lnSpc>
                <a:spcPct val="80000"/>
              </a:lnSpc>
              <a:buFont typeface="Arial" pitchFamily="34" charset="0"/>
              <a:buNone/>
            </a:pPr>
            <a:endParaRPr lang="fr-FR" sz="1600" b="1" dirty="0" smtClean="0">
              <a:solidFill>
                <a:srgbClr val="6E267B"/>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1600" b="1" dirty="0" smtClean="0">
                <a:solidFill>
                  <a:srgbClr val="6E267B"/>
                </a:solidFill>
                <a:latin typeface="Calibri" pitchFamily="34" charset="0"/>
                <a:ea typeface="MS PGothic" pitchFamily="34" charset="-128"/>
                <a:cs typeface="Arial" pitchFamily="34" charset="0"/>
              </a:rPr>
              <a:t>		8 - Redevance d’accès 2016</a:t>
            </a:r>
          </a:p>
          <a:p>
            <a:pPr marL="180975" indent="-180975">
              <a:lnSpc>
                <a:spcPct val="80000"/>
              </a:lnSpc>
              <a:buFont typeface="Arial" pitchFamily="34" charset="0"/>
              <a:buNone/>
            </a:pPr>
            <a:endParaRPr lang="fr-FR" sz="2400" dirty="0" smtClean="0">
              <a:solidFill>
                <a:srgbClr val="6E267B"/>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2000" b="1" dirty="0" smtClean="0">
                <a:solidFill>
                  <a:srgbClr val="6E267B"/>
                </a:solidFill>
                <a:latin typeface="Calibri" pitchFamily="34" charset="0"/>
                <a:ea typeface="MS PGothic" pitchFamily="34" charset="-128"/>
                <a:cs typeface="Arial" pitchFamily="34" charset="0"/>
              </a:rPr>
              <a:t>CONCLUSION AVEC SIGNATURE DE L’AVIS CONSULTATIF ET MOTIVE </a:t>
            </a:r>
          </a:p>
          <a:p>
            <a:pPr marL="180975" indent="-180975">
              <a:lnSpc>
                <a:spcPct val="80000"/>
              </a:lnSpc>
              <a:buFont typeface="Arial" pitchFamily="34" charset="0"/>
              <a:buNone/>
            </a:pPr>
            <a:r>
              <a:rPr lang="fr-FR" sz="2000" b="1" dirty="0" smtClean="0">
                <a:solidFill>
                  <a:srgbClr val="6E267B"/>
                </a:solidFill>
                <a:latin typeface="Calibri" pitchFamily="34" charset="0"/>
                <a:ea typeface="MS PGothic" pitchFamily="34" charset="-128"/>
                <a:cs typeface="Arial" pitchFamily="34" charset="0"/>
              </a:rPr>
              <a:t>SUR LE DRG 2016</a:t>
            </a:r>
          </a:p>
        </p:txBody>
      </p:sp>
      <p:sp>
        <p:nvSpPr>
          <p:cNvPr id="9219" name="Rectangle 2"/>
          <p:cNvSpPr>
            <a:spLocks noChangeArrowheads="1"/>
          </p:cNvSpPr>
          <p:nvPr/>
        </p:nvSpPr>
        <p:spPr bwMode="auto">
          <a:xfrm>
            <a:off x="214282" y="71414"/>
            <a:ext cx="8229600" cy="433387"/>
          </a:xfrm>
          <a:prstGeom prst="rect">
            <a:avLst/>
          </a:prstGeom>
          <a:noFill/>
          <a:ln w="9525">
            <a:noFill/>
            <a:miter lim="800000"/>
            <a:headEnd/>
            <a:tailEnd/>
          </a:ln>
        </p:spPr>
        <p:txBody>
          <a:bodyPr/>
          <a:lstStyle/>
          <a:p>
            <a:pPr eaLnBrk="0" hangingPunct="0"/>
            <a:r>
              <a:rPr lang="fr-FR" sz="3600" b="1" dirty="0" smtClean="0">
                <a:solidFill>
                  <a:srgbClr val="6E267B"/>
                </a:solidFill>
                <a:latin typeface="Calibri" pitchFamily="34" charset="0"/>
                <a:cs typeface="Arial" pitchFamily="34" charset="0"/>
              </a:rPr>
              <a:t>Proposition d’ordre </a:t>
            </a:r>
            <a:r>
              <a:rPr lang="fr-FR" sz="3600" b="1" dirty="0">
                <a:solidFill>
                  <a:srgbClr val="6E267B"/>
                </a:solidFill>
                <a:latin typeface="Calibri" pitchFamily="34" charset="0"/>
                <a:cs typeface="Arial" pitchFamily="34" charset="0"/>
              </a:rPr>
              <a:t>du jour</a:t>
            </a:r>
          </a:p>
        </p:txBody>
      </p:sp>
      <p:sp>
        <p:nvSpPr>
          <p:cNvPr id="9220" name="Rectangle 846"/>
          <p:cNvSpPr>
            <a:spLocks noChangeArrowheads="1"/>
          </p:cNvSpPr>
          <p:nvPr/>
        </p:nvSpPr>
        <p:spPr bwMode="auto">
          <a:xfrm>
            <a:off x="179388" y="3860800"/>
            <a:ext cx="3455987" cy="1871663"/>
          </a:xfrm>
          <a:prstGeom prst="rect">
            <a:avLst/>
          </a:prstGeom>
          <a:noFill/>
          <a:ln w="9525">
            <a:noFill/>
            <a:miter lim="800000"/>
            <a:headEnd/>
            <a:tailEnd/>
          </a:ln>
        </p:spPr>
        <p:txBody>
          <a:bodyPr/>
          <a:lstStyle/>
          <a:p>
            <a:pPr marL="742950" lvl="1" indent="-285750" eaLnBrk="0" hangingPunct="0">
              <a:spcBef>
                <a:spcPct val="20000"/>
              </a:spcBef>
              <a:buFont typeface="Arial" pitchFamily="34" charset="0"/>
              <a:buChar char="–"/>
            </a:pPr>
            <a:endParaRPr lang="fr-FR" sz="1800">
              <a:solidFill>
                <a:srgbClr val="6E267B"/>
              </a:solidFill>
            </a:endParaRPr>
          </a:p>
        </p:txBody>
      </p:sp>
      <p:pic>
        <p:nvPicPr>
          <p:cNvPr id="7" name="Picture 53"/>
          <p:cNvPicPr>
            <a:picLocks noChangeAspect="1" noChangeArrowheads="1"/>
          </p:cNvPicPr>
          <p:nvPr/>
        </p:nvPicPr>
        <p:blipFill>
          <a:blip r:embed="rId3"/>
          <a:srcRect/>
          <a:stretch>
            <a:fillRect/>
          </a:stretch>
        </p:blipFill>
        <p:spPr bwMode="auto">
          <a:xfrm>
            <a:off x="6786578" y="214290"/>
            <a:ext cx="2073825" cy="2071702"/>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Image 20" descr="Image1.png"/>
          <p:cNvPicPr>
            <a:picLocks noChangeAspect="1"/>
          </p:cNvPicPr>
          <p:nvPr/>
        </p:nvPicPr>
        <p:blipFill>
          <a:blip r:embed="rId3"/>
          <a:srcRect/>
          <a:stretch>
            <a:fillRect/>
          </a:stretch>
        </p:blipFill>
        <p:spPr bwMode="auto">
          <a:xfrm>
            <a:off x="285750" y="950913"/>
            <a:ext cx="4214813" cy="2549525"/>
          </a:xfrm>
          <a:prstGeom prst="rect">
            <a:avLst/>
          </a:prstGeom>
          <a:noFill/>
          <a:ln w="9525">
            <a:solidFill>
              <a:schemeClr val="tx1"/>
            </a:solidFill>
            <a:miter lim="800000"/>
            <a:headEnd/>
            <a:tailEnd/>
          </a:ln>
        </p:spPr>
      </p:pic>
      <p:sp>
        <p:nvSpPr>
          <p:cNvPr id="37" name="Rectangle 3"/>
          <p:cNvSpPr>
            <a:spLocks noChangeArrowheads="1"/>
          </p:cNvSpPr>
          <p:nvPr/>
        </p:nvSpPr>
        <p:spPr bwMode="auto">
          <a:xfrm>
            <a:off x="4071938" y="928688"/>
            <a:ext cx="4786312" cy="2214562"/>
          </a:xfrm>
          <a:prstGeom prst="rect">
            <a:avLst/>
          </a:prstGeom>
          <a:noFill/>
          <a:ln w="9525">
            <a:noFill/>
            <a:miter lim="800000"/>
            <a:headEnd/>
            <a:tailEnd/>
          </a:ln>
        </p:spPr>
        <p:txBody>
          <a:bodyPr anchor="ctr"/>
          <a:lstStyle/>
          <a:p>
            <a:pPr marL="342900" indent="-342900" algn="just" eaLnBrk="0" hangingPunct="0">
              <a:spcBef>
                <a:spcPct val="20000"/>
              </a:spcBef>
              <a:defRPr/>
            </a:pPr>
            <a:endParaRPr lang="fr-FR" sz="1600" b="1" dirty="0">
              <a:solidFill>
                <a:schemeClr val="tx2"/>
              </a:solidFill>
              <a:latin typeface="Arial"/>
              <a:ea typeface="+mn-ea"/>
              <a:cs typeface="Arial"/>
            </a:endParaRPr>
          </a:p>
        </p:txBody>
      </p:sp>
      <p:sp>
        <p:nvSpPr>
          <p:cNvPr id="397316" name="Espace réservé du texte 2"/>
          <p:cNvSpPr>
            <a:spLocks noGrp="1"/>
          </p:cNvSpPr>
          <p:nvPr>
            <p:ph type="body" sz="quarter" idx="10"/>
          </p:nvPr>
        </p:nvSpPr>
        <p:spPr bwMode="auto">
          <a:xfrm>
            <a:off x="285751" y="642918"/>
            <a:ext cx="4572002" cy="276225"/>
          </a:xfrm>
          <a:noFill/>
          <a:ln>
            <a:miter lim="800000"/>
            <a:headEnd/>
            <a:tailEnd/>
          </a:ln>
        </p:spPr>
        <p:txBody>
          <a:bodyPr vert="horz" wrap="square" numCol="1" anchor="t" anchorCtr="0" compatLnSpc="1">
            <a:prstTxWarp prst="textNoShape">
              <a:avLst/>
            </a:prstTxWarp>
          </a:bodyPr>
          <a:lstStyle/>
          <a:p>
            <a:pPr>
              <a:spcBef>
                <a:spcPct val="0"/>
              </a:spcBef>
            </a:pPr>
            <a:r>
              <a:rPr lang="fr-FR" smtClean="0">
                <a:latin typeface="Arial" charset="0"/>
                <a:cs typeface="Arial" charset="0"/>
              </a:rPr>
              <a:t>Répartition des charges par Transporteurs</a:t>
            </a:r>
          </a:p>
        </p:txBody>
      </p:sp>
      <p:sp>
        <p:nvSpPr>
          <p:cNvPr id="7" name="Ellipse 6"/>
          <p:cNvSpPr/>
          <p:nvPr/>
        </p:nvSpPr>
        <p:spPr>
          <a:xfrm>
            <a:off x="0" y="1522413"/>
            <a:ext cx="4714875" cy="85725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8" name="Connecteur droit avec flèche 7"/>
          <p:cNvCxnSpPr/>
          <p:nvPr/>
        </p:nvCxnSpPr>
        <p:spPr>
          <a:xfrm>
            <a:off x="4857752" y="1928802"/>
            <a:ext cx="857250" cy="1587"/>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97319" name="Rectangle 3"/>
          <p:cNvSpPr>
            <a:spLocks noChangeArrowheads="1"/>
          </p:cNvSpPr>
          <p:nvPr/>
        </p:nvSpPr>
        <p:spPr bwMode="auto">
          <a:xfrm>
            <a:off x="5500688" y="1643063"/>
            <a:ext cx="3429000" cy="642937"/>
          </a:xfrm>
          <a:prstGeom prst="rect">
            <a:avLst/>
          </a:prstGeom>
          <a:noFill/>
          <a:ln w="9525">
            <a:noFill/>
            <a:miter lim="800000"/>
            <a:headEnd/>
            <a:tailEnd/>
          </a:ln>
        </p:spPr>
        <p:txBody>
          <a:bodyPr anchor="ctr"/>
          <a:lstStyle/>
          <a:p>
            <a:pPr marL="342900" indent="-342900" algn="just" eaLnBrk="0" hangingPunct="0">
              <a:spcBef>
                <a:spcPct val="20000"/>
              </a:spcBef>
            </a:pPr>
            <a:r>
              <a:rPr lang="fr-FR" sz="2000" b="1" i="1">
                <a:solidFill>
                  <a:srgbClr val="6E267B"/>
                </a:solidFill>
                <a:cs typeface="Arial" charset="0"/>
              </a:rPr>
              <a:t>	Quelle répartition sur les transporteurs ferroviaires ?</a:t>
            </a:r>
            <a:endParaRPr lang="fr-FR" sz="2400" b="1" i="1">
              <a:solidFill>
                <a:srgbClr val="6E267B"/>
              </a:solidFill>
              <a:cs typeface="Arial" charset="0"/>
            </a:endParaRPr>
          </a:p>
        </p:txBody>
      </p:sp>
      <p:cxnSp>
        <p:nvCxnSpPr>
          <p:cNvPr id="13" name="Connecteur droit avec flèche 12"/>
          <p:cNvCxnSpPr/>
          <p:nvPr/>
        </p:nvCxnSpPr>
        <p:spPr>
          <a:xfrm rot="5400000">
            <a:off x="6894529" y="3321049"/>
            <a:ext cx="1928827" cy="1589"/>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97321" name="Rectangle 3"/>
          <p:cNvSpPr>
            <a:spLocks noChangeArrowheads="1"/>
          </p:cNvSpPr>
          <p:nvPr/>
        </p:nvSpPr>
        <p:spPr bwMode="auto">
          <a:xfrm>
            <a:off x="6858016" y="4357694"/>
            <a:ext cx="2000262" cy="642938"/>
          </a:xfrm>
          <a:prstGeom prst="rect">
            <a:avLst/>
          </a:prstGeom>
          <a:noFill/>
          <a:ln w="9525">
            <a:noFill/>
            <a:miter lim="800000"/>
            <a:headEnd/>
            <a:tailEnd/>
          </a:ln>
        </p:spPr>
        <p:txBody>
          <a:bodyPr anchor="ctr"/>
          <a:lstStyle/>
          <a:p>
            <a:pPr marL="342900" indent="-342900" algn="just" eaLnBrk="0" hangingPunct="0">
              <a:spcBef>
                <a:spcPct val="20000"/>
              </a:spcBef>
            </a:pPr>
            <a:r>
              <a:rPr lang="fr-FR" sz="1800" i="1" dirty="0">
                <a:solidFill>
                  <a:srgbClr val="6E267B"/>
                </a:solidFill>
                <a:cs typeface="Arial" charset="0"/>
              </a:rPr>
              <a:t>	</a:t>
            </a:r>
            <a:r>
              <a:rPr lang="fr-FR" sz="1800" i="1" dirty="0" smtClean="0">
                <a:solidFill>
                  <a:srgbClr val="6E267B"/>
                </a:solidFill>
                <a:cs typeface="Arial" charset="0"/>
              </a:rPr>
              <a:t>Autres charges</a:t>
            </a:r>
            <a:endParaRPr lang="fr-FR" sz="2000" b="1" i="1" dirty="0">
              <a:solidFill>
                <a:srgbClr val="6E267B"/>
              </a:solidFill>
              <a:cs typeface="Arial" charset="0"/>
            </a:endParaRPr>
          </a:p>
        </p:txBody>
      </p:sp>
      <p:cxnSp>
        <p:nvCxnSpPr>
          <p:cNvPr id="19" name="Connecteur droit avec flèche 18"/>
          <p:cNvCxnSpPr/>
          <p:nvPr/>
        </p:nvCxnSpPr>
        <p:spPr>
          <a:xfrm rot="5400000">
            <a:off x="4822817" y="3106745"/>
            <a:ext cx="1500198" cy="1568"/>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97323" name="Rectangle 3"/>
          <p:cNvSpPr>
            <a:spLocks noChangeArrowheads="1"/>
          </p:cNvSpPr>
          <p:nvPr/>
        </p:nvSpPr>
        <p:spPr bwMode="auto">
          <a:xfrm>
            <a:off x="4429124" y="4357694"/>
            <a:ext cx="2286019" cy="642937"/>
          </a:xfrm>
          <a:prstGeom prst="rect">
            <a:avLst/>
          </a:prstGeom>
          <a:noFill/>
          <a:ln w="9525">
            <a:noFill/>
            <a:miter lim="800000"/>
            <a:headEnd/>
            <a:tailEnd/>
          </a:ln>
        </p:spPr>
        <p:txBody>
          <a:bodyPr anchor="ctr"/>
          <a:lstStyle/>
          <a:p>
            <a:pPr marL="342900" indent="-342900" algn="ctr" eaLnBrk="0" hangingPunct="0">
              <a:spcBef>
                <a:spcPct val="20000"/>
              </a:spcBef>
            </a:pPr>
            <a:r>
              <a:rPr lang="fr-FR" sz="1800" i="1" dirty="0">
                <a:solidFill>
                  <a:srgbClr val="6E267B"/>
                </a:solidFill>
                <a:cs typeface="Arial" charset="0"/>
              </a:rPr>
              <a:t>	</a:t>
            </a:r>
            <a:endParaRPr lang="fr-FR" sz="1800" i="1" dirty="0" smtClean="0">
              <a:solidFill>
                <a:srgbClr val="6E267B"/>
              </a:solidFill>
              <a:cs typeface="Arial" charset="0"/>
            </a:endParaRPr>
          </a:p>
          <a:p>
            <a:pPr marL="342900" indent="-342900" algn="ctr" eaLnBrk="0" hangingPunct="0">
              <a:spcBef>
                <a:spcPct val="20000"/>
              </a:spcBef>
            </a:pPr>
            <a:r>
              <a:rPr lang="fr-FR" sz="1800" i="1" dirty="0" smtClean="0">
                <a:solidFill>
                  <a:srgbClr val="6E267B"/>
                </a:solidFill>
                <a:cs typeface="Arial" charset="0"/>
              </a:rPr>
              <a:t>Personnel d’accueil, </a:t>
            </a:r>
          </a:p>
          <a:p>
            <a:pPr marL="342900" indent="-342900" algn="ctr" eaLnBrk="0" hangingPunct="0">
              <a:spcBef>
                <a:spcPct val="20000"/>
              </a:spcBef>
            </a:pPr>
            <a:r>
              <a:rPr lang="fr-FR" sz="1800" i="1" dirty="0" smtClean="0">
                <a:solidFill>
                  <a:srgbClr val="6E267B"/>
                </a:solidFill>
                <a:cs typeface="Arial" charset="0"/>
              </a:rPr>
              <a:t>nettoyage, </a:t>
            </a:r>
          </a:p>
          <a:p>
            <a:pPr marL="342900" indent="-342900" algn="ctr" eaLnBrk="0" hangingPunct="0">
              <a:spcBef>
                <a:spcPct val="20000"/>
              </a:spcBef>
            </a:pPr>
            <a:r>
              <a:rPr lang="fr-FR" sz="1800" i="1" dirty="0" smtClean="0">
                <a:solidFill>
                  <a:srgbClr val="6E267B"/>
                </a:solidFill>
                <a:cs typeface="Arial" charset="0"/>
              </a:rPr>
              <a:t>fluides, </a:t>
            </a:r>
          </a:p>
          <a:p>
            <a:pPr marL="342900" indent="-342900" algn="ctr" eaLnBrk="0" hangingPunct="0">
              <a:spcBef>
                <a:spcPct val="20000"/>
              </a:spcBef>
            </a:pPr>
            <a:r>
              <a:rPr lang="fr-FR" sz="1800" i="1" dirty="0" smtClean="0">
                <a:solidFill>
                  <a:srgbClr val="6E267B"/>
                </a:solidFill>
                <a:cs typeface="Arial" charset="0"/>
              </a:rPr>
              <a:t>consignes,</a:t>
            </a:r>
          </a:p>
          <a:p>
            <a:pPr marL="342900" indent="-342900" algn="ctr" eaLnBrk="0" hangingPunct="0">
              <a:spcBef>
                <a:spcPct val="20000"/>
              </a:spcBef>
            </a:pPr>
            <a:r>
              <a:rPr lang="fr-FR" sz="1800" i="1" dirty="0" smtClean="0">
                <a:solidFill>
                  <a:srgbClr val="6E267B"/>
                </a:solidFill>
                <a:cs typeface="Arial" charset="0"/>
              </a:rPr>
              <a:t> objets trouvés,</a:t>
            </a:r>
          </a:p>
          <a:p>
            <a:pPr marL="342900" indent="-342900" algn="ctr" eaLnBrk="0" hangingPunct="0">
              <a:spcBef>
                <a:spcPct val="20000"/>
              </a:spcBef>
            </a:pPr>
            <a:r>
              <a:rPr lang="fr-FR" sz="1800" i="1" dirty="0" smtClean="0">
                <a:solidFill>
                  <a:srgbClr val="6E267B"/>
                </a:solidFill>
                <a:cs typeface="Arial" charset="0"/>
              </a:rPr>
              <a:t>toilettes</a:t>
            </a:r>
            <a:endParaRPr lang="fr-FR" sz="1800" i="1" dirty="0">
              <a:solidFill>
                <a:srgbClr val="6E267B"/>
              </a:solidFill>
              <a:cs typeface="Arial" charset="0"/>
            </a:endParaRPr>
          </a:p>
        </p:txBody>
      </p:sp>
      <p:sp>
        <p:nvSpPr>
          <p:cNvPr id="26" name="Rectangle 25"/>
          <p:cNvSpPr/>
          <p:nvPr/>
        </p:nvSpPr>
        <p:spPr>
          <a:xfrm>
            <a:off x="928688" y="5000625"/>
            <a:ext cx="7715250" cy="307777"/>
          </a:xfrm>
          <a:prstGeom prst="rect">
            <a:avLst/>
          </a:prstGeom>
        </p:spPr>
        <p:txBody>
          <a:bodyPr>
            <a:spAutoFit/>
          </a:bodyPr>
          <a:lstStyle/>
          <a:p>
            <a:pPr algn="just" eaLnBrk="0" hangingPunct="0">
              <a:spcBef>
                <a:spcPts val="0"/>
              </a:spcBef>
              <a:spcAft>
                <a:spcPts val="600"/>
              </a:spcAft>
              <a:defRPr/>
            </a:pPr>
            <a:endParaRPr lang="fr-FR" sz="1400" i="1" dirty="0">
              <a:solidFill>
                <a:schemeClr val="tx2"/>
              </a:solidFill>
              <a:latin typeface="Arial"/>
              <a:ea typeface="+mn-ea"/>
              <a:cs typeface="Arial"/>
            </a:endParaRPr>
          </a:p>
        </p:txBody>
      </p:sp>
      <p:sp>
        <p:nvSpPr>
          <p:cNvPr id="397325" name="ZoneTexte 14"/>
          <p:cNvSpPr txBox="1">
            <a:spLocks noChangeArrowheads="1"/>
          </p:cNvSpPr>
          <p:nvPr/>
        </p:nvSpPr>
        <p:spPr bwMode="auto">
          <a:xfrm rot="-763726">
            <a:off x="7101133" y="2556936"/>
            <a:ext cx="1500187" cy="1077218"/>
          </a:xfrm>
          <a:prstGeom prst="rect">
            <a:avLst/>
          </a:prstGeom>
          <a:noFill/>
          <a:ln w="9525">
            <a:noFill/>
            <a:miter lim="800000"/>
            <a:headEnd/>
            <a:tailEnd/>
          </a:ln>
        </p:spPr>
        <p:txBody>
          <a:bodyPr>
            <a:spAutoFit/>
          </a:bodyPr>
          <a:lstStyle/>
          <a:p>
            <a:pPr algn="ctr"/>
            <a:r>
              <a:rPr lang="fr-FR" sz="1600" dirty="0" smtClean="0"/>
              <a:t>70% </a:t>
            </a:r>
            <a:r>
              <a:rPr lang="fr-FR" sz="1600" dirty="0"/>
              <a:t>des </a:t>
            </a:r>
            <a:r>
              <a:rPr lang="fr-FR" sz="1600" dirty="0" smtClean="0"/>
              <a:t>charges</a:t>
            </a:r>
          </a:p>
          <a:p>
            <a:pPr algn="ctr"/>
            <a:r>
              <a:rPr lang="fr-FR" sz="1600" dirty="0" smtClean="0"/>
              <a:t>sont réparties au nombre de départ de trains</a:t>
            </a:r>
            <a:endParaRPr lang="fr-FR" sz="1600" dirty="0"/>
          </a:p>
        </p:txBody>
      </p:sp>
      <p:sp>
        <p:nvSpPr>
          <p:cNvPr id="397326" name="ZoneTexte 15"/>
          <p:cNvSpPr txBox="1">
            <a:spLocks noChangeArrowheads="1"/>
          </p:cNvSpPr>
          <p:nvPr/>
        </p:nvSpPr>
        <p:spPr bwMode="auto">
          <a:xfrm rot="-763726">
            <a:off x="4740194" y="2454250"/>
            <a:ext cx="1783825" cy="1077218"/>
          </a:xfrm>
          <a:prstGeom prst="rect">
            <a:avLst/>
          </a:prstGeom>
          <a:noFill/>
          <a:ln w="9525">
            <a:noFill/>
            <a:miter lim="800000"/>
            <a:headEnd/>
            <a:tailEnd/>
          </a:ln>
        </p:spPr>
        <p:txBody>
          <a:bodyPr wrap="square">
            <a:spAutoFit/>
          </a:bodyPr>
          <a:lstStyle/>
          <a:p>
            <a:pPr algn="ctr"/>
            <a:r>
              <a:rPr lang="fr-FR" sz="1600" dirty="0" smtClean="0"/>
              <a:t>30% </a:t>
            </a:r>
            <a:r>
              <a:rPr lang="fr-FR" sz="1600" dirty="0"/>
              <a:t>des </a:t>
            </a:r>
            <a:r>
              <a:rPr lang="fr-FR" sz="1600" dirty="0" smtClean="0"/>
              <a:t>charges</a:t>
            </a:r>
          </a:p>
          <a:p>
            <a:pPr algn="ctr"/>
            <a:r>
              <a:rPr lang="fr-FR" sz="1600" dirty="0" smtClean="0"/>
              <a:t>sont pondérées en fonction de la nature du train</a:t>
            </a:r>
            <a:endParaRPr lang="fr-FR" sz="1600" dirty="0"/>
          </a:p>
        </p:txBody>
      </p:sp>
      <p:sp>
        <p:nvSpPr>
          <p:cNvPr id="17" name="Rectangle 2"/>
          <p:cNvSpPr txBox="1">
            <a:spLocks noChangeArrowheads="1"/>
          </p:cNvSpPr>
          <p:nvPr/>
        </p:nvSpPr>
        <p:spPr>
          <a:xfrm>
            <a:off x="142908" y="71438"/>
            <a:ext cx="9072562" cy="500042"/>
          </a:xfrm>
          <a:prstGeom prst="rect">
            <a:avLst/>
          </a:prstGeom>
          <a:solidFill>
            <a:srgbClr val="6E267B"/>
          </a:solidFill>
          <a:ln w="9525">
            <a:no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800" b="0" i="0" u="none" strike="noStrike" kern="1200" cap="none" spc="0" normalizeH="0" baseline="0" noProof="0" dirty="0" smtClean="0">
                <a:ln>
                  <a:noFill/>
                </a:ln>
                <a:solidFill>
                  <a:schemeClr val="bg1"/>
                </a:solidFill>
                <a:effectLst/>
                <a:uLnTx/>
                <a:uFillTx/>
                <a:latin typeface="Arial" pitchFamily="34" charset="0"/>
                <a:ea typeface="+mj-ea"/>
                <a:cs typeface="+mn-cs"/>
              </a:rPr>
              <a:t>Grand principe du modèle Economique des gares</a:t>
            </a:r>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ZoneTexte 5"/>
          <p:cNvSpPr txBox="1">
            <a:spLocks noChangeArrowheads="1"/>
          </p:cNvSpPr>
          <p:nvPr/>
        </p:nvSpPr>
        <p:spPr bwMode="auto">
          <a:xfrm>
            <a:off x="2428861" y="1071546"/>
            <a:ext cx="6357982" cy="923330"/>
          </a:xfrm>
          <a:prstGeom prst="rect">
            <a:avLst/>
          </a:prstGeom>
          <a:noFill/>
          <a:ln w="9525">
            <a:noFill/>
            <a:miter lim="800000"/>
            <a:headEnd/>
            <a:tailEnd/>
          </a:ln>
        </p:spPr>
        <p:txBody>
          <a:bodyPr wrap="square">
            <a:spAutoFit/>
          </a:bodyPr>
          <a:lstStyle/>
          <a:p>
            <a:pPr>
              <a:buFont typeface="Wingdings" pitchFamily="2" charset="2"/>
              <a:buChar char="Ø"/>
            </a:pPr>
            <a:r>
              <a:rPr lang="fr-FR" sz="1800" b="1" dirty="0" smtClean="0">
                <a:solidFill>
                  <a:schemeClr val="tx2"/>
                </a:solidFill>
                <a:latin typeface="Arial"/>
                <a:ea typeface="+mn-ea"/>
                <a:cs typeface="Arial"/>
              </a:rPr>
              <a:t>Modification </a:t>
            </a:r>
            <a:r>
              <a:rPr lang="fr-FR" sz="1800" dirty="0" smtClean="0">
                <a:solidFill>
                  <a:schemeClr val="tx2"/>
                </a:solidFill>
                <a:latin typeface="Arial"/>
                <a:ea typeface="+mn-ea"/>
                <a:cs typeface="Arial"/>
              </a:rPr>
              <a:t>de la pondération avec disparition de la notion des longueurs des trains au profit de </a:t>
            </a:r>
            <a:r>
              <a:rPr lang="fr-FR" sz="1800" b="1" dirty="0" smtClean="0">
                <a:solidFill>
                  <a:schemeClr val="tx2"/>
                </a:solidFill>
                <a:latin typeface="Arial"/>
                <a:ea typeface="+mn-ea"/>
                <a:cs typeface="Arial"/>
              </a:rPr>
              <a:t>la capacité réelle d’emport </a:t>
            </a:r>
            <a:endParaRPr lang="fr-FR" sz="1800" b="1" dirty="0">
              <a:solidFill>
                <a:schemeClr val="tx2"/>
              </a:solidFill>
              <a:latin typeface="Arial"/>
              <a:ea typeface="+mn-ea"/>
              <a:cs typeface="Arial"/>
            </a:endParaRPr>
          </a:p>
        </p:txBody>
      </p:sp>
      <p:sp>
        <p:nvSpPr>
          <p:cNvPr id="90146" name="Rectangle 8"/>
          <p:cNvSpPr>
            <a:spLocks noChangeArrowheads="1"/>
          </p:cNvSpPr>
          <p:nvPr/>
        </p:nvSpPr>
        <p:spPr bwMode="auto">
          <a:xfrm>
            <a:off x="642910" y="566721"/>
            <a:ext cx="8229600" cy="504825"/>
          </a:xfrm>
          <a:prstGeom prst="rect">
            <a:avLst/>
          </a:prstGeom>
          <a:noFill/>
          <a:ln w="9525">
            <a:noFill/>
            <a:miter lim="800000"/>
            <a:headEnd/>
            <a:tailEnd/>
          </a:ln>
        </p:spPr>
        <p:txBody>
          <a:bodyPr/>
          <a:lstStyle/>
          <a:p>
            <a:pPr eaLnBrk="0" hangingPunct="0"/>
            <a:r>
              <a:rPr lang="fr-FR" sz="1800" dirty="0">
                <a:solidFill>
                  <a:schemeClr val="tx2"/>
                </a:solidFill>
                <a:latin typeface="Arial"/>
                <a:ea typeface="+mn-ea"/>
                <a:cs typeface="Arial"/>
              </a:rPr>
              <a:t>Evolution des règles de calcul de la pondération du </a:t>
            </a:r>
            <a:r>
              <a:rPr lang="fr-FR" sz="1800" dirty="0" smtClean="0">
                <a:solidFill>
                  <a:schemeClr val="tx2"/>
                </a:solidFill>
                <a:latin typeface="Arial"/>
                <a:ea typeface="+mn-ea"/>
                <a:cs typeface="Arial"/>
              </a:rPr>
              <a:t>Plan de Transport</a:t>
            </a:r>
            <a:endParaRPr lang="fr-FR" sz="1800" dirty="0">
              <a:solidFill>
                <a:schemeClr val="tx2"/>
              </a:solidFill>
              <a:latin typeface="Arial"/>
              <a:ea typeface="+mn-ea"/>
              <a:cs typeface="Arial"/>
            </a:endParaRPr>
          </a:p>
        </p:txBody>
      </p:sp>
      <p:sp>
        <p:nvSpPr>
          <p:cNvPr id="12" name="Rectangle 11"/>
          <p:cNvSpPr/>
          <p:nvPr/>
        </p:nvSpPr>
        <p:spPr>
          <a:xfrm>
            <a:off x="214282" y="5072074"/>
            <a:ext cx="8501063" cy="1354217"/>
          </a:xfrm>
          <a:prstGeom prst="rect">
            <a:avLst/>
          </a:prstGeom>
        </p:spPr>
        <p:txBody>
          <a:bodyPr>
            <a:spAutoFit/>
          </a:bodyPr>
          <a:lstStyle/>
          <a:p>
            <a:pPr eaLnBrk="0" hangingPunct="0">
              <a:spcBef>
                <a:spcPts val="0"/>
              </a:spcBef>
              <a:spcAft>
                <a:spcPts val="600"/>
              </a:spcAft>
              <a:defRPr/>
            </a:pPr>
            <a:r>
              <a:rPr lang="fr-FR" sz="1800" dirty="0">
                <a:solidFill>
                  <a:schemeClr val="tx2"/>
                </a:solidFill>
                <a:latin typeface="Arial"/>
                <a:ea typeface="+mn-ea"/>
                <a:cs typeface="Arial"/>
              </a:rPr>
              <a:t>La prestation est facturée à chaque EF sur la base du nombre de départ-trains commerciaux effectifs</a:t>
            </a:r>
            <a:r>
              <a:rPr lang="fr-FR" sz="1800" dirty="0" smtClean="0">
                <a:solidFill>
                  <a:schemeClr val="tx2"/>
                </a:solidFill>
                <a:latin typeface="Arial"/>
                <a:ea typeface="+mn-ea"/>
                <a:cs typeface="Arial"/>
              </a:rPr>
              <a:t>.</a:t>
            </a:r>
          </a:p>
          <a:p>
            <a:pPr eaLnBrk="0" hangingPunct="0">
              <a:spcBef>
                <a:spcPts val="0"/>
              </a:spcBef>
              <a:spcAft>
                <a:spcPts val="600"/>
              </a:spcAft>
              <a:defRPr/>
            </a:pPr>
            <a:r>
              <a:rPr lang="fr-FR" sz="1800" i="1" dirty="0" smtClean="0">
                <a:solidFill>
                  <a:srgbClr val="3E3D40"/>
                </a:solidFill>
              </a:rPr>
              <a:t> </a:t>
            </a:r>
            <a:r>
              <a:rPr lang="fr-FR" sz="1800" dirty="0" smtClean="0">
                <a:solidFill>
                  <a:schemeClr val="tx2"/>
                </a:solidFill>
                <a:latin typeface="Arial"/>
                <a:ea typeface="+mn-ea"/>
                <a:cs typeface="Arial"/>
              </a:rPr>
              <a:t>Facturation des arrêts exceptionnels au tarif en vigueur sur la gare</a:t>
            </a:r>
          </a:p>
          <a:p>
            <a:pPr eaLnBrk="0" hangingPunct="0">
              <a:spcBef>
                <a:spcPts val="0"/>
              </a:spcBef>
              <a:spcAft>
                <a:spcPts val="600"/>
              </a:spcAft>
              <a:defRPr/>
            </a:pPr>
            <a:endParaRPr lang="fr-FR" sz="1800" dirty="0">
              <a:solidFill>
                <a:schemeClr val="tx2"/>
              </a:solidFill>
              <a:latin typeface="Arial"/>
              <a:ea typeface="+mn-ea"/>
              <a:cs typeface="Arial"/>
            </a:endParaRPr>
          </a:p>
        </p:txBody>
      </p:sp>
      <p:sp>
        <p:nvSpPr>
          <p:cNvPr id="13" name="Flèche courbée vers la droite 12"/>
          <p:cNvSpPr/>
          <p:nvPr/>
        </p:nvSpPr>
        <p:spPr>
          <a:xfrm rot="19700647">
            <a:off x="1226617" y="1552382"/>
            <a:ext cx="1475789" cy="201931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4" name="Picture 1"/>
          <p:cNvPicPr>
            <a:picLocks noChangeAspect="1" noChangeArrowheads="1"/>
          </p:cNvPicPr>
          <p:nvPr/>
        </p:nvPicPr>
        <p:blipFill>
          <a:blip r:embed="rId3"/>
          <a:srcRect/>
          <a:stretch>
            <a:fillRect/>
          </a:stretch>
        </p:blipFill>
        <p:spPr bwMode="auto">
          <a:xfrm>
            <a:off x="142843" y="1071546"/>
            <a:ext cx="2174833" cy="1000132"/>
          </a:xfrm>
          <a:prstGeom prst="rect">
            <a:avLst/>
          </a:prstGeom>
          <a:noFill/>
          <a:ln w="9525">
            <a:solidFill>
              <a:schemeClr val="accent1"/>
            </a:solidFill>
            <a:miter lim="800000"/>
            <a:headEnd/>
            <a:tailEnd/>
          </a:ln>
          <a:effectLst/>
        </p:spPr>
      </p:pic>
      <p:sp>
        <p:nvSpPr>
          <p:cNvPr id="15" name="Rectangle 2"/>
          <p:cNvSpPr txBox="1">
            <a:spLocks noChangeArrowheads="1"/>
          </p:cNvSpPr>
          <p:nvPr/>
        </p:nvSpPr>
        <p:spPr>
          <a:xfrm>
            <a:off x="142908" y="71438"/>
            <a:ext cx="9072562" cy="500042"/>
          </a:xfrm>
          <a:prstGeom prst="rect">
            <a:avLst/>
          </a:prstGeom>
          <a:solidFill>
            <a:srgbClr val="6E267B"/>
          </a:solidFill>
          <a:ln w="9525">
            <a:no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800" b="0" i="0" u="none" strike="noStrike" kern="1200" cap="none" spc="0" normalizeH="0" baseline="0" noProof="0" dirty="0" smtClean="0">
                <a:ln>
                  <a:noFill/>
                </a:ln>
                <a:solidFill>
                  <a:schemeClr val="bg1"/>
                </a:solidFill>
                <a:effectLst/>
                <a:uLnTx/>
                <a:uFillTx/>
                <a:latin typeface="Arial" pitchFamily="34" charset="0"/>
                <a:ea typeface="+mj-ea"/>
                <a:cs typeface="+mn-cs"/>
              </a:rPr>
              <a:t>Grand principe du modèle Economique des gares </a:t>
            </a:r>
          </a:p>
        </p:txBody>
      </p:sp>
      <p:grpSp>
        <p:nvGrpSpPr>
          <p:cNvPr id="10" name="Groupe 9"/>
          <p:cNvGrpSpPr/>
          <p:nvPr/>
        </p:nvGrpSpPr>
        <p:grpSpPr>
          <a:xfrm>
            <a:off x="2928926" y="2143116"/>
            <a:ext cx="5105400" cy="2857520"/>
            <a:chOff x="571472" y="2857496"/>
            <a:chExt cx="5105400" cy="2857520"/>
          </a:xfrm>
        </p:grpSpPr>
        <p:pic>
          <p:nvPicPr>
            <p:cNvPr id="11" name="Picture 1"/>
            <p:cNvPicPr>
              <a:picLocks noChangeAspect="1" noChangeArrowheads="1"/>
            </p:cNvPicPr>
            <p:nvPr/>
          </p:nvPicPr>
          <p:blipFill>
            <a:blip r:embed="rId4"/>
            <a:srcRect b="85981"/>
            <a:stretch>
              <a:fillRect/>
            </a:stretch>
          </p:blipFill>
          <p:spPr bwMode="auto">
            <a:xfrm>
              <a:off x="571472" y="2857496"/>
              <a:ext cx="5105400" cy="714380"/>
            </a:xfrm>
            <a:prstGeom prst="rect">
              <a:avLst/>
            </a:prstGeom>
            <a:noFill/>
            <a:ln w="9525">
              <a:noFill/>
              <a:miter lim="800000"/>
              <a:headEnd/>
              <a:tailEnd/>
            </a:ln>
            <a:effectLst/>
          </p:spPr>
        </p:pic>
        <p:pic>
          <p:nvPicPr>
            <p:cNvPr id="16" name="Picture 2"/>
            <p:cNvPicPr>
              <a:picLocks noChangeAspect="1" noChangeArrowheads="1"/>
            </p:cNvPicPr>
            <p:nvPr/>
          </p:nvPicPr>
          <p:blipFill>
            <a:blip r:embed="rId4"/>
            <a:srcRect t="50000" b="7944"/>
            <a:stretch>
              <a:fillRect/>
            </a:stretch>
          </p:blipFill>
          <p:spPr bwMode="auto">
            <a:xfrm>
              <a:off x="571472" y="3571876"/>
              <a:ext cx="5105400" cy="2143140"/>
            </a:xfrm>
            <a:prstGeom prst="rect">
              <a:avLst/>
            </a:prstGeom>
            <a:noFill/>
            <a:ln w="9525">
              <a:noFill/>
              <a:miter lim="800000"/>
              <a:headEnd/>
              <a:tailEnd/>
            </a:ln>
            <a:effectLst/>
          </p:spPr>
        </p:pic>
      </p:grpSp>
      <p:sp>
        <p:nvSpPr>
          <p:cNvPr id="17" name="Rectangle 16"/>
          <p:cNvSpPr/>
          <p:nvPr/>
        </p:nvSpPr>
        <p:spPr>
          <a:xfrm>
            <a:off x="2857488" y="2071678"/>
            <a:ext cx="5286412" cy="30003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p:cNvSpPr>
          <p:nvPr/>
        </p:nvSpPr>
        <p:spPr>
          <a:xfrm>
            <a:off x="8532813" y="6524625"/>
            <a:ext cx="611187" cy="212725"/>
          </a:xfrm>
          <a:prstGeom prst="rect">
            <a:avLst/>
          </a:prstGeom>
        </p:spPr>
        <p:txBody>
          <a:bodyPr lIns="0" tIns="0" rIns="0" bIns="0">
            <a:spAutoFit/>
          </a:bodyPr>
          <a:lstStyle/>
          <a:p>
            <a:pPr eaLnBrk="0" hangingPunct="0">
              <a:spcBef>
                <a:spcPts val="0"/>
              </a:spcBef>
              <a:spcAft>
                <a:spcPts val="600"/>
              </a:spcAft>
              <a:defRPr/>
            </a:pPr>
            <a:fld id="{4BEEBAED-3AF2-4187-BB91-E1766E826366}" type="slidenum">
              <a:rPr lang="fr-FR" sz="1400">
                <a:solidFill>
                  <a:schemeClr val="tx2"/>
                </a:solidFill>
                <a:latin typeface="Arial"/>
                <a:ea typeface="+mn-ea"/>
                <a:cs typeface="Arial"/>
              </a:rPr>
              <a:pPr eaLnBrk="0" hangingPunct="0">
                <a:spcBef>
                  <a:spcPts val="0"/>
                </a:spcBef>
                <a:spcAft>
                  <a:spcPts val="600"/>
                </a:spcAft>
                <a:defRPr/>
              </a:pPr>
              <a:t>32</a:t>
            </a:fld>
            <a:endParaRPr lang="fr-FR" sz="1400">
              <a:solidFill>
                <a:schemeClr val="tx2"/>
              </a:solidFill>
              <a:latin typeface="Arial"/>
              <a:ea typeface="+mn-ea"/>
              <a:cs typeface="Arial"/>
            </a:endParaRPr>
          </a:p>
        </p:txBody>
      </p:sp>
      <p:sp>
        <p:nvSpPr>
          <p:cNvPr id="22" name="Rectangle 21"/>
          <p:cNvSpPr/>
          <p:nvPr/>
        </p:nvSpPr>
        <p:spPr>
          <a:xfrm>
            <a:off x="2357390" y="366765"/>
            <a:ext cx="5143568" cy="2062103"/>
          </a:xfrm>
          <a:prstGeom prst="rect">
            <a:avLst/>
          </a:prstGeom>
        </p:spPr>
        <p:txBody>
          <a:bodyPr wrap="square">
            <a:spAutoFit/>
          </a:bodyPr>
          <a:lstStyle/>
          <a:p>
            <a:pPr eaLnBrk="0" hangingPunct="0">
              <a:spcBef>
                <a:spcPts val="0"/>
              </a:spcBef>
              <a:spcAft>
                <a:spcPts val="600"/>
              </a:spcAft>
              <a:defRPr/>
            </a:pPr>
            <a:r>
              <a:rPr lang="fr-FR" b="1" dirty="0" smtClean="0">
                <a:solidFill>
                  <a:schemeClr val="tx2"/>
                </a:solidFill>
                <a:latin typeface="Arial"/>
                <a:ea typeface="+mn-ea"/>
                <a:cs typeface="Arial"/>
              </a:rPr>
              <a:t>De ce modèle découle un tarif établi pour chaque départ de train en service commercial.</a:t>
            </a:r>
            <a:endParaRPr lang="fr-FR" b="1" dirty="0">
              <a:solidFill>
                <a:schemeClr val="tx2"/>
              </a:solidFill>
              <a:latin typeface="Arial"/>
              <a:ea typeface="+mn-ea"/>
              <a:cs typeface="Arial"/>
            </a:endParaRPr>
          </a:p>
        </p:txBody>
      </p:sp>
      <p:sp>
        <p:nvSpPr>
          <p:cNvPr id="23" name="Text Box 21"/>
          <p:cNvSpPr txBox="1">
            <a:spLocks noChangeArrowheads="1"/>
          </p:cNvSpPr>
          <p:nvPr/>
        </p:nvSpPr>
        <p:spPr bwMode="auto">
          <a:xfrm>
            <a:off x="4714812" y="2357430"/>
            <a:ext cx="4429188" cy="369332"/>
          </a:xfrm>
          <a:prstGeom prst="rect">
            <a:avLst/>
          </a:prstGeom>
          <a:noFill/>
          <a:ln w="9525">
            <a:noFill/>
            <a:miter lim="800000"/>
            <a:headEnd/>
            <a:tailEnd/>
          </a:ln>
        </p:spPr>
        <p:txBody>
          <a:bodyPr wrap="square" lIns="0">
            <a:spAutoFit/>
          </a:bodyPr>
          <a:lstStyle/>
          <a:p>
            <a:pPr>
              <a:buClr>
                <a:srgbClr val="A50021"/>
              </a:buClr>
            </a:pPr>
            <a:r>
              <a:rPr lang="fr-FR" sz="1800" b="1" i="1" dirty="0" smtClean="0">
                <a:solidFill>
                  <a:srgbClr val="FF0000"/>
                </a:solidFill>
              </a:rPr>
              <a:t>Tarif évalué </a:t>
            </a:r>
            <a:r>
              <a:rPr lang="fr-FR" sz="1800" b="1" i="1" dirty="0">
                <a:solidFill>
                  <a:srgbClr val="FF0000"/>
                </a:solidFill>
              </a:rPr>
              <a:t>2 ans avant l’année d’application.</a:t>
            </a:r>
            <a:endParaRPr lang="fr-FR" sz="1800" b="1" i="1" baseline="30000" dirty="0">
              <a:solidFill>
                <a:srgbClr val="FF0000"/>
              </a:solidFill>
            </a:endParaRPr>
          </a:p>
        </p:txBody>
      </p:sp>
      <p:pic>
        <p:nvPicPr>
          <p:cNvPr id="9" name="Picture 15" descr="http://www.sncf.com/fr/sites/default/files/imagecache/sncfcom_media_image_50_percent/images/packshot_b2c_trains_regions_ile_de_france_ter_t0.jpg"/>
          <p:cNvPicPr>
            <a:picLocks noChangeAspect="1" noChangeArrowheads="1"/>
          </p:cNvPicPr>
          <p:nvPr/>
        </p:nvPicPr>
        <p:blipFill>
          <a:blip r:embed="rId3" cstate="print"/>
          <a:srcRect/>
          <a:stretch>
            <a:fillRect/>
          </a:stretch>
        </p:blipFill>
        <p:spPr bwMode="auto">
          <a:xfrm>
            <a:off x="-785850" y="357166"/>
            <a:ext cx="3105152" cy="2333626"/>
          </a:xfrm>
          <a:prstGeom prst="rect">
            <a:avLst/>
          </a:prstGeom>
          <a:noFill/>
        </p:spPr>
      </p:pic>
      <p:pic>
        <p:nvPicPr>
          <p:cNvPr id="7" name="Picture 11" descr="http://www.sncf.com/fr/sites/default/files/imagecache/sncfcom_media_image_50_percent/images/packshot-train-tgv-t0-v2.jp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285784" y="-200095"/>
            <a:ext cx="2357454" cy="1771707"/>
          </a:xfrm>
          <a:prstGeom prst="rect">
            <a:avLst/>
          </a:prstGeom>
          <a:noFill/>
        </p:spPr>
      </p:pic>
      <p:pic>
        <p:nvPicPr>
          <p:cNvPr id="8" name="Picture 13" descr="http://www.sncf.com/fr/sites/default/files/imagecache/sncfcom_media_image_50_percent/images/t0-packshot-1440-1080_1.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85784" y="1500174"/>
            <a:ext cx="2428860" cy="1825371"/>
          </a:xfrm>
          <a:prstGeom prst="rect">
            <a:avLst/>
          </a:prstGeom>
          <a:noFill/>
        </p:spPr>
      </p:pic>
      <p:sp>
        <p:nvSpPr>
          <p:cNvPr id="10" name="Rectangle 2"/>
          <p:cNvSpPr txBox="1">
            <a:spLocks noChangeArrowheads="1"/>
          </p:cNvSpPr>
          <p:nvPr/>
        </p:nvSpPr>
        <p:spPr>
          <a:xfrm>
            <a:off x="1071538" y="3500438"/>
            <a:ext cx="7429520" cy="517525"/>
          </a:xfrm>
          <a:prstGeom prst="rect">
            <a:avLst/>
          </a:prstGeom>
        </p:spPr>
        <p:txBody>
          <a:bodyPr/>
          <a:lstStyle/>
          <a:p>
            <a:pPr marL="0" marR="0" lvl="0" indent="0" algn="ctr" defTabSz="838200" rtl="0" eaLnBrk="0" fontAlgn="base" latinLnBrk="0" hangingPunct="0">
              <a:lnSpc>
                <a:spcPct val="100000"/>
              </a:lnSpc>
              <a:spcBef>
                <a:spcPct val="0"/>
              </a:spcBef>
              <a:spcAft>
                <a:spcPct val="0"/>
              </a:spcAft>
              <a:buClrTx/>
              <a:buSzTx/>
              <a:buFontTx/>
              <a:buNone/>
              <a:tabLst/>
              <a:defRPr/>
            </a:pPr>
            <a:r>
              <a:rPr kumimoji="0" lang="fr-FR" sz="2400" b="0" i="1" u="none" strike="noStrike" kern="1200" cap="none" spc="0" normalizeH="0" baseline="0" noProof="0" dirty="0" smtClean="0">
                <a:ln>
                  <a:noFill/>
                </a:ln>
                <a:solidFill>
                  <a:srgbClr val="6E267B"/>
                </a:solidFill>
                <a:effectLst/>
                <a:uLnTx/>
                <a:uFillTx/>
                <a:latin typeface="+mj-lt"/>
                <a:ea typeface="+mj-ea"/>
                <a:cs typeface="+mj-cs"/>
              </a:rPr>
              <a:t>En résumé, le modèle économique de G&amp;C, c’est :</a:t>
            </a:r>
          </a:p>
        </p:txBody>
      </p:sp>
      <p:sp>
        <p:nvSpPr>
          <p:cNvPr id="11" name="Rectangle 3"/>
          <p:cNvSpPr>
            <a:spLocks noGrp="1" noChangeArrowheads="1"/>
          </p:cNvSpPr>
          <p:nvPr>
            <p:ph type="body" idx="4294967295"/>
          </p:nvPr>
        </p:nvSpPr>
        <p:spPr>
          <a:xfrm>
            <a:off x="142844" y="4071942"/>
            <a:ext cx="9001156" cy="1814513"/>
          </a:xfrm>
          <a:prstGeom prst="rect">
            <a:avLst/>
          </a:prstGeom>
        </p:spPr>
        <p:txBody>
          <a:bodyPr lIns="91434"/>
          <a:lstStyle/>
          <a:p>
            <a:pPr marL="314325" indent="-314325" algn="ctr" defTabSz="838200">
              <a:lnSpc>
                <a:spcPct val="80000"/>
              </a:lnSpc>
              <a:buClr>
                <a:srgbClr val="1A136F"/>
              </a:buClr>
              <a:buFontTx/>
              <a:buNone/>
            </a:pPr>
            <a:r>
              <a:rPr lang="fr-FR" sz="4000" b="1" dirty="0" smtClean="0">
                <a:solidFill>
                  <a:srgbClr val="6E267B"/>
                </a:solidFill>
              </a:rPr>
              <a:t>ne faire supporter aux transporteurs ferroviaires que le juste coût de la prestation de base. </a:t>
            </a:r>
          </a:p>
        </p:txBody>
      </p:sp>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28624" y="266681"/>
            <a:ext cx="8715375" cy="447675"/>
          </a:xfrm>
          <a:solidFill>
            <a:srgbClr val="6E267B"/>
          </a:solidFill>
          <a:ln w="9525">
            <a:noFill/>
            <a:miter lim="800000"/>
            <a:headEnd/>
            <a:tailEnd/>
          </a:ln>
        </p:spPr>
        <p:txBody>
          <a:bodyPr/>
          <a:lstStyle/>
          <a:p>
            <a:pPr>
              <a:lnSpc>
                <a:spcPct val="100000"/>
              </a:lnSpc>
              <a:defRPr/>
            </a:pPr>
            <a:r>
              <a:rPr lang="fr-FR" spc="0" dirty="0" smtClean="0">
                <a:solidFill>
                  <a:schemeClr val="bg1"/>
                </a:solidFill>
                <a:latin typeface="Arial" pitchFamily="34" charset="0"/>
                <a:cs typeface="+mn-cs"/>
              </a:rPr>
              <a:t>Comptes de gare RFF - principes</a:t>
            </a:r>
            <a:endParaRPr lang="fr-FR" spc="0" dirty="0">
              <a:solidFill>
                <a:schemeClr val="bg1"/>
              </a:solidFill>
              <a:latin typeface="Arial" pitchFamily="34" charset="0"/>
              <a:cs typeface="+mn-cs"/>
            </a:endParaRPr>
          </a:p>
        </p:txBody>
      </p:sp>
      <p:sp>
        <p:nvSpPr>
          <p:cNvPr id="6" name="Espace réservé du contenu 2"/>
          <p:cNvSpPr txBox="1">
            <a:spLocks/>
          </p:cNvSpPr>
          <p:nvPr/>
        </p:nvSpPr>
        <p:spPr>
          <a:xfrm>
            <a:off x="5130800" y="1268413"/>
            <a:ext cx="4038600" cy="1512887"/>
          </a:xfrm>
          <a:prstGeom prst="rect">
            <a:avLst/>
          </a:prstGeom>
        </p:spPr>
        <p:txBody>
          <a:bodyPr/>
          <a:lstStyle>
            <a:lvl1pPr marL="342900" indent="-342900" algn="l" rtl="0" eaLnBrk="0" fontAlgn="base" hangingPunct="0">
              <a:spcBef>
                <a:spcPct val="20000"/>
              </a:spcBef>
              <a:spcAft>
                <a:spcPct val="35000"/>
              </a:spcAft>
              <a:buSzPct val="90000"/>
              <a:buFont typeface="Wingdings" pitchFamily="2" charset="2"/>
              <a:buChar char="•"/>
              <a:defRPr sz="1900" b="1">
                <a:solidFill>
                  <a:schemeClr val="accent1"/>
                </a:solidFill>
                <a:latin typeface="+mn-lt"/>
                <a:ea typeface="+mn-ea"/>
                <a:cs typeface="+mn-cs"/>
              </a:defRPr>
            </a:lvl1pPr>
            <a:lvl2pPr marL="550863" indent="-238125" algn="l" rtl="0" eaLnBrk="0" fontAlgn="base" hangingPunct="0">
              <a:lnSpc>
                <a:spcPct val="95000"/>
              </a:lnSpc>
              <a:spcBef>
                <a:spcPct val="50000"/>
              </a:spcBef>
              <a:spcAft>
                <a:spcPct val="10000"/>
              </a:spcAft>
              <a:buClr>
                <a:schemeClr val="accent1"/>
              </a:buClr>
              <a:buSzPct val="90000"/>
              <a:buFont typeface="Wingdings" pitchFamily="2" charset="2"/>
              <a:buChar char="n"/>
              <a:defRPr sz="1700" b="1">
                <a:solidFill>
                  <a:schemeClr val="tx1"/>
                </a:solidFill>
                <a:latin typeface="+mn-lt"/>
              </a:defRPr>
            </a:lvl2pPr>
            <a:lvl3pPr marL="1139825" indent="-296863" algn="l" rtl="0" eaLnBrk="0" fontAlgn="base" hangingPunct="0">
              <a:spcBef>
                <a:spcPct val="30000"/>
              </a:spcBef>
              <a:spcAft>
                <a:spcPct val="0"/>
              </a:spcAft>
              <a:buFont typeface="Symbol" pitchFamily="18" charset="2"/>
              <a:buChar char="¾"/>
              <a:defRPr sz="1600">
                <a:solidFill>
                  <a:schemeClr val="tx1"/>
                </a:solidFill>
                <a:latin typeface="+mn-lt"/>
              </a:defRPr>
            </a:lvl3pPr>
            <a:lvl4pPr marL="1141413" indent="230188" algn="l" rtl="0" eaLnBrk="0" fontAlgn="base" hangingPunct="0">
              <a:spcBef>
                <a:spcPct val="20000"/>
              </a:spcBef>
              <a:spcAft>
                <a:spcPct val="0"/>
              </a:spcAft>
              <a:buChar char="–"/>
              <a:defRPr sz="1600">
                <a:solidFill>
                  <a:schemeClr val="tx1"/>
                </a:solidFill>
                <a:latin typeface="+mn-lt"/>
              </a:defRPr>
            </a:lvl4pPr>
            <a:lvl5pPr marL="1143000" indent="685800" algn="l" rtl="0" eaLnBrk="0" fontAlgn="base" hangingPunct="0">
              <a:spcBef>
                <a:spcPct val="20000"/>
              </a:spcBef>
              <a:spcAft>
                <a:spcPct val="0"/>
              </a:spcAft>
              <a:buChar char="»"/>
              <a:defRPr sz="1600">
                <a:solidFill>
                  <a:schemeClr val="tx1"/>
                </a:solidFill>
                <a:latin typeface="+mn-lt"/>
              </a:defRPr>
            </a:lvl5pPr>
            <a:lvl6pPr marL="1600200" indent="685800" algn="l" rtl="0" fontAlgn="base">
              <a:spcBef>
                <a:spcPct val="20000"/>
              </a:spcBef>
              <a:spcAft>
                <a:spcPct val="0"/>
              </a:spcAft>
              <a:buChar char="»"/>
              <a:defRPr sz="1600">
                <a:solidFill>
                  <a:schemeClr val="tx1"/>
                </a:solidFill>
                <a:latin typeface="+mn-lt"/>
              </a:defRPr>
            </a:lvl6pPr>
            <a:lvl7pPr marL="2057400" indent="685800" algn="l" rtl="0" fontAlgn="base">
              <a:spcBef>
                <a:spcPct val="20000"/>
              </a:spcBef>
              <a:spcAft>
                <a:spcPct val="0"/>
              </a:spcAft>
              <a:buChar char="»"/>
              <a:defRPr sz="1600">
                <a:solidFill>
                  <a:schemeClr val="tx1"/>
                </a:solidFill>
                <a:latin typeface="+mn-lt"/>
              </a:defRPr>
            </a:lvl7pPr>
            <a:lvl8pPr marL="2514600" indent="685800" algn="l" rtl="0" fontAlgn="base">
              <a:spcBef>
                <a:spcPct val="20000"/>
              </a:spcBef>
              <a:spcAft>
                <a:spcPct val="0"/>
              </a:spcAft>
              <a:buChar char="»"/>
              <a:defRPr sz="1600">
                <a:solidFill>
                  <a:schemeClr val="tx1"/>
                </a:solidFill>
                <a:latin typeface="+mn-lt"/>
              </a:defRPr>
            </a:lvl8pPr>
            <a:lvl9pPr marL="2971800" indent="685800" algn="l" rtl="0" fontAlgn="base">
              <a:spcBef>
                <a:spcPct val="20000"/>
              </a:spcBef>
              <a:spcAft>
                <a:spcPct val="0"/>
              </a:spcAft>
              <a:buChar char="»"/>
              <a:defRPr sz="1600">
                <a:solidFill>
                  <a:schemeClr val="tx1"/>
                </a:solidFill>
                <a:latin typeface="+mn-lt"/>
              </a:defRPr>
            </a:lvl9pPr>
          </a:lstStyle>
          <a:p>
            <a:pPr marL="0" indent="0">
              <a:spcBef>
                <a:spcPts val="0"/>
              </a:spcBef>
              <a:spcAft>
                <a:spcPts val="0"/>
              </a:spcAft>
              <a:buFont typeface="Wingdings" pitchFamily="2" charset="2"/>
              <a:buNone/>
              <a:defRPr/>
            </a:pPr>
            <a:r>
              <a:rPr lang="fr-FR" sz="2000" dirty="0" smtClean="0">
                <a:solidFill>
                  <a:srgbClr val="934C94"/>
                </a:solidFill>
              </a:rPr>
              <a:t>Principes de tarification :</a:t>
            </a:r>
          </a:p>
          <a:p>
            <a:pPr>
              <a:buFont typeface="Wingdings" pitchFamily="2" charset="2"/>
              <a:buChar char="q"/>
              <a:defRPr/>
            </a:pPr>
            <a:r>
              <a:rPr lang="fr-FR" sz="1200" b="0" dirty="0" smtClean="0">
                <a:solidFill>
                  <a:srgbClr val="934C94"/>
                </a:solidFill>
              </a:rPr>
              <a:t>Repose sur la répartition des gares en 3 catégorie découlant du l’arrêté du 9 juillet 2012 (segment A, B et C)</a:t>
            </a:r>
          </a:p>
          <a:p>
            <a:pPr>
              <a:buFont typeface="Wingdings" pitchFamily="2" charset="2"/>
              <a:buChar char="q"/>
              <a:defRPr/>
            </a:pPr>
            <a:r>
              <a:rPr lang="fr-FR" sz="1200" b="0" dirty="0" smtClean="0">
                <a:solidFill>
                  <a:srgbClr val="934C94"/>
                </a:solidFill>
              </a:rPr>
              <a:t>Assise sur la base du coût complet, calculé sur degré d’utilisation réelle</a:t>
            </a:r>
            <a:endParaRPr lang="fr-FR" sz="1200" dirty="0">
              <a:solidFill>
                <a:srgbClr val="934C94"/>
              </a:solidFill>
            </a:endParaRPr>
          </a:p>
        </p:txBody>
      </p:sp>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8869" b="10852"/>
          <a:stretch/>
        </p:blipFill>
        <p:spPr bwMode="auto">
          <a:xfrm>
            <a:off x="179512" y="1210253"/>
            <a:ext cx="8280920" cy="48110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ZoneTexte 2"/>
          <p:cNvSpPr txBox="1"/>
          <p:nvPr/>
        </p:nvSpPr>
        <p:spPr>
          <a:xfrm>
            <a:off x="4488976" y="3924794"/>
            <a:ext cx="45719" cy="92333"/>
          </a:xfrm>
          <a:prstGeom prst="rect">
            <a:avLst/>
          </a:prstGeom>
          <a:solidFill>
            <a:srgbClr val="B0DBFE"/>
          </a:solidFill>
        </p:spPr>
        <p:txBody>
          <a:bodyPr wrap="square" lIns="0" tIns="0" rIns="0" bIns="0" rtlCol="0">
            <a:spAutoFit/>
          </a:bodyPr>
          <a:lstStyle/>
          <a:p>
            <a:r>
              <a:rPr lang="fr-FR" sz="600" b="1" dirty="0" smtClean="0">
                <a:latin typeface="+mj-lt"/>
              </a:rPr>
              <a:t>7</a:t>
            </a:r>
            <a:endParaRPr lang="fr-FR" sz="600" b="1" dirty="0">
              <a:latin typeface="+mj-lt"/>
            </a:endParaRPr>
          </a:p>
        </p:txBody>
      </p:sp>
    </p:spTree>
    <p:extLst>
      <p:ext uri="{BB962C8B-B14F-4D97-AF65-F5344CB8AC3E}">
        <p14:creationId xmlns:p14="http://schemas.microsoft.com/office/powerpoint/2010/main" xmlns="" val="466402990"/>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18" name="Rectangle 2"/>
          <p:cNvSpPr>
            <a:spLocks noGrp="1" noChangeArrowheads="1"/>
          </p:cNvSpPr>
          <p:nvPr>
            <p:ph type="body" idx="4294967295"/>
          </p:nvPr>
        </p:nvSpPr>
        <p:spPr bwMode="auto">
          <a:xfrm>
            <a:off x="571472" y="1928802"/>
            <a:ext cx="5748348" cy="2828907"/>
          </a:xfrm>
          <a:prstGeom prst="rect">
            <a:avLst/>
          </a:prstGeom>
          <a:noFill/>
          <a:ln>
            <a:miter lim="800000"/>
            <a:headEnd/>
            <a:tailEnd/>
          </a:ln>
        </p:spPr>
        <p:txBody>
          <a:bodyPr/>
          <a:lstStyle/>
          <a:p>
            <a:pPr marL="180975" indent="-180975">
              <a:lnSpc>
                <a:spcPct val="80000"/>
              </a:lnSpc>
              <a:buFont typeface="Wingdings" pitchFamily="2" charset="2"/>
              <a:buChar char="ü"/>
            </a:pPr>
            <a:r>
              <a:rPr lang="fr-FR" sz="2000" b="1" dirty="0" smtClean="0">
                <a:solidFill>
                  <a:srgbClr val="6E267B"/>
                </a:solidFill>
                <a:latin typeface="Calibri" pitchFamily="34" charset="0"/>
                <a:ea typeface="MS PGothic" pitchFamily="34" charset="-128"/>
                <a:cs typeface="Arial" pitchFamily="34" charset="0"/>
              </a:rPr>
              <a:t>Retour sur bilatérale n°1</a:t>
            </a:r>
          </a:p>
          <a:p>
            <a:pPr marL="180975" indent="-180975">
              <a:lnSpc>
                <a:spcPct val="80000"/>
              </a:lnSpc>
              <a:buFont typeface="Arial" pitchFamily="34" charset="0"/>
              <a:buNone/>
            </a:pPr>
            <a:endParaRPr lang="fr-FR" sz="2000" b="1" dirty="0" smtClean="0">
              <a:solidFill>
                <a:srgbClr val="6E267B"/>
              </a:solidFill>
              <a:latin typeface="Calibri" pitchFamily="34" charset="0"/>
              <a:ea typeface="MS PGothic" pitchFamily="34" charset="-128"/>
              <a:cs typeface="Arial" pitchFamily="34" charset="0"/>
            </a:endParaRPr>
          </a:p>
          <a:p>
            <a:pPr marL="180975" indent="-180975">
              <a:lnSpc>
                <a:spcPct val="80000"/>
              </a:lnSpc>
              <a:buFont typeface="Wingdings" pitchFamily="2" charset="2"/>
              <a:buChar char="ü"/>
            </a:pPr>
            <a:r>
              <a:rPr lang="fr-FR" sz="2000" b="1" dirty="0" smtClean="0">
                <a:solidFill>
                  <a:srgbClr val="6E267B"/>
                </a:solidFill>
                <a:latin typeface="Calibri" pitchFamily="34" charset="0"/>
                <a:ea typeface="MS PGothic" pitchFamily="34" charset="-128"/>
                <a:cs typeface="Arial" pitchFamily="34" charset="0"/>
              </a:rPr>
              <a:t>DRG 2015 révisé :</a:t>
            </a:r>
          </a:p>
          <a:p>
            <a:pPr marL="180975" indent="-180975">
              <a:lnSpc>
                <a:spcPct val="80000"/>
              </a:lnSpc>
              <a:buFont typeface="Arial" pitchFamily="34" charset="0"/>
              <a:buNone/>
            </a:pPr>
            <a:r>
              <a:rPr lang="fr-FR" sz="2000" dirty="0" smtClean="0">
                <a:solidFill>
                  <a:srgbClr val="6E267B"/>
                </a:solidFill>
                <a:latin typeface="Calibri" pitchFamily="34" charset="0"/>
                <a:ea typeface="MS PGothic" pitchFamily="34" charset="-128"/>
                <a:cs typeface="Arial" pitchFamily="34" charset="0"/>
              </a:rPr>
              <a:t>Point sur le DRG 2015 révisé  + facture 2015 prévisionnelle</a:t>
            </a:r>
          </a:p>
          <a:p>
            <a:pPr marL="180975" indent="-180975">
              <a:lnSpc>
                <a:spcPct val="80000"/>
              </a:lnSpc>
              <a:buFont typeface="Arial" pitchFamily="34" charset="0"/>
              <a:buNone/>
            </a:pPr>
            <a:endParaRPr lang="fr-FR" sz="2000" b="1" dirty="0" smtClean="0">
              <a:solidFill>
                <a:srgbClr val="6E267B"/>
              </a:solidFill>
              <a:latin typeface="Calibri" pitchFamily="34" charset="0"/>
              <a:ea typeface="MS PGothic" pitchFamily="34" charset="-128"/>
              <a:cs typeface="Arial" pitchFamily="34" charset="0"/>
            </a:endParaRPr>
          </a:p>
          <a:p>
            <a:pPr marL="180975" indent="-180975">
              <a:lnSpc>
                <a:spcPct val="80000"/>
              </a:lnSpc>
              <a:buFont typeface="Wingdings" pitchFamily="2" charset="2"/>
              <a:buChar char="ü"/>
            </a:pPr>
            <a:r>
              <a:rPr lang="fr-FR" sz="2000" b="1" dirty="0" smtClean="0">
                <a:solidFill>
                  <a:srgbClr val="6E267B"/>
                </a:solidFill>
                <a:latin typeface="Calibri" pitchFamily="34" charset="0"/>
                <a:ea typeface="MS PGothic" pitchFamily="34" charset="-128"/>
                <a:cs typeface="Arial" pitchFamily="34" charset="0"/>
              </a:rPr>
              <a:t>DRG 2016 :</a:t>
            </a:r>
          </a:p>
          <a:p>
            <a:pPr marL="180975" indent="-180975">
              <a:lnSpc>
                <a:spcPct val="80000"/>
              </a:lnSpc>
              <a:buNone/>
            </a:pPr>
            <a:r>
              <a:rPr lang="fr-FR" sz="2000" dirty="0" smtClean="0">
                <a:solidFill>
                  <a:srgbClr val="6E267B"/>
                </a:solidFill>
                <a:latin typeface="Calibri" pitchFamily="34" charset="0"/>
                <a:ea typeface="MS PGothic" pitchFamily="34" charset="-128"/>
                <a:cs typeface="Arial" pitchFamily="34" charset="0"/>
              </a:rPr>
              <a:t>Facture prévisionnelle TER Lorraine 2016</a:t>
            </a:r>
          </a:p>
          <a:p>
            <a:pPr marL="180975" indent="-180975">
              <a:lnSpc>
                <a:spcPct val="80000"/>
              </a:lnSpc>
              <a:buNone/>
            </a:pPr>
            <a:endParaRPr lang="fr-FR" sz="2000" dirty="0" smtClean="0">
              <a:solidFill>
                <a:srgbClr val="6E267B"/>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2000" dirty="0" smtClean="0">
                <a:solidFill>
                  <a:srgbClr val="6E267B"/>
                </a:solidFill>
                <a:latin typeface="Calibri" pitchFamily="34" charset="0"/>
                <a:ea typeface="MS PGothic" pitchFamily="34" charset="-128"/>
                <a:cs typeface="Arial" pitchFamily="34" charset="0"/>
              </a:rPr>
              <a:t>Gares de segment B et C Lorraine</a:t>
            </a:r>
          </a:p>
          <a:p>
            <a:pPr marL="581025" lvl="1" indent="-180975">
              <a:lnSpc>
                <a:spcPct val="80000"/>
              </a:lnSpc>
              <a:buNone/>
            </a:pPr>
            <a:r>
              <a:rPr lang="fr-FR" sz="1400" i="1" dirty="0" smtClean="0">
                <a:solidFill>
                  <a:srgbClr val="6E267B"/>
                </a:solidFill>
                <a:latin typeface="Calibri" pitchFamily="34" charset="0"/>
                <a:ea typeface="MS PGothic" pitchFamily="34" charset="-128"/>
                <a:cs typeface="Arial" pitchFamily="34" charset="0"/>
              </a:rPr>
              <a:t>Compte de gare / Redevance d’accès 2016</a:t>
            </a:r>
          </a:p>
          <a:p>
            <a:pPr marL="180975" indent="-180975">
              <a:lnSpc>
                <a:spcPct val="80000"/>
              </a:lnSpc>
              <a:buFont typeface="Arial" pitchFamily="34" charset="0"/>
              <a:buNone/>
            </a:pPr>
            <a:endParaRPr lang="fr-FR" sz="2000" b="1" dirty="0" smtClean="0">
              <a:solidFill>
                <a:srgbClr val="6E267B"/>
              </a:solidFill>
              <a:latin typeface="Calibri" pitchFamily="34" charset="0"/>
              <a:ea typeface="MS PGothic" pitchFamily="34" charset="-128"/>
              <a:cs typeface="Arial" pitchFamily="34" charset="0"/>
            </a:endParaRPr>
          </a:p>
        </p:txBody>
      </p:sp>
      <p:sp>
        <p:nvSpPr>
          <p:cNvPr id="9219" name="Rectangle 2"/>
          <p:cNvSpPr>
            <a:spLocks noChangeArrowheads="1"/>
          </p:cNvSpPr>
          <p:nvPr/>
        </p:nvSpPr>
        <p:spPr bwMode="auto">
          <a:xfrm>
            <a:off x="142844" y="-24"/>
            <a:ext cx="8229600" cy="433387"/>
          </a:xfrm>
          <a:prstGeom prst="rect">
            <a:avLst/>
          </a:prstGeom>
          <a:noFill/>
          <a:ln w="9525">
            <a:noFill/>
            <a:miter lim="800000"/>
            <a:headEnd/>
            <a:tailEnd/>
          </a:ln>
        </p:spPr>
        <p:txBody>
          <a:bodyPr/>
          <a:lstStyle/>
          <a:p>
            <a:pPr eaLnBrk="0" hangingPunct="0"/>
            <a:endParaRPr lang="fr-FR" sz="3600" b="1" dirty="0" smtClean="0">
              <a:solidFill>
                <a:srgbClr val="6E267B"/>
              </a:solidFill>
              <a:latin typeface="Calibri" pitchFamily="34" charset="0"/>
              <a:ea typeface="MS PGothic" pitchFamily="34" charset="-128"/>
              <a:cs typeface="Arial" pitchFamily="34" charset="0"/>
            </a:endParaRPr>
          </a:p>
          <a:p>
            <a:pPr eaLnBrk="0" hangingPunct="0"/>
            <a:r>
              <a:rPr lang="fr-FR" sz="6600" b="1" dirty="0" smtClean="0">
                <a:solidFill>
                  <a:srgbClr val="6E267B"/>
                </a:solidFill>
                <a:latin typeface="Calibri" pitchFamily="34" charset="0"/>
                <a:cs typeface="Arial" pitchFamily="34" charset="0"/>
              </a:rPr>
              <a:t>BILATERALE</a:t>
            </a:r>
            <a:endParaRPr lang="fr-FR" sz="6600" b="1" dirty="0">
              <a:solidFill>
                <a:srgbClr val="6E267B"/>
              </a:solidFill>
              <a:latin typeface="Calibri" pitchFamily="34" charset="0"/>
              <a:ea typeface="MS PGothic" pitchFamily="34" charset="-128"/>
              <a:cs typeface="Arial" pitchFamily="34" charset="0"/>
            </a:endParaRPr>
          </a:p>
        </p:txBody>
      </p:sp>
      <p:sp>
        <p:nvSpPr>
          <p:cNvPr id="9220" name="Rectangle 846"/>
          <p:cNvSpPr>
            <a:spLocks noChangeArrowheads="1"/>
          </p:cNvSpPr>
          <p:nvPr/>
        </p:nvSpPr>
        <p:spPr bwMode="auto">
          <a:xfrm>
            <a:off x="179388" y="3860800"/>
            <a:ext cx="3455987" cy="1871663"/>
          </a:xfrm>
          <a:prstGeom prst="rect">
            <a:avLst/>
          </a:prstGeom>
          <a:noFill/>
          <a:ln w="9525">
            <a:noFill/>
            <a:miter lim="800000"/>
            <a:headEnd/>
            <a:tailEnd/>
          </a:ln>
        </p:spPr>
        <p:txBody>
          <a:bodyPr/>
          <a:lstStyle/>
          <a:p>
            <a:pPr marL="742950" lvl="1" indent="-285750" eaLnBrk="0" hangingPunct="0">
              <a:spcBef>
                <a:spcPct val="20000"/>
              </a:spcBef>
              <a:buFont typeface="Arial" pitchFamily="34" charset="0"/>
              <a:buChar char="–"/>
            </a:pPr>
            <a:endParaRPr lang="fr-FR" sz="1800">
              <a:solidFill>
                <a:srgbClr val="6E267B"/>
              </a:solidFill>
            </a:endParaRPr>
          </a:p>
        </p:txBody>
      </p:sp>
      <p:pic>
        <p:nvPicPr>
          <p:cNvPr id="7" name="Picture 53"/>
          <p:cNvPicPr>
            <a:picLocks noChangeAspect="1" noChangeArrowheads="1"/>
          </p:cNvPicPr>
          <p:nvPr/>
        </p:nvPicPr>
        <p:blipFill>
          <a:blip r:embed="rId3"/>
          <a:srcRect/>
          <a:stretch>
            <a:fillRect/>
          </a:stretch>
        </p:blipFill>
        <p:spPr bwMode="auto">
          <a:xfrm>
            <a:off x="6000760" y="571480"/>
            <a:ext cx="2651151" cy="2648437"/>
          </a:xfrm>
          <a:prstGeom prst="rect">
            <a:avLst/>
          </a:prstGeom>
          <a:noFill/>
          <a:ln w="9525">
            <a:noFill/>
            <a:miter lim="800000"/>
            <a:headEnd/>
            <a:tailEnd/>
          </a:ln>
          <a:effectLst/>
        </p:spPr>
      </p:pic>
      <p:grpSp>
        <p:nvGrpSpPr>
          <p:cNvPr id="2" name="Groupe 5"/>
          <p:cNvGrpSpPr/>
          <p:nvPr/>
        </p:nvGrpSpPr>
        <p:grpSpPr>
          <a:xfrm>
            <a:off x="-282505" y="-142900"/>
            <a:ext cx="9712289" cy="7236020"/>
            <a:chOff x="-282505" y="-142900"/>
            <a:chExt cx="9712289" cy="7236020"/>
          </a:xfrm>
        </p:grpSpPr>
        <p:sp>
          <p:nvSpPr>
            <p:cNvPr id="10" name="Rectangle 9"/>
            <p:cNvSpPr/>
            <p:nvPr/>
          </p:nvSpPr>
          <p:spPr>
            <a:xfrm>
              <a:off x="-142908" y="-142900"/>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153299" y="6807368"/>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282505" y="-24"/>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9040695" y="9500"/>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rot="16200000">
              <a:off x="6028735" y="2099610"/>
              <a:ext cx="5500682" cy="1015663"/>
            </a:xfrm>
            <a:prstGeom prst="rect">
              <a:avLst/>
            </a:prstGeom>
            <a:noFill/>
          </p:spPr>
          <p:txBody>
            <a:bodyPr wrap="square" rtlCol="0">
              <a:spAutoFit/>
            </a:bodyPr>
            <a:lstStyle/>
            <a:p>
              <a:r>
                <a:rPr lang="fr-FR" sz="6000" b="1" dirty="0" smtClean="0">
                  <a:solidFill>
                    <a:schemeClr val="accent5">
                      <a:lumMod val="60000"/>
                      <a:lumOff val="40000"/>
                    </a:schemeClr>
                  </a:solidFill>
                </a:rPr>
                <a:t>Diapo bilatérale</a:t>
              </a:r>
              <a:endParaRPr lang="fr-FR" sz="6000" b="1" dirty="0">
                <a:solidFill>
                  <a:schemeClr val="accent5">
                    <a:lumMod val="60000"/>
                    <a:lumOff val="40000"/>
                  </a:schemeClr>
                </a:solidFill>
              </a:endParaRPr>
            </a:p>
          </p:txBody>
        </p:sp>
      </p:grpSp>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3" name="Picture 13" descr="http://ts4.mm.bing.net/th?id=HN.608035307703700735&amp;w=193&amp;h=137&amp;c=7&amp;rs=1&amp;pid=1.7"/>
          <p:cNvPicPr>
            <a:picLocks noChangeAspect="1" noChangeArrowheads="1"/>
          </p:cNvPicPr>
          <p:nvPr/>
        </p:nvPicPr>
        <p:blipFill>
          <a:blip r:embed="rId3">
            <a:grayscl/>
            <a:lum bright="40000" contrast="-40000"/>
          </a:blip>
          <a:srcRect/>
          <a:stretch>
            <a:fillRect/>
          </a:stretch>
        </p:blipFill>
        <p:spPr bwMode="auto">
          <a:xfrm>
            <a:off x="5290554" y="857232"/>
            <a:ext cx="3924916" cy="2786082"/>
          </a:xfrm>
          <a:prstGeom prst="rect">
            <a:avLst/>
          </a:prstGeom>
          <a:ln>
            <a:noFill/>
          </a:ln>
          <a:effectLst>
            <a:softEdge rad="112500"/>
          </a:effectLst>
        </p:spPr>
      </p:pic>
      <p:sp>
        <p:nvSpPr>
          <p:cNvPr id="8194" name="Rectangle 3"/>
          <p:cNvSpPr>
            <a:spLocks noChangeArrowheads="1"/>
          </p:cNvSpPr>
          <p:nvPr/>
        </p:nvSpPr>
        <p:spPr bwMode="auto">
          <a:xfrm>
            <a:off x="214282" y="209532"/>
            <a:ext cx="8929718" cy="504824"/>
          </a:xfrm>
          <a:prstGeom prst="rect">
            <a:avLst/>
          </a:prstGeom>
          <a:solidFill>
            <a:srgbClr val="6E267B"/>
          </a:solidFill>
          <a:ln w="9525">
            <a:noFill/>
            <a:miter lim="800000"/>
            <a:headEnd/>
            <a:tailEnd/>
          </a:ln>
        </p:spPr>
        <p:txBody>
          <a:bodyPr/>
          <a:lstStyle/>
          <a:p>
            <a:pPr eaLnBrk="0" hangingPunct="0"/>
            <a:r>
              <a:rPr lang="fr-FR" sz="2800" dirty="0" smtClean="0">
                <a:solidFill>
                  <a:schemeClr val="bg1"/>
                </a:solidFill>
                <a:latin typeface="Arial" pitchFamily="34" charset="0"/>
              </a:rPr>
              <a:t>Retour sur bilatérale n°1</a:t>
            </a:r>
            <a:endParaRPr lang="fr-FR" sz="2800" dirty="0">
              <a:solidFill>
                <a:schemeClr val="bg1"/>
              </a:solidFill>
              <a:latin typeface="Arial" pitchFamily="34" charset="0"/>
            </a:endParaRPr>
          </a:p>
        </p:txBody>
      </p:sp>
      <p:sp>
        <p:nvSpPr>
          <p:cNvPr id="8198" name="ZoneTexte 8"/>
          <p:cNvSpPr txBox="1">
            <a:spLocks noChangeArrowheads="1"/>
          </p:cNvSpPr>
          <p:nvPr/>
        </p:nvSpPr>
        <p:spPr bwMode="auto">
          <a:xfrm>
            <a:off x="285720" y="714356"/>
            <a:ext cx="7643866" cy="435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Narrow" pitchFamily="34" charset="0"/>
                <a:ea typeface="ＭＳ Ｐゴシック" pitchFamily="34" charset="-128"/>
              </a:defRPr>
            </a:lvl1pPr>
            <a:lvl2pPr marL="742950" indent="-285750" eaLnBrk="0" hangingPunct="0">
              <a:defRPr>
                <a:solidFill>
                  <a:schemeClr val="tx1"/>
                </a:solidFill>
                <a:latin typeface="Arial Narrow" pitchFamily="34" charset="0"/>
                <a:ea typeface="ＭＳ Ｐゴシック" pitchFamily="34" charset="-128"/>
              </a:defRPr>
            </a:lvl2pPr>
            <a:lvl3pPr marL="1143000" indent="-228600" eaLnBrk="0" hangingPunct="0">
              <a:defRPr>
                <a:solidFill>
                  <a:schemeClr val="tx1"/>
                </a:solidFill>
                <a:latin typeface="Arial Narrow" pitchFamily="34" charset="0"/>
                <a:ea typeface="ＭＳ Ｐゴシック" pitchFamily="34" charset="-128"/>
              </a:defRPr>
            </a:lvl3pPr>
            <a:lvl4pPr marL="1600200" indent="-228600" eaLnBrk="0" hangingPunct="0">
              <a:defRPr>
                <a:solidFill>
                  <a:schemeClr val="tx1"/>
                </a:solidFill>
                <a:latin typeface="Arial Narrow" pitchFamily="34" charset="0"/>
                <a:ea typeface="ＭＳ Ｐゴシック" pitchFamily="34" charset="-128"/>
              </a:defRPr>
            </a:lvl4pPr>
            <a:lvl5pPr marL="2057400" indent="-228600" eaLnBrk="0" hangingPunct="0">
              <a:defRPr>
                <a:solidFill>
                  <a:schemeClr val="tx1"/>
                </a:solidFill>
                <a:latin typeface="Arial Narrow"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Narrow"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Narrow"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Narrow"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Narrow" pitchFamily="34" charset="0"/>
                <a:ea typeface="ＭＳ Ｐゴシック" pitchFamily="34" charset="-128"/>
              </a:defRPr>
            </a:lvl9pPr>
          </a:lstStyle>
          <a:p>
            <a:pPr marL="285750" indent="-285750" eaLnBrk="1" hangingPunct="1">
              <a:buFont typeface="Wingdings" panose="05000000000000000000" pitchFamily="2" charset="2"/>
              <a:buChar char="ü"/>
              <a:defRPr/>
            </a:pPr>
            <a:r>
              <a:rPr lang="fr-FR" sz="1800" b="1" dirty="0" smtClean="0">
                <a:solidFill>
                  <a:schemeClr val="tx2"/>
                </a:solidFill>
                <a:latin typeface="Arial" pitchFamily="34" charset="0"/>
                <a:ea typeface="+mn-ea"/>
                <a:cs typeface="Arial" pitchFamily="34" charset="0"/>
              </a:rPr>
              <a:t>Investissement accessibilité</a:t>
            </a:r>
          </a:p>
          <a:p>
            <a:pPr marL="285750" indent="-285750" eaLnBrk="1" hangingPunct="1">
              <a:buFont typeface="Wingdings" panose="05000000000000000000" pitchFamily="2" charset="2"/>
              <a:buChar char="ü"/>
              <a:defRPr/>
            </a:pPr>
            <a:endParaRPr lang="fr-FR" sz="900" dirty="0" smtClean="0"/>
          </a:p>
          <a:p>
            <a:pPr marL="1028700" lvl="1" eaLnBrk="1" hangingPunct="1">
              <a:buFont typeface="Courier New" panose="02070309020205020404" pitchFamily="49" charset="0"/>
              <a:buChar char="o"/>
              <a:defRPr/>
            </a:pPr>
            <a:r>
              <a:rPr lang="fr-FR" sz="1400" dirty="0" smtClean="0">
                <a:solidFill>
                  <a:schemeClr val="tx2"/>
                </a:solidFill>
                <a:latin typeface="Arial" pitchFamily="34" charset="0"/>
                <a:ea typeface="+mn-ea"/>
                <a:cs typeface="Arial" pitchFamily="34" charset="0"/>
              </a:rPr>
              <a:t>Attente avis de la Région Lorraine concernant le financement</a:t>
            </a:r>
          </a:p>
          <a:p>
            <a:pPr marL="1028700" lvl="1" eaLnBrk="1" hangingPunct="1">
              <a:defRPr/>
            </a:pPr>
            <a:r>
              <a:rPr lang="fr-FR" sz="1400" dirty="0" smtClean="0">
                <a:solidFill>
                  <a:schemeClr val="tx2"/>
                </a:solidFill>
                <a:latin typeface="Arial" pitchFamily="34" charset="0"/>
                <a:ea typeface="+mn-ea"/>
                <a:cs typeface="Arial" pitchFamily="34" charset="0"/>
              </a:rPr>
              <a:t>25% G&amp;C</a:t>
            </a:r>
          </a:p>
          <a:p>
            <a:pPr marL="1028700" lvl="1" eaLnBrk="1" hangingPunct="1">
              <a:defRPr/>
            </a:pPr>
            <a:r>
              <a:rPr lang="fr-FR" sz="1400" dirty="0" smtClean="0">
                <a:solidFill>
                  <a:schemeClr val="tx2"/>
                </a:solidFill>
                <a:latin typeface="Arial" pitchFamily="34" charset="0"/>
                <a:ea typeface="+mn-ea"/>
                <a:cs typeface="Arial" pitchFamily="34" charset="0"/>
              </a:rPr>
              <a:t>50% CRL</a:t>
            </a:r>
          </a:p>
          <a:p>
            <a:pPr marL="1028700" lvl="1" eaLnBrk="1" hangingPunct="1">
              <a:defRPr/>
            </a:pPr>
            <a:r>
              <a:rPr lang="fr-FR" sz="1400" dirty="0" smtClean="0">
                <a:solidFill>
                  <a:schemeClr val="tx2"/>
                </a:solidFill>
                <a:latin typeface="Arial" pitchFamily="34" charset="0"/>
                <a:ea typeface="+mn-ea"/>
                <a:cs typeface="Arial" pitchFamily="34" charset="0"/>
              </a:rPr>
              <a:t>25% autres (agglo, ville, …)</a:t>
            </a:r>
          </a:p>
          <a:p>
            <a:pPr marL="1028700" lvl="1" eaLnBrk="1" hangingPunct="1">
              <a:defRPr/>
            </a:pPr>
            <a:endParaRPr lang="fr-FR" sz="1400" dirty="0" smtClean="0">
              <a:solidFill>
                <a:schemeClr val="tx2"/>
              </a:solidFill>
              <a:latin typeface="Arial" pitchFamily="34" charset="0"/>
              <a:ea typeface="+mn-ea"/>
              <a:cs typeface="Arial" pitchFamily="34" charset="0"/>
            </a:endParaRPr>
          </a:p>
          <a:p>
            <a:pPr marL="1028700" lvl="1" eaLnBrk="1" hangingPunct="1">
              <a:defRPr/>
            </a:pPr>
            <a:r>
              <a:rPr lang="fr-FR" sz="1400" dirty="0" smtClean="0">
                <a:solidFill>
                  <a:schemeClr val="tx2"/>
                </a:solidFill>
                <a:latin typeface="Arial" pitchFamily="34" charset="0"/>
                <a:ea typeface="+mn-ea"/>
                <a:cs typeface="Arial" pitchFamily="34" charset="0"/>
              </a:rPr>
              <a:t>Rappel de l’impact transporteur pour les gares de Charmes, </a:t>
            </a:r>
            <a:r>
              <a:rPr lang="fr-FR" sz="1400" dirty="0" err="1" smtClean="0">
                <a:solidFill>
                  <a:schemeClr val="tx2"/>
                </a:solidFill>
                <a:latin typeface="Arial" pitchFamily="34" charset="0"/>
                <a:ea typeface="+mn-ea"/>
                <a:cs typeface="Arial" pitchFamily="34" charset="0"/>
              </a:rPr>
              <a:t>Conflans</a:t>
            </a:r>
            <a:r>
              <a:rPr lang="fr-FR" sz="1400" dirty="0" smtClean="0">
                <a:solidFill>
                  <a:schemeClr val="tx2"/>
                </a:solidFill>
                <a:latin typeface="Arial" pitchFamily="34" charset="0"/>
                <a:ea typeface="+mn-ea"/>
                <a:cs typeface="Arial" pitchFamily="34" charset="0"/>
              </a:rPr>
              <a:t> Jarny, Hagondange, Longwy, Pont à Mousson, Saint </a:t>
            </a:r>
            <a:r>
              <a:rPr lang="fr-FR" sz="1400" dirty="0" err="1" smtClean="0">
                <a:solidFill>
                  <a:schemeClr val="tx2"/>
                </a:solidFill>
                <a:latin typeface="Arial" pitchFamily="34" charset="0"/>
                <a:ea typeface="+mn-ea"/>
                <a:cs typeface="Arial" pitchFamily="34" charset="0"/>
              </a:rPr>
              <a:t>Avold</a:t>
            </a:r>
            <a:r>
              <a:rPr lang="fr-FR" sz="1400" dirty="0" smtClean="0">
                <a:solidFill>
                  <a:schemeClr val="tx2"/>
                </a:solidFill>
                <a:latin typeface="Arial" pitchFamily="34" charset="0"/>
                <a:ea typeface="+mn-ea"/>
                <a:cs typeface="Arial" pitchFamily="34" charset="0"/>
              </a:rPr>
              <a:t>, Sarreguemines et Vittel : 15k€ en 2016</a:t>
            </a:r>
          </a:p>
          <a:p>
            <a:pPr marL="1028700" lvl="1" eaLnBrk="1" hangingPunct="1">
              <a:defRPr/>
            </a:pPr>
            <a:endParaRPr lang="fr-FR" sz="1400" dirty="0" smtClean="0">
              <a:solidFill>
                <a:schemeClr val="tx2"/>
              </a:solidFill>
              <a:latin typeface="Arial" pitchFamily="34" charset="0"/>
              <a:ea typeface="+mn-ea"/>
              <a:cs typeface="Arial" pitchFamily="34" charset="0"/>
            </a:endParaRPr>
          </a:p>
          <a:p>
            <a:pPr marL="285750" indent="-285750" eaLnBrk="1" hangingPunct="1">
              <a:buFont typeface="Wingdings" panose="05000000000000000000" pitchFamily="2" charset="2"/>
              <a:buChar char="ü"/>
              <a:defRPr/>
            </a:pPr>
            <a:r>
              <a:rPr lang="fr-FR" sz="1800" b="1" dirty="0" smtClean="0">
                <a:solidFill>
                  <a:schemeClr val="tx2"/>
                </a:solidFill>
                <a:latin typeface="Arial" pitchFamily="34" charset="0"/>
                <a:cs typeface="Arial" pitchFamily="34" charset="0"/>
              </a:rPr>
              <a:t>Investissement gare de Vittel :</a:t>
            </a:r>
          </a:p>
          <a:p>
            <a:pPr marL="285750" indent="-285750" eaLnBrk="1" hangingPunct="1">
              <a:buFont typeface="Wingdings" panose="05000000000000000000" pitchFamily="2" charset="2"/>
              <a:buChar char="ü"/>
              <a:defRPr/>
            </a:pPr>
            <a:endParaRPr lang="fr-FR" sz="900" dirty="0" smtClean="0"/>
          </a:p>
          <a:p>
            <a:pPr marL="1028700" lvl="1" eaLnBrk="1" hangingPunct="1">
              <a:buFont typeface="Courier New" panose="02070309020205020404" pitchFamily="49" charset="0"/>
              <a:buChar char="o"/>
              <a:defRPr/>
            </a:pPr>
            <a:r>
              <a:rPr lang="fr-FR" sz="1400" dirty="0" smtClean="0">
                <a:solidFill>
                  <a:schemeClr val="tx2"/>
                </a:solidFill>
                <a:latin typeface="Arial" pitchFamily="34" charset="0"/>
                <a:cs typeface="Arial" pitchFamily="34" charset="0"/>
              </a:rPr>
              <a:t>Demande de mécénat en cours (Groupe Nestlé Waters, </a:t>
            </a:r>
            <a:r>
              <a:rPr lang="fr-FR" sz="1400" dirty="0" err="1" smtClean="0">
                <a:solidFill>
                  <a:schemeClr val="tx2"/>
                </a:solidFill>
                <a:latin typeface="Arial" pitchFamily="34" charset="0"/>
                <a:cs typeface="Arial" pitchFamily="34" charset="0"/>
              </a:rPr>
              <a:t>ClubMed</a:t>
            </a:r>
            <a:r>
              <a:rPr lang="fr-FR" sz="1400" dirty="0" smtClean="0">
                <a:solidFill>
                  <a:schemeClr val="tx2"/>
                </a:solidFill>
                <a:latin typeface="Arial" pitchFamily="34" charset="0"/>
                <a:cs typeface="Arial" pitchFamily="34" charset="0"/>
              </a:rPr>
              <a:t>, …)</a:t>
            </a:r>
          </a:p>
          <a:p>
            <a:pPr marL="1028700" lvl="1" eaLnBrk="1" hangingPunct="1">
              <a:defRPr/>
            </a:pPr>
            <a:endParaRPr lang="fr-FR" sz="1400" dirty="0" smtClean="0">
              <a:solidFill>
                <a:schemeClr val="tx2"/>
              </a:solidFill>
              <a:latin typeface="Arial" pitchFamily="34" charset="0"/>
              <a:ea typeface="+mn-ea"/>
              <a:cs typeface="Arial" pitchFamily="34" charset="0"/>
            </a:endParaRPr>
          </a:p>
          <a:p>
            <a:pPr marL="285750" indent="-285750" eaLnBrk="1" hangingPunct="1">
              <a:buFont typeface="Wingdings" panose="05000000000000000000" pitchFamily="2" charset="2"/>
              <a:buChar char="ü"/>
              <a:defRPr/>
            </a:pPr>
            <a:r>
              <a:rPr lang="fr-FR" sz="1800" b="1" dirty="0" smtClean="0">
                <a:solidFill>
                  <a:schemeClr val="tx2"/>
                </a:solidFill>
                <a:latin typeface="Arial" pitchFamily="34" charset="0"/>
                <a:cs typeface="Arial" pitchFamily="34" charset="0"/>
              </a:rPr>
              <a:t>Information voyageur</a:t>
            </a:r>
          </a:p>
          <a:p>
            <a:pPr marL="285750" indent="-285750" eaLnBrk="1" hangingPunct="1">
              <a:buFont typeface="Wingdings" panose="05000000000000000000" pitchFamily="2" charset="2"/>
              <a:buChar char="ü"/>
              <a:defRPr/>
            </a:pPr>
            <a:endParaRPr lang="fr-FR" sz="900" dirty="0" smtClean="0"/>
          </a:p>
          <a:p>
            <a:pPr marL="1028700" lvl="1" eaLnBrk="1" hangingPunct="1">
              <a:buFont typeface="Courier New" panose="02070309020205020404" pitchFamily="49" charset="0"/>
              <a:buChar char="o"/>
              <a:defRPr/>
            </a:pPr>
            <a:r>
              <a:rPr lang="fr-FR" sz="1400" dirty="0" smtClean="0">
                <a:solidFill>
                  <a:schemeClr val="tx2"/>
                </a:solidFill>
                <a:latin typeface="Arial" pitchFamily="34" charset="0"/>
                <a:cs typeface="Arial" pitchFamily="34" charset="0"/>
              </a:rPr>
              <a:t>Ecrans datant de 2007 vont arriver en fin de vie.</a:t>
            </a:r>
          </a:p>
          <a:p>
            <a:pPr marL="1028700" lvl="1" eaLnBrk="1" hangingPunct="1">
              <a:defRPr/>
            </a:pPr>
            <a:r>
              <a:rPr lang="fr-FR" sz="1400" dirty="0" smtClean="0">
                <a:solidFill>
                  <a:schemeClr val="tx2"/>
                </a:solidFill>
                <a:latin typeface="Arial" pitchFamily="34" charset="0"/>
                <a:cs typeface="Arial" pitchFamily="34" charset="0"/>
              </a:rPr>
              <a:t>2017 ?</a:t>
            </a:r>
          </a:p>
          <a:p>
            <a:pPr marL="1028700" lvl="1" eaLnBrk="1" hangingPunct="1">
              <a:defRPr/>
            </a:pPr>
            <a:endParaRPr lang="fr-FR" sz="1400" dirty="0" smtClean="0">
              <a:solidFill>
                <a:schemeClr val="tx2"/>
              </a:solidFill>
              <a:latin typeface="Arial" pitchFamily="34" charset="0"/>
              <a:ea typeface="+mn-ea"/>
              <a:cs typeface="Arial" pitchFamily="34" charset="0"/>
            </a:endParaRPr>
          </a:p>
        </p:txBody>
      </p:sp>
      <p:sp>
        <p:nvSpPr>
          <p:cNvPr id="15" name="Rectangle 28"/>
          <p:cNvSpPr>
            <a:spLocks noChangeArrowheads="1"/>
          </p:cNvSpPr>
          <p:nvPr/>
        </p:nvSpPr>
        <p:spPr bwMode="auto">
          <a:xfrm>
            <a:off x="0" y="0"/>
            <a:ext cx="190500" cy="3270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defRPr/>
            </a:pPr>
            <a:endParaRPr lang="fr-FR">
              <a:ea typeface="ＭＳ Ｐゴシック" pitchFamily="34" charset="-128"/>
              <a:cs typeface="Arial" pitchFamily="34" charset="0"/>
            </a:endParaRPr>
          </a:p>
        </p:txBody>
      </p:sp>
      <p:sp>
        <p:nvSpPr>
          <p:cNvPr id="18" name="Rectangle 32"/>
          <p:cNvSpPr>
            <a:spLocks noChangeArrowheads="1"/>
          </p:cNvSpPr>
          <p:nvPr/>
        </p:nvSpPr>
        <p:spPr bwMode="auto">
          <a:xfrm>
            <a:off x="0" y="0"/>
            <a:ext cx="9144000" cy="15875"/>
          </a:xfrm>
          <a:prstGeom prst="rect">
            <a:avLst/>
          </a:prstGeom>
          <a:solidFill>
            <a:srgbClr val="000000"/>
          </a:solidFill>
          <a:ln w="9525">
            <a:solidFill>
              <a:schemeClr val="tx1"/>
            </a:solidFill>
            <a:prstDash val="solid"/>
            <a:miter lim="800000"/>
            <a:headEnd/>
            <a:tailEnd/>
          </a:ln>
          <a:effectLst>
            <a:prstShdw prst="shdw17" dist="17961" dir="2700000">
              <a:schemeClr val="tx1">
                <a:gamma/>
                <a:shade val="60000"/>
                <a:invGamma/>
              </a:schemeClr>
            </a:prstShdw>
          </a:effectLst>
        </p:spPr>
        <p:txBody>
          <a:bodyPr wrap="none" anchor="ctr">
            <a:spAutoFit/>
          </a:bodyPr>
          <a:lstStyle/>
          <a:p>
            <a:pPr>
              <a:defRPr/>
            </a:pPr>
            <a:endParaRPr lang="fr-FR">
              <a:ea typeface="ＭＳ Ｐゴシック" pitchFamily="34" charset="-128"/>
              <a:cs typeface="Arial" pitchFamily="34" charset="0"/>
            </a:endParaRPr>
          </a:p>
        </p:txBody>
      </p:sp>
      <p:sp>
        <p:nvSpPr>
          <p:cNvPr id="409602" name="AutoShape 2" descr="data:image/jpeg;base64,/9j/4AAQSkZJRgABAQEAYABgAAD/2wBDAAoHBwkHBgoJCAkLCwoMDxkQDw4ODx4WFxIZJCAmJSMgIyIoLTkwKCo2KyIjMkQyNjs9QEBAJjBGS0U+Sjk/QD3/2wBDAQsLCw8NDx0QEB09KSMpPT09PT09PT09PT09PT09PT09PT09PT09PT09PT09PT09PT09PT09PT09PT09PT09PT3/wAARCACUAOU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yWg0UZpgJijFOFGKAGYpadjNJtpAJSijFGKYBRRS4oASilxRikAUUUUxBRS8UYBoGIKWlwKMUgAUUUUAJSijFAFABSUpFGKAEopcUYpgJSGjNFAgooooAbQaKDQMAadTaB1pAPFO2mtTwpZ2+o+K9Js7yMS21xdJHJGSQGU9uK94X4Y+EV5/sOD8ZH/8AiqAPnPbRtzX0gPhz4TXpoNp+O4/1px8C+EoRltD05f8AejBz+dFx2PmzA9aaSo/iH519Kp4W8IKfl0bSwfe3GP1FXIvCvh0gGPRdLIPQi2Q/0pJp7A01ufL25P76/nQCD0IP0NfU6+HNGjPyaTp6/S2T/CvNfjRp9rbW+iG2t4INzzBvLjC54XGcCi4WPIwCeBUgtpSM+WxHsK6PTNDXYGkHJGSSOldHb6B56fJE2PUjFZSrpOyNY0W1c84aF0GWRx9RTR6d69Cu/DzxuTsJGCORXPapopT5lUK/86I1k9wlRaK1r4R8QXtrFdWui301vKoZJEiyGHqKk/4QvxL/ANC/qX/fg1714Cbd4C0M+log/LiuhzWtzKx8xHwd4kH/ADANU/8AAZqQ+EfEI66Dqn/gM1fTMtzFDw78+g5NRDUIif4x9VpcyQ1FvofNP/CK6/30PUx/26v/AIUn/CK6/wBtD1P/AMBX/wAK+n45lkAMbbh7HpTiSe9O4rHynfaZfaY6JqFncWjuu5VnjKEjOMgHtVSvUfjjF/xONJk7tbuufo2f615caYgopKKAEooopiCiiigBuaKKKQxQKAOaUUDrQBueCzt8caEf+n6L+dfT3bFfMHg/jxroZ9L6L/0Kvpm8mMETMv3idq/Wk3YaVyG6uyh8qEZk/ib+6P8AGqOwFixy7H+JjmnKm1ACSWPLE96XqcCsH72rOmMeXYaGx/CD7U+OTDZiJjYe3BpSu0ZxVG7udg6YxSfu6lJc2hsQXXmYSQBZPQdD9K4b4p2Yu10d3PyQyyswHUnC4FdMGFxbhsdRXOa8JrrVLKC4kLxJukGRzxgcnvTlN8pCpLmM/RtGIjEl0o3H5hH2WugjgCkcVSF8sWSscjqOrBeKv21zHcx7o857g9aySRuONujjDKCPcVg65okLoZFTGDyAK27jUILQqsrne3RVUsaje5hu49h3ASDA3LjP0oaTFc0/BMZg8I2MDcNErp+TtWlPdF22wkBccyY6/T/GsHRXcaatsXOyKRwccbuc8/nVu8n8mEMO7Ba19p7piqXvFnfgAIowO9IGPcDNQ2su9BxVll4zQtUU1Z2GqSGyhKSdiK0LS6FwMHCyL95f6is8NwRnntSKfKkScfeXhvcd6adiZRujz/45x8aJN/12X/0CvITXs3xwQNo2jyjkLO4z9VB/pXjJrc5hKTNBopgFFFFABRRRQAlBpcUYoAQe9OArT0Tw7f69dJHZwSeUWw1wyHy09ee59q7vS/hdZwOG1S6e6J6RqPLX8cHJ/OolNRLjBy2OJ8JH/istDODj7dDz/wACFfSWo5NxAM8Dc2PeuFXwnotjNBd2+l24lt3V45IicqwOQcZ9a6OPWvts0KOMuGKZAPJxnn0rKVVNWNo0ZJ3L0jbQMdTT4RgBj3qCQFpFHanzSEfKoqbmltLE7OmPmYD6ms++jtmiZpGxwcGpTAzLufPtWfeozlU5Ck9amctNUOEddGXbUBLRApyABisnU0WS9jY9VRl/Akf4VopNujAQZA71n3an75+lF7xsO1pGCr62L+RBaRtFn5WacKoHrgAmte2MkUq+ZtDsPmC9KmhIKDqTVWSWSK7ZvJZ0A5K9BRcOVj7t5smSC2WZh1G7afwNU7W51O7vgk2nPb2wHJeVX59iK0reWR2dvJZFzwGxyPUVadlCArigGmOsUVGfHBZsn61Lf+X5IMudisCcVXtmKuW/vVJdShl8txgMODSfw2BL3i7C0EUY28D3qYSo4BUgisu0VzGFYHA4q28Jj+ZSQD1FXGTtoS4q4+YAfMOhpc7o+e4puS8BHem8iE+wouFjk/i/H5ngPTJ/7l0o/NGH9K8UNe8fFW33fDVf+mUsLfrj+teDHrjvXRHY5JbsaaKKKokSlpKUUCCilooGJSjrSUZxQB7R4Ak87wZYjcAEVl2r7Ma3ZRcqmbWGMMvI8xuD+Vcp8OZDF4XhPGC79fqav391eXV40AnZIQBkIcbq4p7s7YLRGu08x2i6smiI5MkT7h/jVzTInlWSfzHby3B4QAEHjB9683u9cubbxVpen213MkT3ESTgN95WcDb9MV7elrFDbtBEm1ORjNXCm3qyZ1ktEZ5AJU460ko2tnGacgwCjfeXinYwMGnYLkLXA24PAFULqQMPlI5q9JErHhc+1YOpv5EhGCCDnFZzbtqa04pvQ14Exbp7DmqGqusKxBiB5jlQPfaT/Q1PpOofbrQHGHU7WB7GsL4hzyWfh6C7hIWSC+idSenRuPxq42aViJ3i9S0/mpAXh2lgMbXOAapxzau2T5VrHjsdxz+Pek0zWINUsYriMlQ652t1H+Na8E0QHJqUi1IorJrJUBY7Ns+u4Y/Gr5jZYiZCu8gZC9M0+S4hQZ3D86w9d8U2mkQh/wDWzNkRxg8Ej1PpQKUjZspBNLIqnJhlMbexAH+NXLuP/R/xya5v4cTS3nh24up2LzS30zOx7k4NbWuXxtLVVVcvKSAPYdaJJKLuKDcpKxPbzgAZ5qyZ9424OKydIzKBhCRjqelbCIE4og7oqolFiqMJTGAKBGYAOQMk4qXANVdQVjCT5TyIOu3OVPY8VbRmmU9W36jFJZXsCX9o5wUVsqcdDg46Vx+p/C/SrvcdOkuNPlxwrnzI8/TqPzrcF1bR7TPqU0YHzE7cfzFX7TULa5Ym3vROv94n/wCtWfNJO43CNjxXWvCOsaEXe8tGaBTjz4iGj9jkdPxrGzX0bcW0V9byW9xEksUo2uh6OPQ14T4ssrPT/FOo2unKy20MxRFJzt4GRn2Oa6ITctGc04cuqMalFFFamYtFFFACZpRyR9abTlRpGCJ95yFX6ngUgPU/BIeDwpafKfn3N+bHFL4i1iPSoXuQA0v3FXP3jit/T9OjsdGtrYDiGJU474HWvNfHU+dUjtlJ2opc/U//AFq5FHnmdjlyQMzTLqW78UafcTtuke9hZj/20WvqL+I/WvlXRyV1vTz6XUP/AKGK+qv4j9a6rHJcqXkG1/OUdvm/xqDG4ZrSwDwe/FZ8kRhk2jO08g1nJWdzWnK+hHjFQXFrDcjEsYPvVg01hmoZqm09CjY6XBYSy+RnbJgkE5rn/idCW8EOQBj7XFz+ddjbwF5OnyisD4oRhvBMowOJ4v51VOJFWbZxHhKNLjRjEPvRnIPcZraNnMPuyOK5vwfP9ivPJkOFlGPx7f1rvUVXAqKitIum7xMlbNgMu7H6muF8Z3HmagsSj5LdccDqTyfyGK9G1S5SwsZJ252DgepPQfnXl96j3MzOxJZmySfUmqpxu7k1ZWVj0X4VIT4QkfaQhu5Bk/8AAa6a7sILudGuBu8v7orJ+EsXl+EJ0Pa8fj6gV01zblJM9jTnAVObvoV4kSFdsahV9qeAKMYpO9SW9QPHA69q0II/KQD+L+IjvUFpEWYysuAPu5/nVutILqZVJdDl/EtmmkaLqGqWjMpt4jL5bYZSQRx7VgW3iGWWBJ5oI3DAEhO3511Hjz/kQta/69j/ADFeReE9Ya5h+wTH5o/mQ+q//WqKsLK6KpTbdmepWt1G6q8aEbscY968D1qUza5fyMcl7mQk/wDAjXtGn3AhKgngc4J9K8Onk824lkI5dy35k0qO7CuR0tFFdBzhRRRQAztW/wCCdM/tLxHBuUNHb/vWH06D8/5VgDmvTPhvpfk6W944w9w2R/ujgf1qJu0TSmryOzuH8uA+mK8e8XP5mvSHPOxf6165f8W7fSvH/FQK6/OD/dT/ANBrKl8RrW+EqaR/yGbD/r6i/wDQxX1aerfWvlrS9Puxd21z5IVI5Uk/eNt3BWB+vavaP+FmysCV0hPxuf8A7GumxzHeU2SNZFwwzzke1efv8Tbn+HSoc+9wf8Khb4oX4+7pdt+Mjf4UrDWh3T2sinKjcPakEMn/ADzauEHxO1R+RptoAOpJc0j/ABM1cAEWNjj6Of61Psy/aM9Igi8uPbnJPNcx8S0LeCbnH8MsR/8AHxXNj4k602P9F09RxyI39P8AeqlrHi3VNc0xrK6itVikKsTHGQcggjqatRIbuYNgpkZCnXjGK9Es4i1srHriuEsoGt2Rj0HP616FZSLJZo6j5SMisay1TN6L0aOS8Us8lzDDn93GDIR6tjA/rWB9nxFuxziug1wiW8cgjI4xWbJHhAozjp/IVrSVomdR+8dv8LVYeHrwMuP9OcgfgK7GWEyLjH04rxq11O/sbd47O7uIEZixWNyoz6/yobU9Vlcq2p3xOc/69v8AGm43ITsestZzj7qZpYtOkzmTj2Brx9572Rfnu7kj3mb/ABqBhK33pZT9XNR7NF87PcSEhXDFVA9WAqF721Th7q3X6yqP614dLbh0KuNykYIbnNcpqmlG0nLRxkwkZ3Yzj2q7EHu/j3U7F/AmsRR31o8jQYVFmUsTkds14T4fnMOu2hDYDtsOPfNZvHoPyq3o4/4m9oc9JlqWtAW57TplsCVdmyO+RXimo2j2Op3Ns4+aGVkP4E17dpzYhWvMfiHZG08UyyqAEukWUfXo36isKWjsdFbVXOWpDS0V0HMJRRmimA1uFJHWvcPDtqLPSLWADGyJQfrivEoBunjB7uo/UV7tYcRCsKvQ3ordjr0ZjIrzrWtLF14hnkzsYImwsMjgV6XMAUJJwMVw93IJNRebGeefZccflRRV5FVX7pBY2UUS/vBmTvuOavgoFwuM+gqNo8r8pww/I/hUHmyL1wB3ZRxXSc5ZZFIyarXTxx4XI3N2zTJJzGhck+3vWLLfqL6OPq53FifccCiwXOggCkZAyw7Z6irBiTy8gDbmqVo5YjaQDjOfStBeYt6jgjDD3piIAq8Yxj2py4+UY4JxSLjGKeRmMEeo/WgCZAdmP4l/lXTaPc7NGnYjHkZz3rl4nO4HB+YcjvV2CWZLSbywfJLASt9Og/MionHmVi4S5XcruR5hlcNvYnIzTAvy8nJHXFPncFVGSWz29ajXg7u3JqySNYtvJOT3NSJEWOVAz6ntTTIzBQAAGbrUw5TL/KmOnrQBF5QJOOQDyx4FMaEdqbf3YRQOEGOFz0+tVbPUlMjoefm2596QXLRt8jlj+HFVbmzQREhcuemeaubo5f4Wz6ijYpHyyn8RmgDz7V7FrS5LCLZEwGNo+UH+lGixl9cs1AOfNB/IE13E+mLP9+QkH0FULPTxB4kjO3KbSFyOnGTUS0Q4rU7rTmygHpXNfE6yEmk2t4q/NDKUY+it0/UV0tgu2qXjWET+ENQUjO1Fcfgwrli/eR1SV4s8bpKceKYa6jjCikNFAFiwi82+gXp+8DEn0Byf5V7PYXsRhVvMTBHUsBXjenSLHeKXwFYbST9a6tY/NlCLuVT/ABA0pU+c0hPlOu1nXoJbRrewcSvIfK3r90E8EA+3c1zSSB3kA+6+5AfbGBUd5J9kh7KgjMcQ68nqfy/nUXmwpaoRIuRyctiqhBRWgpTcnqXjdlY1O0ggdccGq0t2ZAcnaOpUcAVkyeKzFKypGsqDpjj8az7/AF+S7B2QrGSeSTmquiDQ1bUzBGFXh2HyjP3R61h2cv8Ap0bytklupquzs5LMSWPem446kUrgd1YydAT05rXic7GAPUVz9pIMIwPJUVs20m4r7cmqAmkQbRwevWpPl5UdARQyAr78fmaY5AYnvQBMmBJAo5JAyfT2qxKxCKuflLZI96pof3yjsGH6Cr2+M2Qj8pWlZ929jyo9BQBUkB88kHjeDj6ilTiPB/uAfrTGchz2+fNEb5THbYP50AK0Xzo2OB3pzttXPXb0H9aeGLDFVr2YrGQvBcD8qAOa8RXrJFnOWc7VPpjrWNp+pPFKEkY7WOcnsaseIXxcQxgcBS35n/61Y2am+oHbWt/8wLMWz3BrahYsBwSPcV5tFezRABGwB610ej6g11Af3jq4PQN2p3A6x3EcZJ4AHOO1YyTudYjnP3CxRFPYA8/zNSStLLGscbHOOSahuisSwhMf6OwO7uTnJ/Ohq472O6tgNqleh54qt4mIPhfUgf8An2aqul6pHGgilIAGCjdBtP8AnFS67LHPod7HvH72JkXnqT0ricWpWOtSTjc8aY0wmntnOMVHXUcYUUUUwADjH4VqxazdLHHGNmEG0HHP40UUAJe6tczsC5X5RgYFUJLmWYHzHLD07UUUARdqQ0UUgCj1oooA6zT+bSAnrsFbdn/SiitALhJx/wADqHedpzznNFFMCaEDzl4/iP8AKrJP7ocDPTNFFICqxxI7dwQKbESV/A/zoopiJ4TVa/8AuL/u0UUDOJ8R/wDIQj/65D+ZrJNFFZvcAqWC6ltJFeI4ORRRQI6ptWnF9HEEiCuMk4Of50+aRjM6nkEZooq0Bd02QvK0bAEKuRnt7fSkvj5FlOUAwVPB5AoooY0cG5JJJ6nrTO1FFQAlFFFID//Z"/>
          <p:cNvSpPr>
            <a:spLocks noChangeAspect="1" noChangeArrowheads="1"/>
          </p:cNvSpPr>
          <p:nvPr/>
        </p:nvSpPr>
        <p:spPr bwMode="auto">
          <a:xfrm>
            <a:off x="63500" y="-669925"/>
            <a:ext cx="2181225" cy="1409700"/>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09604" name="AutoShape 4" descr="data:image/jpeg;base64,/9j/4AAQSkZJRgABAQEAYABgAAD/2wBDAAoHBwkHBgoJCAkLCwoMDxkQDw4ODx4WFxIZJCAmJSMgIyIoLTkwKCo2KyIjMkQyNjs9QEBAJjBGS0U+Sjk/QD3/2wBDAQsLCw8NDx0QEB09KSMpPT09PT09PT09PT09PT09PT09PT09PT09PT09PT09PT09PT09PT09PT09PT09PT09PT3/wAARCACUAOU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yWg0UZpgJijFOFGKAGYpadjNJtpAJSijFGKYBRRS4oASilxRikAUUUUxBRS8UYBoGIKWlwKMUgAUUUUAJSijFAFABSUpFGKAEopcUYpgJSGjNFAgooooAbQaKDQMAadTaB1pAPFO2mtTwpZ2+o+K9Js7yMS21xdJHJGSQGU9uK94X4Y+EV5/sOD8ZH/8AiqAPnPbRtzX0gPhz4TXpoNp+O4/1px8C+EoRltD05f8AejBz+dFx2PmzA9aaSo/iH519Kp4W8IKfl0bSwfe3GP1FXIvCvh0gGPRdLIPQi2Q/0pJp7A01ufL25P76/nQCD0IP0NfU6+HNGjPyaTp6/S2T/CvNfjRp9rbW+iG2t4INzzBvLjC54XGcCi4WPIwCeBUgtpSM+WxHsK6PTNDXYGkHJGSSOldHb6B56fJE2PUjFZSrpOyNY0W1c84aF0GWRx9RTR6d69Cu/DzxuTsJGCORXPapopT5lUK/86I1k9wlRaK1r4R8QXtrFdWui301vKoZJEiyGHqKk/4QvxL/ANC/qX/fg1714Cbd4C0M+log/LiuhzWtzKx8xHwd4kH/ADANU/8AAZqQ+EfEI66Dqn/gM1fTMtzFDw78+g5NRDUIif4x9VpcyQ1FvofNP/CK6/30PUx/26v/AIUn/CK6/wBtD1P/AMBX/wAK+n45lkAMbbh7HpTiSe9O4rHynfaZfaY6JqFncWjuu5VnjKEjOMgHtVSvUfjjF/xONJk7tbuufo2f615caYgopKKAEooopiCiiigBuaKKKQxQKAOaUUDrQBueCzt8caEf+n6L+dfT3bFfMHg/jxroZ9L6L/0Kvpm8mMETMv3idq/Wk3YaVyG6uyh8qEZk/ib+6P8AGqOwFixy7H+JjmnKm1ACSWPLE96XqcCsH72rOmMeXYaGx/CD7U+OTDZiJjYe3BpSu0ZxVG7udg6YxSfu6lJc2hsQXXmYSQBZPQdD9K4b4p2Yu10d3PyQyyswHUnC4FdMGFxbhsdRXOa8JrrVLKC4kLxJukGRzxgcnvTlN8pCpLmM/RtGIjEl0o3H5hH2WugjgCkcVSF8sWSscjqOrBeKv21zHcx7o857g9aySRuONujjDKCPcVg65okLoZFTGDyAK27jUILQqsrne3RVUsaje5hu49h3ASDA3LjP0oaTFc0/BMZg8I2MDcNErp+TtWlPdF22wkBccyY6/T/GsHRXcaatsXOyKRwccbuc8/nVu8n8mEMO7Ba19p7piqXvFnfgAIowO9IGPcDNQ2su9BxVll4zQtUU1Z2GqSGyhKSdiK0LS6FwMHCyL95f6is8NwRnntSKfKkScfeXhvcd6adiZRujz/45x8aJN/12X/0CvITXs3xwQNo2jyjkLO4z9VB/pXjJrc5hKTNBopgFFFFABRRRQAlBpcUYoAQe9OArT0Tw7f69dJHZwSeUWw1wyHy09ee59q7vS/hdZwOG1S6e6J6RqPLX8cHJ/OolNRLjBy2OJ8JH/istDODj7dDz/wACFfSWo5NxAM8Dc2PeuFXwnotjNBd2+l24lt3V45IicqwOQcZ9a6OPWvts0KOMuGKZAPJxnn0rKVVNWNo0ZJ3L0jbQMdTT4RgBj3qCQFpFHanzSEfKoqbmltLE7OmPmYD6ms++jtmiZpGxwcGpTAzLufPtWfeozlU5Ck9amctNUOEddGXbUBLRApyABisnU0WS9jY9VRl/Akf4VopNujAQZA71n3an75+lF7xsO1pGCr62L+RBaRtFn5WacKoHrgAmte2MkUq+ZtDsPmC9KmhIKDqTVWSWSK7ZvJZ0A5K9BRcOVj7t5smSC2WZh1G7afwNU7W51O7vgk2nPb2wHJeVX59iK0reWR2dvJZFzwGxyPUVadlCArigGmOsUVGfHBZsn61Lf+X5IMudisCcVXtmKuW/vVJdShl8txgMODSfw2BL3i7C0EUY28D3qYSo4BUgisu0VzGFYHA4q28Jj+ZSQD1FXGTtoS4q4+YAfMOhpc7o+e4puS8BHem8iE+wouFjk/i/H5ngPTJ/7l0o/NGH9K8UNe8fFW33fDVf+mUsLfrj+teDHrjvXRHY5JbsaaKKKokSlpKUUCCilooGJSjrSUZxQB7R4Ak87wZYjcAEVl2r7Ma3ZRcqmbWGMMvI8xuD+Vcp8OZDF4XhPGC79fqav391eXV40AnZIQBkIcbq4p7s7YLRGu08x2i6smiI5MkT7h/jVzTInlWSfzHby3B4QAEHjB9683u9cubbxVpen213MkT3ESTgN95WcDb9MV7elrFDbtBEm1ORjNXCm3qyZ1ktEZ5AJU460ko2tnGacgwCjfeXinYwMGnYLkLXA24PAFULqQMPlI5q9JErHhc+1YOpv5EhGCCDnFZzbtqa04pvQ14Exbp7DmqGqusKxBiB5jlQPfaT/Q1PpOofbrQHGHU7WB7GsL4hzyWfh6C7hIWSC+idSenRuPxq42aViJ3i9S0/mpAXh2lgMbXOAapxzau2T5VrHjsdxz+Pek0zWINUsYriMlQ652t1H+Na8E0QHJqUi1IorJrJUBY7Ns+u4Y/Gr5jZYiZCu8gZC9M0+S4hQZ3D86w9d8U2mkQh/wDWzNkRxg8Ej1PpQKUjZspBNLIqnJhlMbexAH+NXLuP/R/xya5v4cTS3nh24up2LzS30zOx7k4NbWuXxtLVVVcvKSAPYdaJJKLuKDcpKxPbzgAZ5qyZ9424OKydIzKBhCRjqelbCIE4og7oqolFiqMJTGAKBGYAOQMk4qXANVdQVjCT5TyIOu3OVPY8VbRmmU9W36jFJZXsCX9o5wUVsqcdDg46Vx+p/C/SrvcdOkuNPlxwrnzI8/TqPzrcF1bR7TPqU0YHzE7cfzFX7TULa5Ym3vROv94n/wCtWfNJO43CNjxXWvCOsaEXe8tGaBTjz4iGj9jkdPxrGzX0bcW0V9byW9xEksUo2uh6OPQ14T4ssrPT/FOo2unKy20MxRFJzt4GRn2Oa6ITctGc04cuqMalFFFamYtFFFACZpRyR9abTlRpGCJ95yFX6ngUgPU/BIeDwpafKfn3N+bHFL4i1iPSoXuQA0v3FXP3jit/T9OjsdGtrYDiGJU474HWvNfHU+dUjtlJ2opc/U//AFq5FHnmdjlyQMzTLqW78UafcTtuke9hZj/20WvqL+I/WvlXRyV1vTz6XUP/AKGK+qv4j9a6rHJcqXkG1/OUdvm/xqDG4ZrSwDwe/FZ8kRhk2jO08g1nJWdzWnK+hHjFQXFrDcjEsYPvVg01hmoZqm09CjY6XBYSy+RnbJgkE5rn/idCW8EOQBj7XFz+ddjbwF5OnyisD4oRhvBMowOJ4v51VOJFWbZxHhKNLjRjEPvRnIPcZraNnMPuyOK5vwfP9ivPJkOFlGPx7f1rvUVXAqKitIum7xMlbNgMu7H6muF8Z3HmagsSj5LdccDqTyfyGK9G1S5SwsZJ252DgepPQfnXl96j3MzOxJZmySfUmqpxu7k1ZWVj0X4VIT4QkfaQhu5Bk/8AAa6a7sILudGuBu8v7orJ+EsXl+EJ0Pa8fj6gV01zblJM9jTnAVObvoV4kSFdsahV9qeAKMYpO9SW9QPHA69q0II/KQD+L+IjvUFpEWYysuAPu5/nVutILqZVJdDl/EtmmkaLqGqWjMpt4jL5bYZSQRx7VgW3iGWWBJ5oI3DAEhO3511Hjz/kQta/69j/ADFeReE9Ya5h+wTH5o/mQ+q//WqKsLK6KpTbdmepWt1G6q8aEbscY968D1qUza5fyMcl7mQk/wDAjXtGn3AhKgngc4J9K8Onk824lkI5dy35k0qO7CuR0tFFdBzhRRRQAztW/wCCdM/tLxHBuUNHb/vWH06D8/5VgDmvTPhvpfk6W944w9w2R/ujgf1qJu0TSmryOzuH8uA+mK8e8XP5mvSHPOxf6165f8W7fSvH/FQK6/OD/dT/ANBrKl8RrW+EqaR/yGbD/r6i/wDQxX1aerfWvlrS9Puxd21z5IVI5Uk/eNt3BWB+vavaP+FmysCV0hPxuf8A7GumxzHeU2SNZFwwzzke1efv8Tbn+HSoc+9wf8Khb4oX4+7pdt+Mjf4UrDWh3T2sinKjcPakEMn/ADzauEHxO1R+RptoAOpJc0j/ABM1cAEWNjj6Of61Psy/aM9Igi8uPbnJPNcx8S0LeCbnH8MsR/8AHxXNj4k602P9F09RxyI39P8AeqlrHi3VNc0xrK6itVikKsTHGQcggjqatRIbuYNgpkZCnXjGK9Es4i1srHriuEsoGt2Rj0HP616FZSLJZo6j5SMisay1TN6L0aOS8Us8lzDDn93GDIR6tjA/rWB9nxFuxziug1wiW8cgjI4xWbJHhAozjp/IVrSVomdR+8dv8LVYeHrwMuP9OcgfgK7GWEyLjH04rxq11O/sbd47O7uIEZixWNyoz6/yobU9Vlcq2p3xOc/69v8AGm43ITsestZzj7qZpYtOkzmTj2Brx9572Rfnu7kj3mb/ABqBhK33pZT9XNR7NF87PcSEhXDFVA9WAqF721Th7q3X6yqP614dLbh0KuNykYIbnNcpqmlG0nLRxkwkZ3Yzj2q7EHu/j3U7F/AmsRR31o8jQYVFmUsTkds14T4fnMOu2hDYDtsOPfNZvHoPyq3o4/4m9oc9JlqWtAW57TplsCVdmyO+RXimo2j2Op3Ns4+aGVkP4E17dpzYhWvMfiHZG08UyyqAEukWUfXo36isKWjsdFbVXOWpDS0V0HMJRRmimA1uFJHWvcPDtqLPSLWADGyJQfrivEoBunjB7uo/UV7tYcRCsKvQ3ordjr0ZjIrzrWtLF14hnkzsYImwsMjgV6XMAUJJwMVw93IJNRebGeefZccflRRV5FVX7pBY2UUS/vBmTvuOavgoFwuM+gqNo8r8pww/I/hUHmyL1wB3ZRxXSc5ZZFIyarXTxx4XI3N2zTJJzGhck+3vWLLfqL6OPq53FifccCiwXOggCkZAyw7Z6irBiTy8gDbmqVo5YjaQDjOfStBeYt6jgjDD3piIAq8Yxj2py4+UY4JxSLjGKeRmMEeo/WgCZAdmP4l/lXTaPc7NGnYjHkZz3rl4nO4HB+YcjvV2CWZLSbywfJLASt9Og/MionHmVi4S5XcruR5hlcNvYnIzTAvy8nJHXFPncFVGSWz29ajXg7u3JqySNYtvJOT3NSJEWOVAz6ntTTIzBQAAGbrUw5TL/KmOnrQBF5QJOOQDyx4FMaEdqbf3YRQOEGOFz0+tVbPUlMjoefm2596QXLRt8jlj+HFVbmzQREhcuemeaubo5f4Wz6ijYpHyyn8RmgDz7V7FrS5LCLZEwGNo+UH+lGixl9cs1AOfNB/IE13E+mLP9+QkH0FULPTxB4kjO3KbSFyOnGTUS0Q4rU7rTmygHpXNfE6yEmk2t4q/NDKUY+it0/UV0tgu2qXjWET+ENQUjO1Fcfgwrli/eR1SV4s8bpKceKYa6jjCikNFAFiwi82+gXp+8DEn0Byf5V7PYXsRhVvMTBHUsBXjenSLHeKXwFYbST9a6tY/NlCLuVT/ABA0pU+c0hPlOu1nXoJbRrewcSvIfK3r90E8EA+3c1zSSB3kA+6+5AfbGBUd5J9kh7KgjMcQ68nqfy/nUXmwpaoRIuRyctiqhBRWgpTcnqXjdlY1O0ggdccGq0t2ZAcnaOpUcAVkyeKzFKypGsqDpjj8az7/AF+S7B2QrGSeSTmquiDQ1bUzBGFXh2HyjP3R61h2cv8Ap0bytklupquzs5LMSWPem446kUrgd1YydAT05rXic7GAPUVz9pIMIwPJUVs20m4r7cmqAmkQbRwevWpPl5UdARQyAr78fmaY5AYnvQBMmBJAo5JAyfT2qxKxCKuflLZI96pof3yjsGH6Cr2+M2Qj8pWlZ929jyo9BQBUkB88kHjeDj6ilTiPB/uAfrTGchz2+fNEb5THbYP50AK0Xzo2OB3pzttXPXb0H9aeGLDFVr2YrGQvBcD8qAOa8RXrJFnOWc7VPpjrWNp+pPFKEkY7WOcnsaseIXxcQxgcBS35n/61Y2am+oHbWt/8wLMWz3BrahYsBwSPcV5tFezRABGwB610ej6g11Af3jq4PQN2p3A6x3EcZJ4AHOO1YyTudYjnP3CxRFPYA8/zNSStLLGscbHOOSahuisSwhMf6OwO7uTnJ/Ohq472O6tgNqleh54qt4mIPhfUgf8An2aqul6pHGgilIAGCjdBtP8AnFS67LHPod7HvH72JkXnqT0ricWpWOtSTjc8aY0wmntnOMVHXUcYUUUUwADjH4VqxazdLHHGNmEG0HHP40UUAJe6tczsC5X5RgYFUJLmWYHzHLD07UUUARdqQ0UUgCj1oooA6zT+bSAnrsFbdn/SiitALhJx/wADqHedpzznNFFMCaEDzl4/iP8AKrJP7ocDPTNFFICqxxI7dwQKbESV/A/zoopiJ4TVa/8AuL/u0UUDOJ8R/wDIQj/65D+ZrJNFFZvcAqWC6ltJFeI4ORRRQI6ptWnF9HEEiCuMk4Of50+aRjM6nkEZooq0Bd02QvK0bAEKuRnt7fSkvj5FlOUAwVPB5AoooY0cG5JJJ6nrTO1FFQAlFFFID//Z"/>
          <p:cNvSpPr>
            <a:spLocks noChangeAspect="1" noChangeArrowheads="1"/>
          </p:cNvSpPr>
          <p:nvPr/>
        </p:nvSpPr>
        <p:spPr bwMode="auto">
          <a:xfrm>
            <a:off x="63500" y="-669925"/>
            <a:ext cx="2181225" cy="1409700"/>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09606" name="AutoShape 6" descr="data:image/jpeg;base64,/9j/4AAQSkZJRgABAQEAYABgAAD/2wBDAAoHBwkHBgoJCAkLCwoMDxkQDw4ODx4WFxIZJCAmJSMgIyIoLTkwKCo2KyIjMkQyNjs9QEBAJjBGS0U+Sjk/QD3/2wBDAQsLCw8NDx0QEB09KSMpPT09PT09PT09PT09PT09PT09PT09PT09PT09PT09PT09PT09PT09PT09PT09PT09PT3/wAARCACUAOU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yWg0UZpgJijFOFGKAGYpadjNJtpAJSijFGKYBRRS4oASilxRikAUUUUxBRS8UYBoGIKWlwKMUgAUUUUAJSijFAFABSUpFGKAEopcUYpgJSGjNFAgooooAbQaKDQMAadTaB1pAPFO2mtTwpZ2+o+K9Js7yMS21xdJHJGSQGU9uK94X4Y+EV5/sOD8ZH/8AiqAPnPbRtzX0gPhz4TXpoNp+O4/1px8C+EoRltD05f8AejBz+dFx2PmzA9aaSo/iH519Kp4W8IKfl0bSwfe3GP1FXIvCvh0gGPRdLIPQi2Q/0pJp7A01ufL25P76/nQCD0IP0NfU6+HNGjPyaTp6/S2T/CvNfjRp9rbW+iG2t4INzzBvLjC54XGcCi4WPIwCeBUgtpSM+WxHsK6PTNDXYGkHJGSSOldHb6B56fJE2PUjFZSrpOyNY0W1c84aF0GWRx9RTR6d69Cu/DzxuTsJGCORXPapopT5lUK/86I1k9wlRaK1r4R8QXtrFdWui301vKoZJEiyGHqKk/4QvxL/ANC/qX/fg1714Cbd4C0M+log/LiuhzWtzKx8xHwd4kH/ADANU/8AAZqQ+EfEI66Dqn/gM1fTMtzFDw78+g5NRDUIif4x9VpcyQ1FvofNP/CK6/30PUx/26v/AIUn/CK6/wBtD1P/AMBX/wAK+n45lkAMbbh7HpTiSe9O4rHynfaZfaY6JqFncWjuu5VnjKEjOMgHtVSvUfjjF/xONJk7tbuufo2f615caYgopKKAEooopiCiiigBuaKKKQxQKAOaUUDrQBueCzt8caEf+n6L+dfT3bFfMHg/jxroZ9L6L/0Kvpm8mMETMv3idq/Wk3YaVyG6uyh8qEZk/ib+6P8AGqOwFixy7H+JjmnKm1ACSWPLE96XqcCsH72rOmMeXYaGx/CD7U+OTDZiJjYe3BpSu0ZxVG7udg6YxSfu6lJc2hsQXXmYSQBZPQdD9K4b4p2Yu10d3PyQyyswHUnC4FdMGFxbhsdRXOa8JrrVLKC4kLxJukGRzxgcnvTlN8pCpLmM/RtGIjEl0o3H5hH2WugjgCkcVSF8sWSscjqOrBeKv21zHcx7o857g9aySRuONujjDKCPcVg65okLoZFTGDyAK27jUILQqsrne3RVUsaje5hu49h3ASDA3LjP0oaTFc0/BMZg8I2MDcNErp+TtWlPdF22wkBccyY6/T/GsHRXcaatsXOyKRwccbuc8/nVu8n8mEMO7Ba19p7piqXvFnfgAIowO9IGPcDNQ2su9BxVll4zQtUU1Z2GqSGyhKSdiK0LS6FwMHCyL95f6is8NwRnntSKfKkScfeXhvcd6adiZRujz/45x8aJN/12X/0CvITXs3xwQNo2jyjkLO4z9VB/pXjJrc5hKTNBopgFFFFABRRRQAlBpcUYoAQe9OArT0Tw7f69dJHZwSeUWw1wyHy09ee59q7vS/hdZwOG1S6e6J6RqPLX8cHJ/OolNRLjBy2OJ8JH/istDODj7dDz/wACFfSWo5NxAM8Dc2PeuFXwnotjNBd2+l24lt3V45IicqwOQcZ9a6OPWvts0KOMuGKZAPJxnn0rKVVNWNo0ZJ3L0jbQMdTT4RgBj3qCQFpFHanzSEfKoqbmltLE7OmPmYD6ms++jtmiZpGxwcGpTAzLufPtWfeozlU5Ck9amctNUOEddGXbUBLRApyABisnU0WS9jY9VRl/Akf4VopNujAQZA71n3an75+lF7xsO1pGCr62L+RBaRtFn5WacKoHrgAmte2MkUq+ZtDsPmC9KmhIKDqTVWSWSK7ZvJZ0A5K9BRcOVj7t5smSC2WZh1G7afwNU7W51O7vgk2nPb2wHJeVX59iK0reWR2dvJZFzwGxyPUVadlCArigGmOsUVGfHBZsn61Lf+X5IMudisCcVXtmKuW/vVJdShl8txgMODSfw2BL3i7C0EUY28D3qYSo4BUgisu0VzGFYHA4q28Jj+ZSQD1FXGTtoS4q4+YAfMOhpc7o+e4puS8BHem8iE+wouFjk/i/H5ngPTJ/7l0o/NGH9K8UNe8fFW33fDVf+mUsLfrj+teDHrjvXRHY5JbsaaKKKokSlpKUUCCilooGJSjrSUZxQB7R4Ak87wZYjcAEVl2r7Ma3ZRcqmbWGMMvI8xuD+Vcp8OZDF4XhPGC79fqav391eXV40AnZIQBkIcbq4p7s7YLRGu08x2i6smiI5MkT7h/jVzTInlWSfzHby3B4QAEHjB9683u9cubbxVpen213MkT3ESTgN95WcDb9MV7elrFDbtBEm1ORjNXCm3qyZ1ktEZ5AJU460ko2tnGacgwCjfeXinYwMGnYLkLXA24PAFULqQMPlI5q9JErHhc+1YOpv5EhGCCDnFZzbtqa04pvQ14Exbp7DmqGqusKxBiB5jlQPfaT/Q1PpOofbrQHGHU7WB7GsL4hzyWfh6C7hIWSC+idSenRuPxq42aViJ3i9S0/mpAXh2lgMbXOAapxzau2T5VrHjsdxz+Pek0zWINUsYriMlQ652t1H+Na8E0QHJqUi1IorJrJUBY7Ns+u4Y/Gr5jZYiZCu8gZC9M0+S4hQZ3D86w9d8U2mkQh/wDWzNkRxg8Ej1PpQKUjZspBNLIqnJhlMbexAH+NXLuP/R/xya5v4cTS3nh24up2LzS30zOx7k4NbWuXxtLVVVcvKSAPYdaJJKLuKDcpKxPbzgAZ5qyZ9424OKydIzKBhCRjqelbCIE4og7oqolFiqMJTGAKBGYAOQMk4qXANVdQVjCT5TyIOu3OVPY8VbRmmU9W36jFJZXsCX9o5wUVsqcdDg46Vx+p/C/SrvcdOkuNPlxwrnzI8/TqPzrcF1bR7TPqU0YHzE7cfzFX7TULa5Ym3vROv94n/wCtWfNJO43CNjxXWvCOsaEXe8tGaBTjz4iGj9jkdPxrGzX0bcW0V9byW9xEksUo2uh6OPQ14T4ssrPT/FOo2unKy20MxRFJzt4GRn2Oa6ITctGc04cuqMalFFFamYtFFFACZpRyR9abTlRpGCJ95yFX6ngUgPU/BIeDwpafKfn3N+bHFL4i1iPSoXuQA0v3FXP3jit/T9OjsdGtrYDiGJU474HWvNfHU+dUjtlJ2opc/U//AFq5FHnmdjlyQMzTLqW78UafcTtuke9hZj/20WvqL+I/WvlXRyV1vTz6XUP/AKGK+qv4j9a6rHJcqXkG1/OUdvm/xqDG4ZrSwDwe/FZ8kRhk2jO08g1nJWdzWnK+hHjFQXFrDcjEsYPvVg01hmoZqm09CjY6XBYSy+RnbJgkE5rn/idCW8EOQBj7XFz+ddjbwF5OnyisD4oRhvBMowOJ4v51VOJFWbZxHhKNLjRjEPvRnIPcZraNnMPuyOK5vwfP9ivPJkOFlGPx7f1rvUVXAqKitIum7xMlbNgMu7H6muF8Z3HmagsSj5LdccDqTyfyGK9G1S5SwsZJ252DgepPQfnXl96j3MzOxJZmySfUmqpxu7k1ZWVj0X4VIT4QkfaQhu5Bk/8AAa6a7sILudGuBu8v7orJ+EsXl+EJ0Pa8fj6gV01zblJM9jTnAVObvoV4kSFdsahV9qeAKMYpO9SW9QPHA69q0II/KQD+L+IjvUFpEWYysuAPu5/nVutILqZVJdDl/EtmmkaLqGqWjMpt4jL5bYZSQRx7VgW3iGWWBJ5oI3DAEhO3511Hjz/kQta/69j/ADFeReE9Ya5h+wTH5o/mQ+q//WqKsLK6KpTbdmepWt1G6q8aEbscY968D1qUza5fyMcl7mQk/wDAjXtGn3AhKgngc4J9K8Onk824lkI5dy35k0qO7CuR0tFFdBzhRRRQAztW/wCCdM/tLxHBuUNHb/vWH06D8/5VgDmvTPhvpfk6W944w9w2R/ujgf1qJu0TSmryOzuH8uA+mK8e8XP5mvSHPOxf6165f8W7fSvH/FQK6/OD/dT/ANBrKl8RrW+EqaR/yGbD/r6i/wDQxX1aerfWvlrS9Puxd21z5IVI5Uk/eNt3BWB+vavaP+FmysCV0hPxuf8A7GumxzHeU2SNZFwwzzke1efv8Tbn+HSoc+9wf8Khb4oX4+7pdt+Mjf4UrDWh3T2sinKjcPakEMn/ADzauEHxO1R+RptoAOpJc0j/ABM1cAEWNjj6Of61Psy/aM9Igi8uPbnJPNcx8S0LeCbnH8MsR/8AHxXNj4k602P9F09RxyI39P8AeqlrHi3VNc0xrK6itVikKsTHGQcggjqatRIbuYNgpkZCnXjGK9Es4i1srHriuEsoGt2Rj0HP616FZSLJZo6j5SMisay1TN6L0aOS8Us8lzDDn93GDIR6tjA/rWB9nxFuxziug1wiW8cgjI4xWbJHhAozjp/IVrSVomdR+8dv8LVYeHrwMuP9OcgfgK7GWEyLjH04rxq11O/sbd47O7uIEZixWNyoz6/yobU9Vlcq2p3xOc/69v8AGm43ITsestZzj7qZpYtOkzmTj2Brx9572Rfnu7kj3mb/ABqBhK33pZT9XNR7NF87PcSEhXDFVA9WAqF721Th7q3X6yqP614dLbh0KuNykYIbnNcpqmlG0nLRxkwkZ3Yzj2q7EHu/j3U7F/AmsRR31o8jQYVFmUsTkds14T4fnMOu2hDYDtsOPfNZvHoPyq3o4/4m9oc9JlqWtAW57TplsCVdmyO+RXimo2j2Op3Ns4+aGVkP4E17dpzYhWvMfiHZG08UyyqAEukWUfXo36isKWjsdFbVXOWpDS0V0HMJRRmimA1uFJHWvcPDtqLPSLWADGyJQfrivEoBunjB7uo/UV7tYcRCsKvQ3ordjr0ZjIrzrWtLF14hnkzsYImwsMjgV6XMAUJJwMVw93IJNRebGeefZccflRRV5FVX7pBY2UUS/vBmTvuOavgoFwuM+gqNo8r8pww/I/hUHmyL1wB3ZRxXSc5ZZFIyarXTxx4XI3N2zTJJzGhck+3vWLLfqL6OPq53FifccCiwXOggCkZAyw7Z6irBiTy8gDbmqVo5YjaQDjOfStBeYt6jgjDD3piIAq8Yxj2py4+UY4JxSLjGKeRmMEeo/WgCZAdmP4l/lXTaPc7NGnYjHkZz3rl4nO4HB+YcjvV2CWZLSbywfJLASt9Og/MionHmVi4S5XcruR5hlcNvYnIzTAvy8nJHXFPncFVGSWz29ajXg7u3JqySNYtvJOT3NSJEWOVAz6ntTTIzBQAAGbrUw5TL/KmOnrQBF5QJOOQDyx4FMaEdqbf3YRQOEGOFz0+tVbPUlMjoefm2596QXLRt8jlj+HFVbmzQREhcuemeaubo5f4Wz6ijYpHyyn8RmgDz7V7FrS5LCLZEwGNo+UH+lGixl9cs1AOfNB/IE13E+mLP9+QkH0FULPTxB4kjO3KbSFyOnGTUS0Q4rU7rTmygHpXNfE6yEmk2t4q/NDKUY+it0/UV0tgu2qXjWET+ENQUjO1Fcfgwrli/eR1SV4s8bpKceKYa6jjCikNFAFiwi82+gXp+8DEn0Byf5V7PYXsRhVvMTBHUsBXjenSLHeKXwFYbST9a6tY/NlCLuVT/ABA0pU+c0hPlOu1nXoJbRrewcSvIfK3r90E8EA+3c1zSSB3kA+6+5AfbGBUd5J9kh7KgjMcQ68nqfy/nUXmwpaoRIuRyctiqhBRWgpTcnqXjdlY1O0ggdccGq0t2ZAcnaOpUcAVkyeKzFKypGsqDpjj8az7/AF+S7B2QrGSeSTmquiDQ1bUzBGFXh2HyjP3R61h2cv8Ap0bytklupquzs5LMSWPem446kUrgd1YydAT05rXic7GAPUVz9pIMIwPJUVs20m4r7cmqAmkQbRwevWpPl5UdARQyAr78fmaY5AYnvQBMmBJAo5JAyfT2qxKxCKuflLZI96pof3yjsGH6Cr2+M2Qj8pWlZ929jyo9BQBUkB88kHjeDj6ilTiPB/uAfrTGchz2+fNEb5THbYP50AK0Xzo2OB3pzttXPXb0H9aeGLDFVr2YrGQvBcD8qAOa8RXrJFnOWc7VPpjrWNp+pPFKEkY7WOcnsaseIXxcQxgcBS35n/61Y2am+oHbWt/8wLMWz3BrahYsBwSPcV5tFezRABGwB610ej6g11Af3jq4PQN2p3A6x3EcZJ4AHOO1YyTudYjnP3CxRFPYA8/zNSStLLGscbHOOSahuisSwhMf6OwO7uTnJ/Ohq472O6tgNqleh54qt4mIPhfUgf8An2aqul6pHGgilIAGCjdBtP8AnFS67LHPod7HvH72JkXnqT0ricWpWOtSTjc8aY0wmntnOMVHXUcYUUUUwADjH4VqxazdLHHGNmEG0HHP40UUAJe6tczsC5X5RgYFUJLmWYHzHLD07UUUARdqQ0UUgCj1oooA6zT+bSAnrsFbdn/SiitALhJx/wADqHedpzznNFFMCaEDzl4/iP8AKrJP7ocDPTNFFICqxxI7dwQKbESV/A/zoopiJ4TVa/8AuL/u0UUDOJ8R/wDIQj/65D+ZrJNFFZvcAqWC6ltJFeI4ORRRQI6ptWnF9HEEiCuMk4Of50+aRjM6nkEZooq0Bd02QvK0bAEKuRnt7fSkvj5FlOUAwVPB5AoooY0cG5JJJ6nrTO1FFQAlFFFID//Z"/>
          <p:cNvSpPr>
            <a:spLocks noChangeAspect="1" noChangeArrowheads="1"/>
          </p:cNvSpPr>
          <p:nvPr/>
        </p:nvSpPr>
        <p:spPr bwMode="auto">
          <a:xfrm>
            <a:off x="63500" y="-669925"/>
            <a:ext cx="2181225" cy="1409700"/>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09608" name="AutoShape 8" descr="data:image/jpeg;base64,/9j/4AAQSkZJRgABAQEAYABgAAD/2wBDAAoHBwkHBgoJCAkLCwoMDxkQDw4ODx4WFxIZJCAmJSMgIyIoLTkwKCo2KyIjMkQyNjs9QEBAJjBGS0U+Sjk/QD3/2wBDAQsLCw8NDx0QEB09KSMpPT09PT09PT09PT09PT09PT09PT09PT09PT09PT09PT09PT09PT09PT09PT09PT09PT3/wAARCACUAOU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yWg0UZpgJijFOFGKAGYpadjNJtpAJSijFGKYBRRS4oASilxRikAUUUUxBRS8UYBoGIKWlwKMUgAUUUUAJSijFAFABSUpFGKAEopcUYpgJSGjNFAgooooAbQaKDQMAadTaB1pAPFO2mtTwpZ2+o+K9Js7yMS21xdJHJGSQGU9uK94X4Y+EV5/sOD8ZH/8AiqAPnPbRtzX0gPhz4TXpoNp+O4/1px8C+EoRltD05f8AejBz+dFx2PmzA9aaSo/iH519Kp4W8IKfl0bSwfe3GP1FXIvCvh0gGPRdLIPQi2Q/0pJp7A01ufL25P76/nQCD0IP0NfU6+HNGjPyaTp6/S2T/CvNfjRp9rbW+iG2t4INzzBvLjC54XGcCi4WPIwCeBUgtpSM+WxHsK6PTNDXYGkHJGSSOldHb6B56fJE2PUjFZSrpOyNY0W1c84aF0GWRx9RTR6d69Cu/DzxuTsJGCORXPapopT5lUK/86I1k9wlRaK1r4R8QXtrFdWui301vKoZJEiyGHqKk/4QvxL/ANC/qX/fg1714Cbd4C0M+log/LiuhzWtzKx8xHwd4kH/ADANU/8AAZqQ+EfEI66Dqn/gM1fTMtzFDw78+g5NRDUIif4x9VpcyQ1FvofNP/CK6/30PUx/26v/AIUn/CK6/wBtD1P/AMBX/wAK+n45lkAMbbh7HpTiSe9O4rHynfaZfaY6JqFncWjuu5VnjKEjOMgHtVSvUfjjF/xONJk7tbuufo2f615caYgopKKAEooopiCiiigBuaKKKQxQKAOaUUDrQBueCzt8caEf+n6L+dfT3bFfMHg/jxroZ9L6L/0Kvpm8mMETMv3idq/Wk3YaVyG6uyh8qEZk/ib+6P8AGqOwFixy7H+JjmnKm1ACSWPLE96XqcCsH72rOmMeXYaGx/CD7U+OTDZiJjYe3BpSu0ZxVG7udg6YxSfu6lJc2hsQXXmYSQBZPQdD9K4b4p2Yu10d3PyQyyswHUnC4FdMGFxbhsdRXOa8JrrVLKC4kLxJukGRzxgcnvTlN8pCpLmM/RtGIjEl0o3H5hH2WugjgCkcVSF8sWSscjqOrBeKv21zHcx7o857g9aySRuONujjDKCPcVg65okLoZFTGDyAK27jUILQqsrne3RVUsaje5hu49h3ASDA3LjP0oaTFc0/BMZg8I2MDcNErp+TtWlPdF22wkBccyY6/T/GsHRXcaatsXOyKRwccbuc8/nVu8n8mEMO7Ba19p7piqXvFnfgAIowO9IGPcDNQ2su9BxVll4zQtUU1Z2GqSGyhKSdiK0LS6FwMHCyL95f6is8NwRnntSKfKkScfeXhvcd6adiZRujz/45x8aJN/12X/0CvITXs3xwQNo2jyjkLO4z9VB/pXjJrc5hKTNBopgFFFFABRRRQAlBpcUYoAQe9OArT0Tw7f69dJHZwSeUWw1wyHy09ee59q7vS/hdZwOG1S6e6J6RqPLX8cHJ/OolNRLjBy2OJ8JH/istDODj7dDz/wACFfSWo5NxAM8Dc2PeuFXwnotjNBd2+l24lt3V45IicqwOQcZ9a6OPWvts0KOMuGKZAPJxnn0rKVVNWNo0ZJ3L0jbQMdTT4RgBj3qCQFpFHanzSEfKoqbmltLE7OmPmYD6ms++jtmiZpGxwcGpTAzLufPtWfeozlU5Ck9amctNUOEddGXbUBLRApyABisnU0WS9jY9VRl/Akf4VopNujAQZA71n3an75+lF7xsO1pGCr62L+RBaRtFn5WacKoHrgAmte2MkUq+ZtDsPmC9KmhIKDqTVWSWSK7ZvJZ0A5K9BRcOVj7t5smSC2WZh1G7afwNU7W51O7vgk2nPb2wHJeVX59iK0reWR2dvJZFzwGxyPUVadlCArigGmOsUVGfHBZsn61Lf+X5IMudisCcVXtmKuW/vVJdShl8txgMODSfw2BL3i7C0EUY28D3qYSo4BUgisu0VzGFYHA4q28Jj+ZSQD1FXGTtoS4q4+YAfMOhpc7o+e4puS8BHem8iE+wouFjk/i/H5ngPTJ/7l0o/NGH9K8UNe8fFW33fDVf+mUsLfrj+teDHrjvXRHY5JbsaaKKKokSlpKUUCCilooGJSjrSUZxQB7R4Ak87wZYjcAEVl2r7Ma3ZRcqmbWGMMvI8xuD+Vcp8OZDF4XhPGC79fqav391eXV40AnZIQBkIcbq4p7s7YLRGu08x2i6smiI5MkT7h/jVzTInlWSfzHby3B4QAEHjB9683u9cubbxVpen213MkT3ESTgN95WcDb9MV7elrFDbtBEm1ORjNXCm3qyZ1ktEZ5AJU460ko2tnGacgwCjfeXinYwMGnYLkLXA24PAFULqQMPlI5q9JErHhc+1YOpv5EhGCCDnFZzbtqa04pvQ14Exbp7DmqGqusKxBiB5jlQPfaT/Q1PpOofbrQHGHU7WB7GsL4hzyWfh6C7hIWSC+idSenRuPxq42aViJ3i9S0/mpAXh2lgMbXOAapxzau2T5VrHjsdxz+Pek0zWINUsYriMlQ652t1H+Na8E0QHJqUi1IorJrJUBY7Ns+u4Y/Gr5jZYiZCu8gZC9M0+S4hQZ3D86w9d8U2mkQh/wDWzNkRxg8Ej1PpQKUjZspBNLIqnJhlMbexAH+NXLuP/R/xya5v4cTS3nh24up2LzS30zOx7k4NbWuXxtLVVVcvKSAPYdaJJKLuKDcpKxPbzgAZ5qyZ9424OKydIzKBhCRjqelbCIE4og7oqolFiqMJTGAKBGYAOQMk4qXANVdQVjCT5TyIOu3OVPY8VbRmmU9W36jFJZXsCX9o5wUVsqcdDg46Vx+p/C/SrvcdOkuNPlxwrnzI8/TqPzrcF1bR7TPqU0YHzE7cfzFX7TULa5Ym3vROv94n/wCtWfNJO43CNjxXWvCOsaEXe8tGaBTjz4iGj9jkdPxrGzX0bcW0V9byW9xEksUo2uh6OPQ14T4ssrPT/FOo2unKy20MxRFJzt4GRn2Oa6ITctGc04cuqMalFFFamYtFFFACZpRyR9abTlRpGCJ95yFX6ngUgPU/BIeDwpafKfn3N+bHFL4i1iPSoXuQA0v3FXP3jit/T9OjsdGtrYDiGJU474HWvNfHU+dUjtlJ2opc/U//AFq5FHnmdjlyQMzTLqW78UafcTtuke9hZj/20WvqL+I/WvlXRyV1vTz6XUP/AKGK+qv4j9a6rHJcqXkG1/OUdvm/xqDG4ZrSwDwe/FZ8kRhk2jO08g1nJWdzWnK+hHjFQXFrDcjEsYPvVg01hmoZqm09CjY6XBYSy+RnbJgkE5rn/idCW8EOQBj7XFz+ddjbwF5OnyisD4oRhvBMowOJ4v51VOJFWbZxHhKNLjRjEPvRnIPcZraNnMPuyOK5vwfP9ivPJkOFlGPx7f1rvUVXAqKitIum7xMlbNgMu7H6muF8Z3HmagsSj5LdccDqTyfyGK9G1S5SwsZJ252DgepPQfnXl96j3MzOxJZmySfUmqpxu7k1ZWVj0X4VIT4QkfaQhu5Bk/8AAa6a7sILudGuBu8v7orJ+EsXl+EJ0Pa8fj6gV01zblJM9jTnAVObvoV4kSFdsahV9qeAKMYpO9SW9QPHA69q0II/KQD+L+IjvUFpEWYysuAPu5/nVutILqZVJdDl/EtmmkaLqGqWjMpt4jL5bYZSQRx7VgW3iGWWBJ5oI3DAEhO3511Hjz/kQta/69j/ADFeReE9Ya5h+wTH5o/mQ+q//WqKsLK6KpTbdmepWt1G6q8aEbscY968D1qUza5fyMcl7mQk/wDAjXtGn3AhKgngc4J9K8Onk824lkI5dy35k0qO7CuR0tFFdBzhRRRQAztW/wCCdM/tLxHBuUNHb/vWH06D8/5VgDmvTPhvpfk6W944w9w2R/ujgf1qJu0TSmryOzuH8uA+mK8e8XP5mvSHPOxf6165f8W7fSvH/FQK6/OD/dT/ANBrKl8RrW+EqaR/yGbD/r6i/wDQxX1aerfWvlrS9Puxd21z5IVI5Uk/eNt3BWB+vavaP+FmysCV0hPxuf8A7GumxzHeU2SNZFwwzzke1efv8Tbn+HSoc+9wf8Khb4oX4+7pdt+Mjf4UrDWh3T2sinKjcPakEMn/ADzauEHxO1R+RptoAOpJc0j/ABM1cAEWNjj6Of61Psy/aM9Igi8uPbnJPNcx8S0LeCbnH8MsR/8AHxXNj4k602P9F09RxyI39P8AeqlrHi3VNc0xrK6itVikKsTHGQcggjqatRIbuYNgpkZCnXjGK9Es4i1srHriuEsoGt2Rj0HP616FZSLJZo6j5SMisay1TN6L0aOS8Us8lzDDn93GDIR6tjA/rWB9nxFuxziug1wiW8cgjI4xWbJHhAozjp/IVrSVomdR+8dv8LVYeHrwMuP9OcgfgK7GWEyLjH04rxq11O/sbd47O7uIEZixWNyoz6/yobU9Vlcq2p3xOc/69v8AGm43ITsestZzj7qZpYtOkzmTj2Brx9572Rfnu7kj3mb/ABqBhK33pZT9XNR7NF87PcSEhXDFVA9WAqF721Th7q3X6yqP614dLbh0KuNykYIbnNcpqmlG0nLRxkwkZ3Yzj2q7EHu/j3U7F/AmsRR31o8jQYVFmUsTkds14T4fnMOu2hDYDtsOPfNZvHoPyq3o4/4m9oc9JlqWtAW57TplsCVdmyO+RXimo2j2Op3Ns4+aGVkP4E17dpzYhWvMfiHZG08UyyqAEukWUfXo36isKWjsdFbVXOWpDS0V0HMJRRmimA1uFJHWvcPDtqLPSLWADGyJQfrivEoBunjB7uo/UV7tYcRCsKvQ3ordjr0ZjIrzrWtLF14hnkzsYImwsMjgV6XMAUJJwMVw93IJNRebGeefZccflRRV5FVX7pBY2UUS/vBmTvuOavgoFwuM+gqNo8r8pww/I/hUHmyL1wB3ZRxXSc5ZZFIyarXTxx4XI3N2zTJJzGhck+3vWLLfqL6OPq53FifccCiwXOggCkZAyw7Z6irBiTy8gDbmqVo5YjaQDjOfStBeYt6jgjDD3piIAq8Yxj2py4+UY4JxSLjGKeRmMEeo/WgCZAdmP4l/lXTaPc7NGnYjHkZz3rl4nO4HB+YcjvV2CWZLSbywfJLASt9Og/MionHmVi4S5XcruR5hlcNvYnIzTAvy8nJHXFPncFVGSWz29ajXg7u3JqySNYtvJOT3NSJEWOVAz6ntTTIzBQAAGbrUw5TL/KmOnrQBF5QJOOQDyx4FMaEdqbf3YRQOEGOFz0+tVbPUlMjoefm2596QXLRt8jlj+HFVbmzQREhcuemeaubo5f4Wz6ijYpHyyn8RmgDz7V7FrS5LCLZEwGNo+UH+lGixl9cs1AOfNB/IE13E+mLP9+QkH0FULPTxB4kjO3KbSFyOnGTUS0Q4rU7rTmygHpXNfE6yEmk2t4q/NDKUY+it0/UV0tgu2qXjWET+ENQUjO1Fcfgwrli/eR1SV4s8bpKceKYa6jjCikNFAFiwi82+gXp+8DEn0Byf5V7PYXsRhVvMTBHUsBXjenSLHeKXwFYbST9a6tY/NlCLuVT/ABA0pU+c0hPlOu1nXoJbRrewcSvIfK3r90E8EA+3c1zSSB3kA+6+5AfbGBUd5J9kh7KgjMcQ68nqfy/nUXmwpaoRIuRyctiqhBRWgpTcnqXjdlY1O0ggdccGq0t2ZAcnaOpUcAVkyeKzFKypGsqDpjj8az7/AF+S7B2QrGSeSTmquiDQ1bUzBGFXh2HyjP3R61h2cv8Ap0bytklupquzs5LMSWPem446kUrgd1YydAT05rXic7GAPUVz9pIMIwPJUVs20m4r7cmqAmkQbRwevWpPl5UdARQyAr78fmaY5AYnvQBMmBJAo5JAyfT2qxKxCKuflLZI96pof3yjsGH6Cr2+M2Qj8pWlZ929jyo9BQBUkB88kHjeDj6ilTiPB/uAfrTGchz2+fNEb5THbYP50AK0Xzo2OB3pzttXPXb0H9aeGLDFVr2YrGQvBcD8qAOa8RXrJFnOWc7VPpjrWNp+pPFKEkY7WOcnsaseIXxcQxgcBS35n/61Y2am+oHbWt/8wLMWz3BrahYsBwSPcV5tFezRABGwB610ej6g11Af3jq4PQN2p3A6x3EcZJ4AHOO1YyTudYjnP3CxRFPYA8/zNSStLLGscbHOOSahuisSwhMf6OwO7uTnJ/Ohq472O6tgNqleh54qt4mIPhfUgf8An2aqul6pHGgilIAGCjdBtP8AnFS67LHPod7HvH72JkXnqT0ricWpWOtSTjc8aY0wmntnOMVHXUcYUUUUwADjH4VqxazdLHHGNmEG0HHP40UUAJe6tczsC5X5RgYFUJLmWYHzHLD07UUUARdqQ0UUgCj1oooA6zT+bSAnrsFbdn/SiitALhJx/wADqHedpzznNFFMCaEDzl4/iP8AKrJP7ocDPTNFFICqxxI7dwQKbESV/A/zoopiJ4TVa/8AuL/u0UUDOJ8R/wDIQj/65D+ZrJNFFZvcAqWC6ltJFeI4ORRRQI6ptWnF9HEEiCuMk4Of50+aRjM6nkEZooq0Bd02QvK0bAEKuRnt7fSkvj5FlOUAwVPB5AoooY0cG5JJJ6nrTO1FFQAlFFFID//Z"/>
          <p:cNvSpPr>
            <a:spLocks noChangeAspect="1" noChangeArrowheads="1"/>
          </p:cNvSpPr>
          <p:nvPr/>
        </p:nvSpPr>
        <p:spPr bwMode="auto">
          <a:xfrm>
            <a:off x="4443413"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09610" name="AutoShape 10" descr="data:image/jpeg;base64,/9j/4AAQSkZJRgABAQEAYABgAAD/2wBDAAoHBwkHBgoJCAkLCwoMDxkQDw4ODx4WFxIZJCAmJSMgIyIoLTkwKCo2KyIjMkQyNjs9QEBAJjBGS0U+Sjk/QD3/2wBDAQsLCw8NDx0QEB09KSMpPT09PT09PT09PT09PT09PT09PT09PT09PT09PT09PT09PT09PT09PT09PT09PT09PT3/wAARCACUAOU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yWg0UZpgJijFOFGKAGYpadjNJtpAJSijFGKYBRRS4oASilxRikAUUUUxBRS8UYBoGIKWlwKMUgAUUUUAJSijFAFABSUpFGKAEopcUYpgJSGjNFAgooooAbQaKDQMAadTaB1pAPFO2mtTwpZ2+o+K9Js7yMS21xdJHJGSQGU9uK94X4Y+EV5/sOD8ZH/8AiqAPnPbRtzX0gPhz4TXpoNp+O4/1px8C+EoRltD05f8AejBz+dFx2PmzA9aaSo/iH519Kp4W8IKfl0bSwfe3GP1FXIvCvh0gGPRdLIPQi2Q/0pJp7A01ufL25P76/nQCD0IP0NfU6+HNGjPyaTp6/S2T/CvNfjRp9rbW+iG2t4INzzBvLjC54XGcCi4WPIwCeBUgtpSM+WxHsK6PTNDXYGkHJGSSOldHb6B56fJE2PUjFZSrpOyNY0W1c84aF0GWRx9RTR6d69Cu/DzxuTsJGCORXPapopT5lUK/86I1k9wlRaK1r4R8QXtrFdWui301vKoZJEiyGHqKk/4QvxL/ANC/qX/fg1714Cbd4C0M+log/LiuhzWtzKx8xHwd4kH/ADANU/8AAZqQ+EfEI66Dqn/gM1fTMtzFDw78+g5NRDUIif4x9VpcyQ1FvofNP/CK6/30PUx/26v/AIUn/CK6/wBtD1P/AMBX/wAK+n45lkAMbbh7HpTiSe9O4rHynfaZfaY6JqFncWjuu5VnjKEjOMgHtVSvUfjjF/xONJk7tbuufo2f615caYgopKKAEooopiCiiigBuaKKKQxQKAOaUUDrQBueCzt8caEf+n6L+dfT3bFfMHg/jxroZ9L6L/0Kvpm8mMETMv3idq/Wk3YaVyG6uyh8qEZk/ib+6P8AGqOwFixy7H+JjmnKm1ACSWPLE96XqcCsH72rOmMeXYaGx/CD7U+OTDZiJjYe3BpSu0ZxVG7udg6YxSfu6lJc2hsQXXmYSQBZPQdD9K4b4p2Yu10d3PyQyyswHUnC4FdMGFxbhsdRXOa8JrrVLKC4kLxJukGRzxgcnvTlN8pCpLmM/RtGIjEl0o3H5hH2WugjgCkcVSF8sWSscjqOrBeKv21zHcx7o857g9aySRuONujjDKCPcVg65okLoZFTGDyAK27jUILQqsrne3RVUsaje5hu49h3ASDA3LjP0oaTFc0/BMZg8I2MDcNErp+TtWlPdF22wkBccyY6/T/GsHRXcaatsXOyKRwccbuc8/nVu8n8mEMO7Ba19p7piqXvFnfgAIowO9IGPcDNQ2su9BxVll4zQtUU1Z2GqSGyhKSdiK0LS6FwMHCyL95f6is8NwRnntSKfKkScfeXhvcd6adiZRujz/45x8aJN/12X/0CvITXs3xwQNo2jyjkLO4z9VB/pXjJrc5hKTNBopgFFFFABRRRQAlBpcUYoAQe9OArT0Tw7f69dJHZwSeUWw1wyHy09ee59q7vS/hdZwOG1S6e6J6RqPLX8cHJ/OolNRLjBy2OJ8JH/istDODj7dDz/wACFfSWo5NxAM8Dc2PeuFXwnotjNBd2+l24lt3V45IicqwOQcZ9a6OPWvts0KOMuGKZAPJxnn0rKVVNWNo0ZJ3L0jbQMdTT4RgBj3qCQFpFHanzSEfKoqbmltLE7OmPmYD6ms++jtmiZpGxwcGpTAzLufPtWfeozlU5Ck9amctNUOEddGXbUBLRApyABisnU0WS9jY9VRl/Akf4VopNujAQZA71n3an75+lF7xsO1pGCr62L+RBaRtFn5WacKoHrgAmte2MkUq+ZtDsPmC9KmhIKDqTVWSWSK7ZvJZ0A5K9BRcOVj7t5smSC2WZh1G7afwNU7W51O7vgk2nPb2wHJeVX59iK0reWR2dvJZFzwGxyPUVadlCArigGmOsUVGfHBZsn61Lf+X5IMudisCcVXtmKuW/vVJdShl8txgMODSfw2BL3i7C0EUY28D3qYSo4BUgisu0VzGFYHA4q28Jj+ZSQD1FXGTtoS4q4+YAfMOhpc7o+e4puS8BHem8iE+wouFjk/i/H5ngPTJ/7l0o/NGH9K8UNe8fFW33fDVf+mUsLfrj+teDHrjvXRHY5JbsaaKKKokSlpKUUCCilooGJSjrSUZxQB7R4Ak87wZYjcAEVl2r7Ma3ZRcqmbWGMMvI8xuD+Vcp8OZDF4XhPGC79fqav391eXV40AnZIQBkIcbq4p7s7YLRGu08x2i6smiI5MkT7h/jVzTInlWSfzHby3B4QAEHjB9683u9cubbxVpen213MkT3ESTgN95WcDb9MV7elrFDbtBEm1ORjNXCm3qyZ1ktEZ5AJU460ko2tnGacgwCjfeXinYwMGnYLkLXA24PAFULqQMPlI5q9JErHhc+1YOpv5EhGCCDnFZzbtqa04pvQ14Exbp7DmqGqusKxBiB5jlQPfaT/Q1PpOofbrQHGHU7WB7GsL4hzyWfh6C7hIWSC+idSenRuPxq42aViJ3i9S0/mpAXh2lgMbXOAapxzau2T5VrHjsdxz+Pek0zWINUsYriMlQ652t1H+Na8E0QHJqUi1IorJrJUBY7Ns+u4Y/Gr5jZYiZCu8gZC9M0+S4hQZ3D86w9d8U2mkQh/wDWzNkRxg8Ej1PpQKUjZspBNLIqnJhlMbexAH+NXLuP/R/xya5v4cTS3nh24up2LzS30zOx7k4NbWuXxtLVVVcvKSAPYdaJJKLuKDcpKxPbzgAZ5qyZ9424OKydIzKBhCRjqelbCIE4og7oqolFiqMJTGAKBGYAOQMk4qXANVdQVjCT5TyIOu3OVPY8VbRmmU9W36jFJZXsCX9o5wUVsqcdDg46Vx+p/C/SrvcdOkuNPlxwrnzI8/TqPzrcF1bR7TPqU0YHzE7cfzFX7TULa5Ym3vROv94n/wCtWfNJO43CNjxXWvCOsaEXe8tGaBTjz4iGj9jkdPxrGzX0bcW0V9byW9xEksUo2uh6OPQ14T4ssrPT/FOo2unKy20MxRFJzt4GRn2Oa6ITctGc04cuqMalFFFamYtFFFACZpRyR9abTlRpGCJ95yFX6ngUgPU/BIeDwpafKfn3N+bHFL4i1iPSoXuQA0v3FXP3jit/T9OjsdGtrYDiGJU474HWvNfHU+dUjtlJ2opc/U//AFq5FHnmdjlyQMzTLqW78UafcTtuke9hZj/20WvqL+I/WvlXRyV1vTz6XUP/AKGK+qv4j9a6rHJcqXkG1/OUdvm/xqDG4ZrSwDwe/FZ8kRhk2jO08g1nJWdzWnK+hHjFQXFrDcjEsYPvVg01hmoZqm09CjY6XBYSy+RnbJgkE5rn/idCW8EOQBj7XFz+ddjbwF5OnyisD4oRhvBMowOJ4v51VOJFWbZxHhKNLjRjEPvRnIPcZraNnMPuyOK5vwfP9ivPJkOFlGPx7f1rvUVXAqKitIum7xMlbNgMu7H6muF8Z3HmagsSj5LdccDqTyfyGK9G1S5SwsZJ252DgepPQfnXl96j3MzOxJZmySfUmqpxu7k1ZWVj0X4VIT4QkfaQhu5Bk/8AAa6a7sILudGuBu8v7orJ+EsXl+EJ0Pa8fj6gV01zblJM9jTnAVObvoV4kSFdsahV9qeAKMYpO9SW9QPHA69q0II/KQD+L+IjvUFpEWYysuAPu5/nVutILqZVJdDl/EtmmkaLqGqWjMpt4jL5bYZSQRx7VgW3iGWWBJ5oI3DAEhO3511Hjz/kQta/69j/ADFeReE9Ya5h+wTH5o/mQ+q//WqKsLK6KpTbdmepWt1G6q8aEbscY968D1qUza5fyMcl7mQk/wDAjXtGn3AhKgngc4J9K8Onk824lkI5dy35k0qO7CuR0tFFdBzhRRRQAztW/wCCdM/tLxHBuUNHb/vWH06D8/5VgDmvTPhvpfk6W944w9w2R/ujgf1qJu0TSmryOzuH8uA+mK8e8XP5mvSHPOxf6165f8W7fSvH/FQK6/OD/dT/ANBrKl8RrW+EqaR/yGbD/r6i/wDQxX1aerfWvlrS9Puxd21z5IVI5Uk/eNt3BWB+vavaP+FmysCV0hPxuf8A7GumxzHeU2SNZFwwzzke1efv8Tbn+HSoc+9wf8Khb4oX4+7pdt+Mjf4UrDWh3T2sinKjcPakEMn/ADzauEHxO1R+RptoAOpJc0j/ABM1cAEWNjj6Of61Psy/aM9Igi8uPbnJPNcx8S0LeCbnH8MsR/8AHxXNj4k602P9F09RxyI39P8AeqlrHi3VNc0xrK6itVikKsTHGQcggjqatRIbuYNgpkZCnXjGK9Es4i1srHriuEsoGt2Rj0HP616FZSLJZo6j5SMisay1TN6L0aOS8Us8lzDDn93GDIR6tjA/rWB9nxFuxziug1wiW8cgjI4xWbJHhAozjp/IVrSVomdR+8dv8LVYeHrwMuP9OcgfgK7GWEyLjH04rxq11O/sbd47O7uIEZixWNyoz6/yobU9Vlcq2p3xOc/69v8AGm43ITsestZzj7qZpYtOkzmTj2Brx9572Rfnu7kj3mb/ABqBhK33pZT9XNR7NF87PcSEhXDFVA9WAqF721Th7q3X6yqP614dLbh0KuNykYIbnNcpqmlG0nLRxkwkZ3Yzj2q7EHu/j3U7F/AmsRR31o8jQYVFmUsTkds14T4fnMOu2hDYDtsOPfNZvHoPyq3o4/4m9oc9JlqWtAW57TplsCVdmyO+RXimo2j2Op3Ns4+aGVkP4E17dpzYhWvMfiHZG08UyyqAEukWUfXo36isKWjsdFbVXOWpDS0V0HMJRRmimA1uFJHWvcPDtqLPSLWADGyJQfrivEoBunjB7uo/UV7tYcRCsKvQ3ordjr0ZjIrzrWtLF14hnkzsYImwsMjgV6XMAUJJwMVw93IJNRebGeefZccflRRV5FVX7pBY2UUS/vBmTvuOavgoFwuM+gqNo8r8pww/I/hUHmyL1wB3ZRxXSc5ZZFIyarXTxx4XI3N2zTJJzGhck+3vWLLfqL6OPq53FifccCiwXOggCkZAyw7Z6irBiTy8gDbmqVo5YjaQDjOfStBeYt6jgjDD3piIAq8Yxj2py4+UY4JxSLjGKeRmMEeo/WgCZAdmP4l/lXTaPc7NGnYjHkZz3rl4nO4HB+YcjvV2CWZLSbywfJLASt9Og/MionHmVi4S5XcruR5hlcNvYnIzTAvy8nJHXFPncFVGSWz29ajXg7u3JqySNYtvJOT3NSJEWOVAz6ntTTIzBQAAGbrUw5TL/KmOnrQBF5QJOOQDyx4FMaEdqbf3YRQOEGOFz0+tVbPUlMjoefm2596QXLRt8jlj+HFVbmzQREhcuemeaubo5f4Wz6ijYpHyyn8RmgDz7V7FrS5LCLZEwGNo+UH+lGixl9cs1AOfNB/IE13E+mLP9+QkH0FULPTxB4kjO3KbSFyOnGTUS0Q4rU7rTmygHpXNfE6yEmk2t4q/NDKUY+it0/UV0tgu2qXjWET+ENQUjO1Fcfgwrli/eR1SV4s8bpKceKYa6jjCikNFAFiwi82+gXp+8DEn0Byf5V7PYXsRhVvMTBHUsBXjenSLHeKXwFYbST9a6tY/NlCLuVT/ABA0pU+c0hPlOu1nXoJbRrewcSvIfK3r90E8EA+3c1zSSB3kA+6+5AfbGBUd5J9kh7KgjMcQ68nqfy/nUXmwpaoRIuRyctiqhBRWgpTcnqXjdlY1O0ggdccGq0t2ZAcnaOpUcAVkyeKzFKypGsqDpjj8az7/AF+S7B2QrGSeSTmquiDQ1bUzBGFXh2HyjP3R61h2cv8Ap0bytklupquzs5LMSWPem446kUrgd1YydAT05rXic7GAPUVz9pIMIwPJUVs20m4r7cmqAmkQbRwevWpPl5UdARQyAr78fmaY5AYnvQBMmBJAo5JAyfT2qxKxCKuflLZI96pof3yjsGH6Cr2+M2Qj8pWlZ929jyo9BQBUkB88kHjeDj6ilTiPB/uAfrTGchz2+fNEb5THbYP50AK0Xzo2OB3pzttXPXb0H9aeGLDFVr2YrGQvBcD8qAOa8RXrJFnOWc7VPpjrWNp+pPFKEkY7WOcnsaseIXxcQxgcBS35n/61Y2am+oHbWt/8wLMWz3BrahYsBwSPcV5tFezRABGwB610ej6g11Af3jq4PQN2p3A6x3EcZJ4AHOO1YyTudYjnP3CxRFPYA8/zNSStLLGscbHOOSahuisSwhMf6OwO7uTnJ/Ohq472O6tgNqleh54qt4mIPhfUgf8An2aqul6pHGgilIAGCjdBtP8AnFS67LHPod7HvH72JkXnqT0ricWpWOtSTjc8aY0wmntnOMVHXUcYUUUUwADjH4VqxazdLHHGNmEG0HHP40UUAJe6tczsC5X5RgYFUJLmWYHzHLD07UUUARdqQ0UUgCj1oooA6zT+bSAnrsFbdn/SiitALhJx/wADqHedpzznNFFMCaEDzl4/iP8AKrJP7ocDPTNFFICqxxI7dwQKbESV/A/zoopiJ4TVa/8AuL/u0UUDOJ8R/wDIQj/65D+ZrJNFFZvcAqWC6ltJFeI4ORRRQI6ptWnF9HEEiCuMk4Of50+aRjM6nkEZooq0Bd02QvK0bAEKuRnt7fSkvj5FlOUAwVPB5AoooY0cG5JJJ6nrTO1FFQAlFFFID//Z"/>
          <p:cNvSpPr>
            <a:spLocks noChangeAspect="1" noChangeArrowheads="1"/>
          </p:cNvSpPr>
          <p:nvPr/>
        </p:nvSpPr>
        <p:spPr bwMode="auto">
          <a:xfrm>
            <a:off x="4443413"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grpSp>
        <p:nvGrpSpPr>
          <p:cNvPr id="2" name="Groupe 5"/>
          <p:cNvGrpSpPr/>
          <p:nvPr/>
        </p:nvGrpSpPr>
        <p:grpSpPr>
          <a:xfrm>
            <a:off x="-282505" y="-142900"/>
            <a:ext cx="9712289" cy="7236020"/>
            <a:chOff x="-282505" y="-142900"/>
            <a:chExt cx="9712289" cy="7236020"/>
          </a:xfrm>
        </p:grpSpPr>
        <p:sp>
          <p:nvSpPr>
            <p:cNvPr id="16" name="Rectangle 15"/>
            <p:cNvSpPr/>
            <p:nvPr/>
          </p:nvSpPr>
          <p:spPr>
            <a:xfrm>
              <a:off x="-142908" y="-142900"/>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153299" y="6807368"/>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282505" y="-24"/>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p:nvSpPr>
          <p:spPr>
            <a:xfrm>
              <a:off x="9040695" y="9500"/>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p:cNvSpPr txBox="1"/>
            <p:nvPr/>
          </p:nvSpPr>
          <p:spPr>
            <a:xfrm rot="16200000">
              <a:off x="6028735" y="2099610"/>
              <a:ext cx="5500682" cy="1015663"/>
            </a:xfrm>
            <a:prstGeom prst="rect">
              <a:avLst/>
            </a:prstGeom>
            <a:noFill/>
          </p:spPr>
          <p:txBody>
            <a:bodyPr wrap="square" rtlCol="0">
              <a:spAutoFit/>
            </a:bodyPr>
            <a:lstStyle/>
            <a:p>
              <a:r>
                <a:rPr lang="fr-FR" sz="6000" b="1" dirty="0" smtClean="0">
                  <a:solidFill>
                    <a:schemeClr val="accent5">
                      <a:lumMod val="60000"/>
                      <a:lumOff val="40000"/>
                    </a:schemeClr>
                  </a:solidFill>
                </a:rPr>
                <a:t>Diapo bilatérale</a:t>
              </a:r>
              <a:endParaRPr lang="fr-FR" sz="6000" b="1" dirty="0">
                <a:solidFill>
                  <a:schemeClr val="accent5">
                    <a:lumMod val="60000"/>
                    <a:lumOff val="40000"/>
                  </a:schemeClr>
                </a:solidFill>
              </a:endParaRPr>
            </a:p>
          </p:txBody>
        </p:sp>
      </p:grpSp>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3" name="Picture 13" descr="http://ts4.mm.bing.net/th?id=HN.608035307703700735&amp;w=193&amp;h=137&amp;c=7&amp;rs=1&amp;pid=1.7"/>
          <p:cNvPicPr>
            <a:picLocks noChangeAspect="1" noChangeArrowheads="1"/>
          </p:cNvPicPr>
          <p:nvPr/>
        </p:nvPicPr>
        <p:blipFill>
          <a:blip r:embed="rId3">
            <a:grayscl/>
            <a:lum bright="40000" contrast="-40000"/>
          </a:blip>
          <a:srcRect/>
          <a:stretch>
            <a:fillRect/>
          </a:stretch>
        </p:blipFill>
        <p:spPr bwMode="auto">
          <a:xfrm>
            <a:off x="5290554" y="857232"/>
            <a:ext cx="3924916" cy="2786082"/>
          </a:xfrm>
          <a:prstGeom prst="rect">
            <a:avLst/>
          </a:prstGeom>
          <a:ln>
            <a:noFill/>
          </a:ln>
          <a:effectLst>
            <a:softEdge rad="112500"/>
          </a:effectLst>
        </p:spPr>
      </p:pic>
      <p:sp>
        <p:nvSpPr>
          <p:cNvPr id="8194" name="Rectangle 3"/>
          <p:cNvSpPr>
            <a:spLocks noChangeArrowheads="1"/>
          </p:cNvSpPr>
          <p:nvPr/>
        </p:nvSpPr>
        <p:spPr bwMode="auto">
          <a:xfrm>
            <a:off x="214282" y="209532"/>
            <a:ext cx="8929718" cy="504824"/>
          </a:xfrm>
          <a:prstGeom prst="rect">
            <a:avLst/>
          </a:prstGeom>
          <a:solidFill>
            <a:srgbClr val="6E267B"/>
          </a:solidFill>
          <a:ln w="9525">
            <a:noFill/>
            <a:miter lim="800000"/>
            <a:headEnd/>
            <a:tailEnd/>
          </a:ln>
        </p:spPr>
        <p:txBody>
          <a:bodyPr/>
          <a:lstStyle/>
          <a:p>
            <a:pPr eaLnBrk="0" hangingPunct="0"/>
            <a:r>
              <a:rPr lang="fr-FR" sz="2800" dirty="0" smtClean="0">
                <a:solidFill>
                  <a:schemeClr val="bg1"/>
                </a:solidFill>
                <a:latin typeface="Arial" pitchFamily="34" charset="0"/>
              </a:rPr>
              <a:t>DRG 2015 révisé</a:t>
            </a:r>
            <a:endParaRPr lang="fr-FR" sz="2800" dirty="0">
              <a:solidFill>
                <a:schemeClr val="bg1"/>
              </a:solidFill>
              <a:latin typeface="Arial" pitchFamily="34" charset="0"/>
            </a:endParaRPr>
          </a:p>
        </p:txBody>
      </p:sp>
      <p:sp>
        <p:nvSpPr>
          <p:cNvPr id="8198" name="ZoneTexte 8"/>
          <p:cNvSpPr txBox="1">
            <a:spLocks noChangeArrowheads="1"/>
          </p:cNvSpPr>
          <p:nvPr/>
        </p:nvSpPr>
        <p:spPr bwMode="auto">
          <a:xfrm>
            <a:off x="0" y="1059825"/>
            <a:ext cx="8643966" cy="49090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Narrow" pitchFamily="34" charset="0"/>
                <a:ea typeface="ＭＳ Ｐゴシック" pitchFamily="34" charset="-128"/>
              </a:defRPr>
            </a:lvl1pPr>
            <a:lvl2pPr marL="742950" indent="-285750" eaLnBrk="0" hangingPunct="0">
              <a:defRPr>
                <a:solidFill>
                  <a:schemeClr val="tx1"/>
                </a:solidFill>
                <a:latin typeface="Arial Narrow" pitchFamily="34" charset="0"/>
                <a:ea typeface="ＭＳ Ｐゴシック" pitchFamily="34" charset="-128"/>
              </a:defRPr>
            </a:lvl2pPr>
            <a:lvl3pPr marL="1143000" indent="-228600" eaLnBrk="0" hangingPunct="0">
              <a:defRPr>
                <a:solidFill>
                  <a:schemeClr val="tx1"/>
                </a:solidFill>
                <a:latin typeface="Arial Narrow" pitchFamily="34" charset="0"/>
                <a:ea typeface="ＭＳ Ｐゴシック" pitchFamily="34" charset="-128"/>
              </a:defRPr>
            </a:lvl3pPr>
            <a:lvl4pPr marL="1600200" indent="-228600" eaLnBrk="0" hangingPunct="0">
              <a:defRPr>
                <a:solidFill>
                  <a:schemeClr val="tx1"/>
                </a:solidFill>
                <a:latin typeface="Arial Narrow" pitchFamily="34" charset="0"/>
                <a:ea typeface="ＭＳ Ｐゴシック" pitchFamily="34" charset="-128"/>
              </a:defRPr>
            </a:lvl4pPr>
            <a:lvl5pPr marL="2057400" indent="-228600" eaLnBrk="0" hangingPunct="0">
              <a:defRPr>
                <a:solidFill>
                  <a:schemeClr val="tx1"/>
                </a:solidFill>
                <a:latin typeface="Arial Narrow"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Narrow"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Narrow"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Narrow"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Narrow" pitchFamily="34" charset="0"/>
                <a:ea typeface="ＭＳ Ｐゴシック" pitchFamily="34" charset="-128"/>
              </a:defRPr>
            </a:lvl9pPr>
          </a:lstStyle>
          <a:p>
            <a:pPr marL="285750" indent="-285750" eaLnBrk="1" hangingPunct="1">
              <a:buFont typeface="Wingdings" panose="05000000000000000000" pitchFamily="2" charset="2"/>
              <a:buChar char="ü"/>
              <a:defRPr/>
            </a:pPr>
            <a:r>
              <a:rPr lang="fr-FR" sz="1800" b="1" dirty="0" smtClean="0">
                <a:solidFill>
                  <a:schemeClr val="tx2"/>
                </a:solidFill>
                <a:latin typeface="Arial" pitchFamily="34" charset="0"/>
                <a:ea typeface="+mn-ea"/>
                <a:cs typeface="Arial" pitchFamily="34" charset="0"/>
              </a:rPr>
              <a:t>Calcul de la pondération ‘’capacité d’emport’’ selon les places assises offertes aux voyageurs (-230k€ pour TER Lorraine)</a:t>
            </a:r>
          </a:p>
          <a:p>
            <a:pPr marL="285750" indent="-285750" eaLnBrk="1" hangingPunct="1">
              <a:buFont typeface="Wingdings" panose="05000000000000000000" pitchFamily="2" charset="2"/>
              <a:buChar char="ü"/>
              <a:defRPr/>
            </a:pPr>
            <a:endParaRPr lang="fr-FR" sz="900" dirty="0" smtClean="0"/>
          </a:p>
          <a:p>
            <a:pPr marL="1028700" lvl="1" eaLnBrk="1" hangingPunct="1">
              <a:buFont typeface="Courier New" panose="02070309020205020404" pitchFamily="49" charset="0"/>
              <a:buChar char="o"/>
              <a:defRPr/>
            </a:pPr>
            <a:r>
              <a:rPr lang="fr-FR" sz="1400" dirty="0" smtClean="0">
                <a:solidFill>
                  <a:schemeClr val="tx2"/>
                </a:solidFill>
                <a:latin typeface="Arial" pitchFamily="34" charset="0"/>
                <a:ea typeface="+mn-ea"/>
                <a:cs typeface="Arial" pitchFamily="34" charset="0"/>
              </a:rPr>
              <a:t>Le coefficient C1,  reflet de la capacité dans les charges pondérées,  s’exprime désormais en fonction du nombre de places assises offertes dans le train désigné (et non plus en fonction de la longueur du train).</a:t>
            </a:r>
          </a:p>
          <a:p>
            <a:pPr eaLnBrk="1" hangingPunct="1">
              <a:defRPr/>
            </a:pPr>
            <a:endParaRPr lang="fr-FR" sz="1600" dirty="0" smtClean="0"/>
          </a:p>
          <a:p>
            <a:pPr marL="285750" indent="-285750" eaLnBrk="1" hangingPunct="1">
              <a:buFont typeface="Wingdings" panose="05000000000000000000" pitchFamily="2" charset="2"/>
              <a:buChar char="ü"/>
              <a:defRPr/>
            </a:pPr>
            <a:r>
              <a:rPr lang="fr-FR" sz="1800" b="1" dirty="0" smtClean="0">
                <a:solidFill>
                  <a:schemeClr val="tx2"/>
                </a:solidFill>
                <a:latin typeface="Arial" pitchFamily="34" charset="0"/>
                <a:ea typeface="+mn-ea"/>
                <a:cs typeface="Arial" pitchFamily="34" charset="0"/>
              </a:rPr>
              <a:t>Ajustement des investissements suite IRC et Bilatérales (-270k€ pour TER Lorraine)</a:t>
            </a:r>
          </a:p>
          <a:p>
            <a:pPr marL="285750" indent="-285750" eaLnBrk="1" hangingPunct="1">
              <a:buFont typeface="Wingdings" panose="05000000000000000000" pitchFamily="2" charset="2"/>
              <a:buChar char="ü"/>
              <a:defRPr/>
            </a:pPr>
            <a:endParaRPr lang="fr-FR" sz="900" dirty="0" smtClean="0"/>
          </a:p>
          <a:p>
            <a:pPr marL="1028700" lvl="1" eaLnBrk="1" hangingPunct="1">
              <a:buFont typeface="Courier New" panose="02070309020205020404" pitchFamily="49" charset="0"/>
              <a:buChar char="o"/>
              <a:defRPr/>
            </a:pPr>
            <a:r>
              <a:rPr lang="fr-FR" sz="1400" dirty="0" smtClean="0">
                <a:solidFill>
                  <a:schemeClr val="tx2"/>
                </a:solidFill>
                <a:latin typeface="Arial" pitchFamily="34" charset="0"/>
                <a:ea typeface="+mn-ea"/>
                <a:cs typeface="Arial" pitchFamily="34" charset="0"/>
              </a:rPr>
              <a:t>Prise en compte des discussions sur le financement du souterrain de la gare de Nancy</a:t>
            </a:r>
          </a:p>
          <a:p>
            <a:pPr marL="1028700" lvl="1" eaLnBrk="1" hangingPunct="1">
              <a:buFont typeface="Courier New" panose="02070309020205020404" pitchFamily="49" charset="0"/>
              <a:buChar char="o"/>
              <a:defRPr/>
            </a:pPr>
            <a:r>
              <a:rPr lang="fr-FR" sz="1400" dirty="0" smtClean="0">
                <a:solidFill>
                  <a:schemeClr val="tx2"/>
                </a:solidFill>
                <a:latin typeface="Arial" pitchFamily="34" charset="0"/>
                <a:ea typeface="+mn-ea"/>
                <a:cs typeface="Arial" pitchFamily="34" charset="0"/>
              </a:rPr>
              <a:t>…</a:t>
            </a:r>
          </a:p>
          <a:p>
            <a:pPr marL="285750" indent="-285750" eaLnBrk="1" hangingPunct="1">
              <a:buFont typeface="Wingdings" panose="05000000000000000000" pitchFamily="2" charset="2"/>
              <a:buChar char="ü"/>
              <a:defRPr/>
            </a:pPr>
            <a:endParaRPr lang="fr-FR" sz="900" dirty="0" smtClean="0"/>
          </a:p>
          <a:p>
            <a:pPr marL="1428750" lvl="2" eaLnBrk="1" hangingPunct="1">
              <a:defRPr/>
            </a:pPr>
            <a:endParaRPr lang="fr-FR" sz="1200" b="1" dirty="0" smtClean="0">
              <a:solidFill>
                <a:schemeClr val="tx2"/>
              </a:solidFill>
              <a:latin typeface="Arial" pitchFamily="34" charset="0"/>
              <a:ea typeface="+mn-ea"/>
              <a:cs typeface="Arial" pitchFamily="34" charset="0"/>
            </a:endParaRPr>
          </a:p>
          <a:p>
            <a:pPr marL="1428750" lvl="2" eaLnBrk="1" hangingPunct="1">
              <a:defRPr/>
            </a:pPr>
            <a:r>
              <a:rPr lang="fr-FR" sz="2400" b="1" dirty="0" smtClean="0">
                <a:solidFill>
                  <a:srgbClr val="0099FF"/>
                </a:solidFill>
                <a:latin typeface="Arial" pitchFamily="34" charset="0"/>
                <a:ea typeface="+mn-ea"/>
                <a:cs typeface="Arial" pitchFamily="34" charset="0"/>
              </a:rPr>
              <a:t>Impact sur la facture 2015 TER Lorraine :</a:t>
            </a:r>
          </a:p>
          <a:p>
            <a:pPr marL="1428750" lvl="2" eaLnBrk="1" hangingPunct="1">
              <a:defRPr/>
            </a:pPr>
            <a:endParaRPr lang="fr-FR" sz="2400" dirty="0" smtClean="0">
              <a:solidFill>
                <a:srgbClr val="0099FF"/>
              </a:solidFill>
            </a:endParaRPr>
          </a:p>
          <a:p>
            <a:pPr marL="1885950" lvl="3" eaLnBrk="1" hangingPunct="1">
              <a:defRPr/>
            </a:pPr>
            <a:r>
              <a:rPr lang="fr-FR" sz="1600" dirty="0" smtClean="0">
                <a:solidFill>
                  <a:srgbClr val="0099FF"/>
                </a:solidFill>
                <a:latin typeface="Arial" pitchFamily="34" charset="0"/>
                <a:ea typeface="+mn-ea"/>
                <a:cs typeface="Arial" pitchFamily="34" charset="0"/>
              </a:rPr>
              <a:t>		Facture 2015 Version 1 = 18M€</a:t>
            </a:r>
          </a:p>
          <a:p>
            <a:pPr marL="1885950" lvl="3" eaLnBrk="1" hangingPunct="1">
              <a:defRPr/>
            </a:pPr>
            <a:r>
              <a:rPr lang="fr-FR" sz="2400" b="1" dirty="0" smtClean="0">
                <a:solidFill>
                  <a:srgbClr val="0099FF"/>
                </a:solidFill>
                <a:latin typeface="Arial" pitchFamily="34" charset="0"/>
                <a:ea typeface="+mn-ea"/>
                <a:cs typeface="Arial" pitchFamily="34" charset="0"/>
              </a:rPr>
              <a:t>		Facture 2015 version révisée = 17,5M€</a:t>
            </a:r>
          </a:p>
          <a:p>
            <a:pPr marL="1028700" lvl="1" eaLnBrk="1" hangingPunct="1">
              <a:defRPr/>
            </a:pPr>
            <a:endParaRPr lang="fr-FR" sz="1400" dirty="0" smtClean="0"/>
          </a:p>
          <a:p>
            <a:pPr eaLnBrk="1" hangingPunct="1">
              <a:defRPr/>
            </a:pPr>
            <a:endParaRPr lang="fr-FR" sz="1400" dirty="0" smtClean="0"/>
          </a:p>
        </p:txBody>
      </p:sp>
      <p:sp>
        <p:nvSpPr>
          <p:cNvPr id="15" name="Rectangle 28"/>
          <p:cNvSpPr>
            <a:spLocks noChangeArrowheads="1"/>
          </p:cNvSpPr>
          <p:nvPr/>
        </p:nvSpPr>
        <p:spPr bwMode="auto">
          <a:xfrm>
            <a:off x="0" y="0"/>
            <a:ext cx="190500" cy="3270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defRPr/>
            </a:pPr>
            <a:endParaRPr lang="fr-FR">
              <a:ea typeface="ＭＳ Ｐゴシック" pitchFamily="34" charset="-128"/>
              <a:cs typeface="Arial" pitchFamily="34" charset="0"/>
            </a:endParaRPr>
          </a:p>
        </p:txBody>
      </p:sp>
      <p:sp>
        <p:nvSpPr>
          <p:cNvPr id="18" name="Rectangle 32"/>
          <p:cNvSpPr>
            <a:spLocks noChangeArrowheads="1"/>
          </p:cNvSpPr>
          <p:nvPr/>
        </p:nvSpPr>
        <p:spPr bwMode="auto">
          <a:xfrm>
            <a:off x="0" y="0"/>
            <a:ext cx="9144000" cy="15875"/>
          </a:xfrm>
          <a:prstGeom prst="rect">
            <a:avLst/>
          </a:prstGeom>
          <a:solidFill>
            <a:srgbClr val="000000"/>
          </a:solidFill>
          <a:ln w="9525">
            <a:solidFill>
              <a:schemeClr val="tx1"/>
            </a:solidFill>
            <a:prstDash val="solid"/>
            <a:miter lim="800000"/>
            <a:headEnd/>
            <a:tailEnd/>
          </a:ln>
          <a:effectLst>
            <a:prstShdw prst="shdw17" dist="17961" dir="2700000">
              <a:schemeClr val="tx1">
                <a:gamma/>
                <a:shade val="60000"/>
                <a:invGamma/>
              </a:schemeClr>
            </a:prstShdw>
          </a:effectLst>
        </p:spPr>
        <p:txBody>
          <a:bodyPr wrap="none" anchor="ctr">
            <a:spAutoFit/>
          </a:bodyPr>
          <a:lstStyle/>
          <a:p>
            <a:pPr>
              <a:defRPr/>
            </a:pPr>
            <a:endParaRPr lang="fr-FR">
              <a:ea typeface="ＭＳ Ｐゴシック" pitchFamily="34" charset="-128"/>
              <a:cs typeface="Arial" pitchFamily="34" charset="0"/>
            </a:endParaRPr>
          </a:p>
        </p:txBody>
      </p:sp>
      <p:sp>
        <p:nvSpPr>
          <p:cNvPr id="409602" name="AutoShape 2" descr="data:image/jpeg;base64,/9j/4AAQSkZJRgABAQEAYABgAAD/2wBDAAoHBwkHBgoJCAkLCwoMDxkQDw4ODx4WFxIZJCAmJSMgIyIoLTkwKCo2KyIjMkQyNjs9QEBAJjBGS0U+Sjk/QD3/2wBDAQsLCw8NDx0QEB09KSMpPT09PT09PT09PT09PT09PT09PT09PT09PT09PT09PT09PT09PT09PT09PT09PT09PT3/wAARCACUAOU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yWg0UZpgJijFOFGKAGYpadjNJtpAJSijFGKYBRRS4oASilxRikAUUUUxBRS8UYBoGIKWlwKMUgAUUUUAJSijFAFABSUpFGKAEopcUYpgJSGjNFAgooooAbQaKDQMAadTaB1pAPFO2mtTwpZ2+o+K9Js7yMS21xdJHJGSQGU9uK94X4Y+EV5/sOD8ZH/8AiqAPnPbRtzX0gPhz4TXpoNp+O4/1px8C+EoRltD05f8AejBz+dFx2PmzA9aaSo/iH519Kp4W8IKfl0bSwfe3GP1FXIvCvh0gGPRdLIPQi2Q/0pJp7A01ufL25P76/nQCD0IP0NfU6+HNGjPyaTp6/S2T/CvNfjRp9rbW+iG2t4INzzBvLjC54XGcCi4WPIwCeBUgtpSM+WxHsK6PTNDXYGkHJGSSOldHb6B56fJE2PUjFZSrpOyNY0W1c84aF0GWRx9RTR6d69Cu/DzxuTsJGCORXPapopT5lUK/86I1k9wlRaK1r4R8QXtrFdWui301vKoZJEiyGHqKk/4QvxL/ANC/qX/fg1714Cbd4C0M+log/LiuhzWtzKx8xHwd4kH/ADANU/8AAZqQ+EfEI66Dqn/gM1fTMtzFDw78+g5NRDUIif4x9VpcyQ1FvofNP/CK6/30PUx/26v/AIUn/CK6/wBtD1P/AMBX/wAK+n45lkAMbbh7HpTiSe9O4rHynfaZfaY6JqFncWjuu5VnjKEjOMgHtVSvUfjjF/xONJk7tbuufo2f615caYgopKKAEooopiCiiigBuaKKKQxQKAOaUUDrQBueCzt8caEf+n6L+dfT3bFfMHg/jxroZ9L6L/0Kvpm8mMETMv3idq/Wk3YaVyG6uyh8qEZk/ib+6P8AGqOwFixy7H+JjmnKm1ACSWPLE96XqcCsH72rOmMeXYaGx/CD7U+OTDZiJjYe3BpSu0ZxVG7udg6YxSfu6lJc2hsQXXmYSQBZPQdD9K4b4p2Yu10d3PyQyyswHUnC4FdMGFxbhsdRXOa8JrrVLKC4kLxJukGRzxgcnvTlN8pCpLmM/RtGIjEl0o3H5hH2WugjgCkcVSF8sWSscjqOrBeKv21zHcx7o857g9aySRuONujjDKCPcVg65okLoZFTGDyAK27jUILQqsrne3RVUsaje5hu49h3ASDA3LjP0oaTFc0/BMZg8I2MDcNErp+TtWlPdF22wkBccyY6/T/GsHRXcaatsXOyKRwccbuc8/nVu8n8mEMO7Ba19p7piqXvFnfgAIowO9IGPcDNQ2su9BxVll4zQtUU1Z2GqSGyhKSdiK0LS6FwMHCyL95f6is8NwRnntSKfKkScfeXhvcd6adiZRujz/45x8aJN/12X/0CvITXs3xwQNo2jyjkLO4z9VB/pXjJrc5hKTNBopgFFFFABRRRQAlBpcUYoAQe9OArT0Tw7f69dJHZwSeUWw1wyHy09ee59q7vS/hdZwOG1S6e6J6RqPLX8cHJ/OolNRLjBy2OJ8JH/istDODj7dDz/wACFfSWo5NxAM8Dc2PeuFXwnotjNBd2+l24lt3V45IicqwOQcZ9a6OPWvts0KOMuGKZAPJxnn0rKVVNWNo0ZJ3L0jbQMdTT4RgBj3qCQFpFHanzSEfKoqbmltLE7OmPmYD6ms++jtmiZpGxwcGpTAzLufPtWfeozlU5Ck9amctNUOEddGXbUBLRApyABisnU0WS9jY9VRl/Akf4VopNujAQZA71n3an75+lF7xsO1pGCr62L+RBaRtFn5WacKoHrgAmte2MkUq+ZtDsPmC9KmhIKDqTVWSWSK7ZvJZ0A5K9BRcOVj7t5smSC2WZh1G7afwNU7W51O7vgk2nPb2wHJeVX59iK0reWR2dvJZFzwGxyPUVadlCArigGmOsUVGfHBZsn61Lf+X5IMudisCcVXtmKuW/vVJdShl8txgMODSfw2BL3i7C0EUY28D3qYSo4BUgisu0VzGFYHA4q28Jj+ZSQD1FXGTtoS4q4+YAfMOhpc7o+e4puS8BHem8iE+wouFjk/i/H5ngPTJ/7l0o/NGH9K8UNe8fFW33fDVf+mUsLfrj+teDHrjvXRHY5JbsaaKKKokSlpKUUCCilooGJSjrSUZxQB7R4Ak87wZYjcAEVl2r7Ma3ZRcqmbWGMMvI8xuD+Vcp8OZDF4XhPGC79fqav391eXV40AnZIQBkIcbq4p7s7YLRGu08x2i6smiI5MkT7h/jVzTInlWSfzHby3B4QAEHjB9683u9cubbxVpen213MkT3ESTgN95WcDb9MV7elrFDbtBEm1ORjNXCm3qyZ1ktEZ5AJU460ko2tnGacgwCjfeXinYwMGnYLkLXA24PAFULqQMPlI5q9JErHhc+1YOpv5EhGCCDnFZzbtqa04pvQ14Exbp7DmqGqusKxBiB5jlQPfaT/Q1PpOofbrQHGHU7WB7GsL4hzyWfh6C7hIWSC+idSenRuPxq42aViJ3i9S0/mpAXh2lgMbXOAapxzau2T5VrHjsdxz+Pek0zWINUsYriMlQ652t1H+Na8E0QHJqUi1IorJrJUBY7Ns+u4Y/Gr5jZYiZCu8gZC9M0+S4hQZ3D86w9d8U2mkQh/wDWzNkRxg8Ej1PpQKUjZspBNLIqnJhlMbexAH+NXLuP/R/xya5v4cTS3nh24up2LzS30zOx7k4NbWuXxtLVVVcvKSAPYdaJJKLuKDcpKxPbzgAZ5qyZ9424OKydIzKBhCRjqelbCIE4og7oqolFiqMJTGAKBGYAOQMk4qXANVdQVjCT5TyIOu3OVPY8VbRmmU9W36jFJZXsCX9o5wUVsqcdDg46Vx+p/C/SrvcdOkuNPlxwrnzI8/TqPzrcF1bR7TPqU0YHzE7cfzFX7TULa5Ym3vROv94n/wCtWfNJO43CNjxXWvCOsaEXe8tGaBTjz4iGj9jkdPxrGzX0bcW0V9byW9xEksUo2uh6OPQ14T4ssrPT/FOo2unKy20MxRFJzt4GRn2Oa6ITctGc04cuqMalFFFamYtFFFACZpRyR9abTlRpGCJ95yFX6ngUgPU/BIeDwpafKfn3N+bHFL4i1iPSoXuQA0v3FXP3jit/T9OjsdGtrYDiGJU474HWvNfHU+dUjtlJ2opc/U//AFq5FHnmdjlyQMzTLqW78UafcTtuke9hZj/20WvqL+I/WvlXRyV1vTz6XUP/AKGK+qv4j9a6rHJcqXkG1/OUdvm/xqDG4ZrSwDwe/FZ8kRhk2jO08g1nJWdzWnK+hHjFQXFrDcjEsYPvVg01hmoZqm09CjY6XBYSy+RnbJgkE5rn/idCW8EOQBj7XFz+ddjbwF5OnyisD4oRhvBMowOJ4v51VOJFWbZxHhKNLjRjEPvRnIPcZraNnMPuyOK5vwfP9ivPJkOFlGPx7f1rvUVXAqKitIum7xMlbNgMu7H6muF8Z3HmagsSj5LdccDqTyfyGK9G1S5SwsZJ252DgepPQfnXl96j3MzOxJZmySfUmqpxu7k1ZWVj0X4VIT4QkfaQhu5Bk/8AAa6a7sILudGuBu8v7orJ+EsXl+EJ0Pa8fj6gV01zblJM9jTnAVObvoV4kSFdsahV9qeAKMYpO9SW9QPHA69q0II/KQD+L+IjvUFpEWYysuAPu5/nVutILqZVJdDl/EtmmkaLqGqWjMpt4jL5bYZSQRx7VgW3iGWWBJ5oI3DAEhO3511Hjz/kQta/69j/ADFeReE9Ya5h+wTH5o/mQ+q//WqKsLK6KpTbdmepWt1G6q8aEbscY968D1qUza5fyMcl7mQk/wDAjXtGn3AhKgngc4J9K8Onk824lkI5dy35k0qO7CuR0tFFdBzhRRRQAztW/wCCdM/tLxHBuUNHb/vWH06D8/5VgDmvTPhvpfk6W944w9w2R/ujgf1qJu0TSmryOzuH8uA+mK8e8XP5mvSHPOxf6165f8W7fSvH/FQK6/OD/dT/ANBrKl8RrW+EqaR/yGbD/r6i/wDQxX1aerfWvlrS9Puxd21z5IVI5Uk/eNt3BWB+vavaP+FmysCV0hPxuf8A7GumxzHeU2SNZFwwzzke1efv8Tbn+HSoc+9wf8Khb4oX4+7pdt+Mjf4UrDWh3T2sinKjcPakEMn/ADzauEHxO1R+RptoAOpJc0j/ABM1cAEWNjj6Of61Psy/aM9Igi8uPbnJPNcx8S0LeCbnH8MsR/8AHxXNj4k602P9F09RxyI39P8AeqlrHi3VNc0xrK6itVikKsTHGQcggjqatRIbuYNgpkZCnXjGK9Es4i1srHriuEsoGt2Rj0HP616FZSLJZo6j5SMisay1TN6L0aOS8Us8lzDDn93GDIR6tjA/rWB9nxFuxziug1wiW8cgjI4xWbJHhAozjp/IVrSVomdR+8dv8LVYeHrwMuP9OcgfgK7GWEyLjH04rxq11O/sbd47O7uIEZixWNyoz6/yobU9Vlcq2p3xOc/69v8AGm43ITsestZzj7qZpYtOkzmTj2Brx9572Rfnu7kj3mb/ABqBhK33pZT9XNR7NF87PcSEhXDFVA9WAqF721Th7q3X6yqP614dLbh0KuNykYIbnNcpqmlG0nLRxkwkZ3Yzj2q7EHu/j3U7F/AmsRR31o8jQYVFmUsTkds14T4fnMOu2hDYDtsOPfNZvHoPyq3o4/4m9oc9JlqWtAW57TplsCVdmyO+RXimo2j2Op3Ns4+aGVkP4E17dpzYhWvMfiHZG08UyyqAEukWUfXo36isKWjsdFbVXOWpDS0V0HMJRRmimA1uFJHWvcPDtqLPSLWADGyJQfrivEoBunjB7uo/UV7tYcRCsKvQ3ordjr0ZjIrzrWtLF14hnkzsYImwsMjgV6XMAUJJwMVw93IJNRebGeefZccflRRV5FVX7pBY2UUS/vBmTvuOavgoFwuM+gqNo8r8pww/I/hUHmyL1wB3ZRxXSc5ZZFIyarXTxx4XI3N2zTJJzGhck+3vWLLfqL6OPq53FifccCiwXOggCkZAyw7Z6irBiTy8gDbmqVo5YjaQDjOfStBeYt6jgjDD3piIAq8Yxj2py4+UY4JxSLjGKeRmMEeo/WgCZAdmP4l/lXTaPc7NGnYjHkZz3rl4nO4HB+YcjvV2CWZLSbywfJLASt9Og/MionHmVi4S5XcruR5hlcNvYnIzTAvy8nJHXFPncFVGSWz29ajXg7u3JqySNYtvJOT3NSJEWOVAz6ntTTIzBQAAGbrUw5TL/KmOnrQBF5QJOOQDyx4FMaEdqbf3YRQOEGOFz0+tVbPUlMjoefm2596QXLRt8jlj+HFVbmzQREhcuemeaubo5f4Wz6ijYpHyyn8RmgDz7V7FrS5LCLZEwGNo+UH+lGixl9cs1AOfNB/IE13E+mLP9+QkH0FULPTxB4kjO3KbSFyOnGTUS0Q4rU7rTmygHpXNfE6yEmk2t4q/NDKUY+it0/UV0tgu2qXjWET+ENQUjO1Fcfgwrli/eR1SV4s8bpKceKYa6jjCikNFAFiwi82+gXp+8DEn0Byf5V7PYXsRhVvMTBHUsBXjenSLHeKXwFYbST9a6tY/NlCLuVT/ABA0pU+c0hPlOu1nXoJbRrewcSvIfK3r90E8EA+3c1zSSB3kA+6+5AfbGBUd5J9kh7KgjMcQ68nqfy/nUXmwpaoRIuRyctiqhBRWgpTcnqXjdlY1O0ggdccGq0t2ZAcnaOpUcAVkyeKzFKypGsqDpjj8az7/AF+S7B2QrGSeSTmquiDQ1bUzBGFXh2HyjP3R61h2cv8Ap0bytklupquzs5LMSWPem446kUrgd1YydAT05rXic7GAPUVz9pIMIwPJUVs20m4r7cmqAmkQbRwevWpPl5UdARQyAr78fmaY5AYnvQBMmBJAo5JAyfT2qxKxCKuflLZI96pof3yjsGH6Cr2+M2Qj8pWlZ929jyo9BQBUkB88kHjeDj6ilTiPB/uAfrTGchz2+fNEb5THbYP50AK0Xzo2OB3pzttXPXb0H9aeGLDFVr2YrGQvBcD8qAOa8RXrJFnOWc7VPpjrWNp+pPFKEkY7WOcnsaseIXxcQxgcBS35n/61Y2am+oHbWt/8wLMWz3BrahYsBwSPcV5tFezRABGwB610ej6g11Af3jq4PQN2p3A6x3EcZJ4AHOO1YyTudYjnP3CxRFPYA8/zNSStLLGscbHOOSahuisSwhMf6OwO7uTnJ/Ohq472O6tgNqleh54qt4mIPhfUgf8An2aqul6pHGgilIAGCjdBtP8AnFS67LHPod7HvH72JkXnqT0ricWpWOtSTjc8aY0wmntnOMVHXUcYUUUUwADjH4VqxazdLHHGNmEG0HHP40UUAJe6tczsC5X5RgYFUJLmWYHzHLD07UUUARdqQ0UUgCj1oooA6zT+bSAnrsFbdn/SiitALhJx/wADqHedpzznNFFMCaEDzl4/iP8AKrJP7ocDPTNFFICqxxI7dwQKbESV/A/zoopiJ4TVa/8AuL/u0UUDOJ8R/wDIQj/65D+ZrJNFFZvcAqWC6ltJFeI4ORRRQI6ptWnF9HEEiCuMk4Of50+aRjM6nkEZooq0Bd02QvK0bAEKuRnt7fSkvj5FlOUAwVPB5AoooY0cG5JJJ6nrTO1FFQAlFFFID//Z"/>
          <p:cNvSpPr>
            <a:spLocks noChangeAspect="1" noChangeArrowheads="1"/>
          </p:cNvSpPr>
          <p:nvPr/>
        </p:nvSpPr>
        <p:spPr bwMode="auto">
          <a:xfrm>
            <a:off x="63500" y="-669925"/>
            <a:ext cx="2181225" cy="1409700"/>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09604" name="AutoShape 4" descr="data:image/jpeg;base64,/9j/4AAQSkZJRgABAQEAYABgAAD/2wBDAAoHBwkHBgoJCAkLCwoMDxkQDw4ODx4WFxIZJCAmJSMgIyIoLTkwKCo2KyIjMkQyNjs9QEBAJjBGS0U+Sjk/QD3/2wBDAQsLCw8NDx0QEB09KSMpPT09PT09PT09PT09PT09PT09PT09PT09PT09PT09PT09PT09PT09PT09PT09PT09PT3/wAARCACUAOU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yWg0UZpgJijFOFGKAGYpadjNJtpAJSijFGKYBRRS4oASilxRikAUUUUxBRS8UYBoGIKWlwKMUgAUUUUAJSijFAFABSUpFGKAEopcUYpgJSGjNFAgooooAbQaKDQMAadTaB1pAPFO2mtTwpZ2+o+K9Js7yMS21xdJHJGSQGU9uK94X4Y+EV5/sOD8ZH/8AiqAPnPbRtzX0gPhz4TXpoNp+O4/1px8C+EoRltD05f8AejBz+dFx2PmzA9aaSo/iH519Kp4W8IKfl0bSwfe3GP1FXIvCvh0gGPRdLIPQi2Q/0pJp7A01ufL25P76/nQCD0IP0NfU6+HNGjPyaTp6/S2T/CvNfjRp9rbW+iG2t4INzzBvLjC54XGcCi4WPIwCeBUgtpSM+WxHsK6PTNDXYGkHJGSSOldHb6B56fJE2PUjFZSrpOyNY0W1c84aF0GWRx9RTR6d69Cu/DzxuTsJGCORXPapopT5lUK/86I1k9wlRaK1r4R8QXtrFdWui301vKoZJEiyGHqKk/4QvxL/ANC/qX/fg1714Cbd4C0M+log/LiuhzWtzKx8xHwd4kH/ADANU/8AAZqQ+EfEI66Dqn/gM1fTMtzFDw78+g5NRDUIif4x9VpcyQ1FvofNP/CK6/30PUx/26v/AIUn/CK6/wBtD1P/AMBX/wAK+n45lkAMbbh7HpTiSe9O4rHynfaZfaY6JqFncWjuu5VnjKEjOMgHtVSvUfjjF/xONJk7tbuufo2f615caYgopKKAEooopiCiiigBuaKKKQxQKAOaUUDrQBueCzt8caEf+n6L+dfT3bFfMHg/jxroZ9L6L/0Kvpm8mMETMv3idq/Wk3YaVyG6uyh8qEZk/ib+6P8AGqOwFixy7H+JjmnKm1ACSWPLE96XqcCsH72rOmMeXYaGx/CD7U+OTDZiJjYe3BpSu0ZxVG7udg6YxSfu6lJc2hsQXXmYSQBZPQdD9K4b4p2Yu10d3PyQyyswHUnC4FdMGFxbhsdRXOa8JrrVLKC4kLxJukGRzxgcnvTlN8pCpLmM/RtGIjEl0o3H5hH2WugjgCkcVSF8sWSscjqOrBeKv21zHcx7o857g9aySRuONujjDKCPcVg65okLoZFTGDyAK27jUILQqsrne3RVUsaje5hu49h3ASDA3LjP0oaTFc0/BMZg8I2MDcNErp+TtWlPdF22wkBccyY6/T/GsHRXcaatsXOyKRwccbuc8/nVu8n8mEMO7Ba19p7piqXvFnfgAIowO9IGPcDNQ2su9BxVll4zQtUU1Z2GqSGyhKSdiK0LS6FwMHCyL95f6is8NwRnntSKfKkScfeXhvcd6adiZRujz/45x8aJN/12X/0CvITXs3xwQNo2jyjkLO4z9VB/pXjJrc5hKTNBopgFFFFABRRRQAlBpcUYoAQe9OArT0Tw7f69dJHZwSeUWw1wyHy09ee59q7vS/hdZwOG1S6e6J6RqPLX8cHJ/OolNRLjBy2OJ8JH/istDODj7dDz/wACFfSWo5NxAM8Dc2PeuFXwnotjNBd2+l24lt3V45IicqwOQcZ9a6OPWvts0KOMuGKZAPJxnn0rKVVNWNo0ZJ3L0jbQMdTT4RgBj3qCQFpFHanzSEfKoqbmltLE7OmPmYD6ms++jtmiZpGxwcGpTAzLufPtWfeozlU5Ck9amctNUOEddGXbUBLRApyABisnU0WS9jY9VRl/Akf4VopNujAQZA71n3an75+lF7xsO1pGCr62L+RBaRtFn5WacKoHrgAmte2MkUq+ZtDsPmC9KmhIKDqTVWSWSK7ZvJZ0A5K9BRcOVj7t5smSC2WZh1G7afwNU7W51O7vgk2nPb2wHJeVX59iK0reWR2dvJZFzwGxyPUVadlCArigGmOsUVGfHBZsn61Lf+X5IMudisCcVXtmKuW/vVJdShl8txgMODSfw2BL3i7C0EUY28D3qYSo4BUgisu0VzGFYHA4q28Jj+ZSQD1FXGTtoS4q4+YAfMOhpc7o+e4puS8BHem8iE+wouFjk/i/H5ngPTJ/7l0o/NGH9K8UNe8fFW33fDVf+mUsLfrj+teDHrjvXRHY5JbsaaKKKokSlpKUUCCilooGJSjrSUZxQB7R4Ak87wZYjcAEVl2r7Ma3ZRcqmbWGMMvI8xuD+Vcp8OZDF4XhPGC79fqav391eXV40AnZIQBkIcbq4p7s7YLRGu08x2i6smiI5MkT7h/jVzTInlWSfzHby3B4QAEHjB9683u9cubbxVpen213MkT3ESTgN95WcDb9MV7elrFDbtBEm1ORjNXCm3qyZ1ktEZ5AJU460ko2tnGacgwCjfeXinYwMGnYLkLXA24PAFULqQMPlI5q9JErHhc+1YOpv5EhGCCDnFZzbtqa04pvQ14Exbp7DmqGqusKxBiB5jlQPfaT/Q1PpOofbrQHGHU7WB7GsL4hzyWfh6C7hIWSC+idSenRuPxq42aViJ3i9S0/mpAXh2lgMbXOAapxzau2T5VrHjsdxz+Pek0zWINUsYriMlQ652t1H+Na8E0QHJqUi1IorJrJUBY7Ns+u4Y/Gr5jZYiZCu8gZC9M0+S4hQZ3D86w9d8U2mkQh/wDWzNkRxg8Ej1PpQKUjZspBNLIqnJhlMbexAH+NXLuP/R/xya5v4cTS3nh24up2LzS30zOx7k4NbWuXxtLVVVcvKSAPYdaJJKLuKDcpKxPbzgAZ5qyZ9424OKydIzKBhCRjqelbCIE4og7oqolFiqMJTGAKBGYAOQMk4qXANVdQVjCT5TyIOu3OVPY8VbRmmU9W36jFJZXsCX9o5wUVsqcdDg46Vx+p/C/SrvcdOkuNPlxwrnzI8/TqPzrcF1bR7TPqU0YHzE7cfzFX7TULa5Ym3vROv94n/wCtWfNJO43CNjxXWvCOsaEXe8tGaBTjz4iGj9jkdPxrGzX0bcW0V9byW9xEksUo2uh6OPQ14T4ssrPT/FOo2unKy20MxRFJzt4GRn2Oa6ITctGc04cuqMalFFFamYtFFFACZpRyR9abTlRpGCJ95yFX6ngUgPU/BIeDwpafKfn3N+bHFL4i1iPSoXuQA0v3FXP3jit/T9OjsdGtrYDiGJU474HWvNfHU+dUjtlJ2opc/U//AFq5FHnmdjlyQMzTLqW78UafcTtuke9hZj/20WvqL+I/WvlXRyV1vTz6XUP/AKGK+qv4j9a6rHJcqXkG1/OUdvm/xqDG4ZrSwDwe/FZ8kRhk2jO08g1nJWdzWnK+hHjFQXFrDcjEsYPvVg01hmoZqm09CjY6XBYSy+RnbJgkE5rn/idCW8EOQBj7XFz+ddjbwF5OnyisD4oRhvBMowOJ4v51VOJFWbZxHhKNLjRjEPvRnIPcZraNnMPuyOK5vwfP9ivPJkOFlGPx7f1rvUVXAqKitIum7xMlbNgMu7H6muF8Z3HmagsSj5LdccDqTyfyGK9G1S5SwsZJ252DgepPQfnXl96j3MzOxJZmySfUmqpxu7k1ZWVj0X4VIT4QkfaQhu5Bk/8AAa6a7sILudGuBu8v7orJ+EsXl+EJ0Pa8fj6gV01zblJM9jTnAVObvoV4kSFdsahV9qeAKMYpO9SW9QPHA69q0II/KQD+L+IjvUFpEWYysuAPu5/nVutILqZVJdDl/EtmmkaLqGqWjMpt4jL5bYZSQRx7VgW3iGWWBJ5oI3DAEhO3511Hjz/kQta/69j/ADFeReE9Ya5h+wTH5o/mQ+q//WqKsLK6KpTbdmepWt1G6q8aEbscY968D1qUza5fyMcl7mQk/wDAjXtGn3AhKgngc4J9K8Onk824lkI5dy35k0qO7CuR0tFFdBzhRRRQAztW/wCCdM/tLxHBuUNHb/vWH06D8/5VgDmvTPhvpfk6W944w9w2R/ujgf1qJu0TSmryOzuH8uA+mK8e8XP5mvSHPOxf6165f8W7fSvH/FQK6/OD/dT/ANBrKl8RrW+EqaR/yGbD/r6i/wDQxX1aerfWvlrS9Puxd21z5IVI5Uk/eNt3BWB+vavaP+FmysCV0hPxuf8A7GumxzHeU2SNZFwwzzke1efv8Tbn+HSoc+9wf8Khb4oX4+7pdt+Mjf4UrDWh3T2sinKjcPakEMn/ADzauEHxO1R+RptoAOpJc0j/ABM1cAEWNjj6Of61Psy/aM9Igi8uPbnJPNcx8S0LeCbnH8MsR/8AHxXNj4k602P9F09RxyI39P8AeqlrHi3VNc0xrK6itVikKsTHGQcggjqatRIbuYNgpkZCnXjGK9Es4i1srHriuEsoGt2Rj0HP616FZSLJZo6j5SMisay1TN6L0aOS8Us8lzDDn93GDIR6tjA/rWB9nxFuxziug1wiW8cgjI4xWbJHhAozjp/IVrSVomdR+8dv8LVYeHrwMuP9OcgfgK7GWEyLjH04rxq11O/sbd47O7uIEZixWNyoz6/yobU9Vlcq2p3xOc/69v8AGm43ITsestZzj7qZpYtOkzmTj2Brx9572Rfnu7kj3mb/ABqBhK33pZT9XNR7NF87PcSEhXDFVA9WAqF721Th7q3X6yqP614dLbh0KuNykYIbnNcpqmlG0nLRxkwkZ3Yzj2q7EHu/j3U7F/AmsRR31o8jQYVFmUsTkds14T4fnMOu2hDYDtsOPfNZvHoPyq3o4/4m9oc9JlqWtAW57TplsCVdmyO+RXimo2j2Op3Ns4+aGVkP4E17dpzYhWvMfiHZG08UyyqAEukWUfXo36isKWjsdFbVXOWpDS0V0HMJRRmimA1uFJHWvcPDtqLPSLWADGyJQfrivEoBunjB7uo/UV7tYcRCsKvQ3ordjr0ZjIrzrWtLF14hnkzsYImwsMjgV6XMAUJJwMVw93IJNRebGeefZccflRRV5FVX7pBY2UUS/vBmTvuOavgoFwuM+gqNo8r8pww/I/hUHmyL1wB3ZRxXSc5ZZFIyarXTxx4XI3N2zTJJzGhck+3vWLLfqL6OPq53FifccCiwXOggCkZAyw7Z6irBiTy8gDbmqVo5YjaQDjOfStBeYt6jgjDD3piIAq8Yxj2py4+UY4JxSLjGKeRmMEeo/WgCZAdmP4l/lXTaPc7NGnYjHkZz3rl4nO4HB+YcjvV2CWZLSbywfJLASt9Og/MionHmVi4S5XcruR5hlcNvYnIzTAvy8nJHXFPncFVGSWz29ajXg7u3JqySNYtvJOT3NSJEWOVAz6ntTTIzBQAAGbrUw5TL/KmOnrQBF5QJOOQDyx4FMaEdqbf3YRQOEGOFz0+tVbPUlMjoefm2596QXLRt8jlj+HFVbmzQREhcuemeaubo5f4Wz6ijYpHyyn8RmgDz7V7FrS5LCLZEwGNo+UH+lGixl9cs1AOfNB/IE13E+mLP9+QkH0FULPTxB4kjO3KbSFyOnGTUS0Q4rU7rTmygHpXNfE6yEmk2t4q/NDKUY+it0/UV0tgu2qXjWET+ENQUjO1Fcfgwrli/eR1SV4s8bpKceKYa6jjCikNFAFiwi82+gXp+8DEn0Byf5V7PYXsRhVvMTBHUsBXjenSLHeKXwFYbST9a6tY/NlCLuVT/ABA0pU+c0hPlOu1nXoJbRrewcSvIfK3r90E8EA+3c1zSSB3kA+6+5AfbGBUd5J9kh7KgjMcQ68nqfy/nUXmwpaoRIuRyctiqhBRWgpTcnqXjdlY1O0ggdccGq0t2ZAcnaOpUcAVkyeKzFKypGsqDpjj8az7/AF+S7B2QrGSeSTmquiDQ1bUzBGFXh2HyjP3R61h2cv8Ap0bytklupquzs5LMSWPem446kUrgd1YydAT05rXic7GAPUVz9pIMIwPJUVs20m4r7cmqAmkQbRwevWpPl5UdARQyAr78fmaY5AYnvQBMmBJAo5JAyfT2qxKxCKuflLZI96pof3yjsGH6Cr2+M2Qj8pWlZ929jyo9BQBUkB88kHjeDj6ilTiPB/uAfrTGchz2+fNEb5THbYP50AK0Xzo2OB3pzttXPXb0H9aeGLDFVr2YrGQvBcD8qAOa8RXrJFnOWc7VPpjrWNp+pPFKEkY7WOcnsaseIXxcQxgcBS35n/61Y2am+oHbWt/8wLMWz3BrahYsBwSPcV5tFezRABGwB610ej6g11Af3jq4PQN2p3A6x3EcZJ4AHOO1YyTudYjnP3CxRFPYA8/zNSStLLGscbHOOSahuisSwhMf6OwO7uTnJ/Ohq472O6tgNqleh54qt4mIPhfUgf8An2aqul6pHGgilIAGCjdBtP8AnFS67LHPod7HvH72JkXnqT0ricWpWOtSTjc8aY0wmntnOMVHXUcYUUUUwADjH4VqxazdLHHGNmEG0HHP40UUAJe6tczsC5X5RgYFUJLmWYHzHLD07UUUARdqQ0UUgCj1oooA6zT+bSAnrsFbdn/SiitALhJx/wADqHedpzznNFFMCaEDzl4/iP8AKrJP7ocDPTNFFICqxxI7dwQKbESV/A/zoopiJ4TVa/8AuL/u0UUDOJ8R/wDIQj/65D+ZrJNFFZvcAqWC6ltJFeI4ORRRQI6ptWnF9HEEiCuMk4Of50+aRjM6nkEZooq0Bd02QvK0bAEKuRnt7fSkvj5FlOUAwVPB5AoooY0cG5JJJ6nrTO1FFQAlFFFID//Z"/>
          <p:cNvSpPr>
            <a:spLocks noChangeAspect="1" noChangeArrowheads="1"/>
          </p:cNvSpPr>
          <p:nvPr/>
        </p:nvSpPr>
        <p:spPr bwMode="auto">
          <a:xfrm>
            <a:off x="63500" y="-669925"/>
            <a:ext cx="2181225" cy="1409700"/>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09606" name="AutoShape 6" descr="data:image/jpeg;base64,/9j/4AAQSkZJRgABAQEAYABgAAD/2wBDAAoHBwkHBgoJCAkLCwoMDxkQDw4ODx4WFxIZJCAmJSMgIyIoLTkwKCo2KyIjMkQyNjs9QEBAJjBGS0U+Sjk/QD3/2wBDAQsLCw8NDx0QEB09KSMpPT09PT09PT09PT09PT09PT09PT09PT09PT09PT09PT09PT09PT09PT09PT09PT09PT3/wAARCACUAOU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yWg0UZpgJijFOFGKAGYpadjNJtpAJSijFGKYBRRS4oASilxRikAUUUUxBRS8UYBoGIKWlwKMUgAUUUUAJSijFAFABSUpFGKAEopcUYpgJSGjNFAgooooAbQaKDQMAadTaB1pAPFO2mtTwpZ2+o+K9Js7yMS21xdJHJGSQGU9uK94X4Y+EV5/sOD8ZH/8AiqAPnPbRtzX0gPhz4TXpoNp+O4/1px8C+EoRltD05f8AejBz+dFx2PmzA9aaSo/iH519Kp4W8IKfl0bSwfe3GP1FXIvCvh0gGPRdLIPQi2Q/0pJp7A01ufL25P76/nQCD0IP0NfU6+HNGjPyaTp6/S2T/CvNfjRp9rbW+iG2t4INzzBvLjC54XGcCi4WPIwCeBUgtpSM+WxHsK6PTNDXYGkHJGSSOldHb6B56fJE2PUjFZSrpOyNY0W1c84aF0GWRx9RTR6d69Cu/DzxuTsJGCORXPapopT5lUK/86I1k9wlRaK1r4R8QXtrFdWui301vKoZJEiyGHqKk/4QvxL/ANC/qX/fg1714Cbd4C0M+log/LiuhzWtzKx8xHwd4kH/ADANU/8AAZqQ+EfEI66Dqn/gM1fTMtzFDw78+g5NRDUIif4x9VpcyQ1FvofNP/CK6/30PUx/26v/AIUn/CK6/wBtD1P/AMBX/wAK+n45lkAMbbh7HpTiSe9O4rHynfaZfaY6JqFncWjuu5VnjKEjOMgHtVSvUfjjF/xONJk7tbuufo2f615caYgopKKAEooopiCiiigBuaKKKQxQKAOaUUDrQBueCzt8caEf+n6L+dfT3bFfMHg/jxroZ9L6L/0Kvpm8mMETMv3idq/Wk3YaVyG6uyh8qEZk/ib+6P8AGqOwFixy7H+JjmnKm1ACSWPLE96XqcCsH72rOmMeXYaGx/CD7U+OTDZiJjYe3BpSu0ZxVG7udg6YxSfu6lJc2hsQXXmYSQBZPQdD9K4b4p2Yu10d3PyQyyswHUnC4FdMGFxbhsdRXOa8JrrVLKC4kLxJukGRzxgcnvTlN8pCpLmM/RtGIjEl0o3H5hH2WugjgCkcVSF8sWSscjqOrBeKv21zHcx7o857g9aySRuONujjDKCPcVg65okLoZFTGDyAK27jUILQqsrne3RVUsaje5hu49h3ASDA3LjP0oaTFc0/BMZg8I2MDcNErp+TtWlPdF22wkBccyY6/T/GsHRXcaatsXOyKRwccbuc8/nVu8n8mEMO7Ba19p7piqXvFnfgAIowO9IGPcDNQ2su9BxVll4zQtUU1Z2GqSGyhKSdiK0LS6FwMHCyL95f6is8NwRnntSKfKkScfeXhvcd6adiZRujz/45x8aJN/12X/0CvITXs3xwQNo2jyjkLO4z9VB/pXjJrc5hKTNBopgFFFFABRRRQAlBpcUYoAQe9OArT0Tw7f69dJHZwSeUWw1wyHy09ee59q7vS/hdZwOG1S6e6J6RqPLX8cHJ/OolNRLjBy2OJ8JH/istDODj7dDz/wACFfSWo5NxAM8Dc2PeuFXwnotjNBd2+l24lt3V45IicqwOQcZ9a6OPWvts0KOMuGKZAPJxnn0rKVVNWNo0ZJ3L0jbQMdTT4RgBj3qCQFpFHanzSEfKoqbmltLE7OmPmYD6ms++jtmiZpGxwcGpTAzLufPtWfeozlU5Ck9amctNUOEddGXbUBLRApyABisnU0WS9jY9VRl/Akf4VopNujAQZA71n3an75+lF7xsO1pGCr62L+RBaRtFn5WacKoHrgAmte2MkUq+ZtDsPmC9KmhIKDqTVWSWSK7ZvJZ0A5K9BRcOVj7t5smSC2WZh1G7afwNU7W51O7vgk2nPb2wHJeVX59iK0reWR2dvJZFzwGxyPUVadlCArigGmOsUVGfHBZsn61Lf+X5IMudisCcVXtmKuW/vVJdShl8txgMODSfw2BL3i7C0EUY28D3qYSo4BUgisu0VzGFYHA4q28Jj+ZSQD1FXGTtoS4q4+YAfMOhpc7o+e4puS8BHem8iE+wouFjk/i/H5ngPTJ/7l0o/NGH9K8UNe8fFW33fDVf+mUsLfrj+teDHrjvXRHY5JbsaaKKKokSlpKUUCCilooGJSjrSUZxQB7R4Ak87wZYjcAEVl2r7Ma3ZRcqmbWGMMvI8xuD+Vcp8OZDF4XhPGC79fqav391eXV40AnZIQBkIcbq4p7s7YLRGu08x2i6smiI5MkT7h/jVzTInlWSfzHby3B4QAEHjB9683u9cubbxVpen213MkT3ESTgN95WcDb9MV7elrFDbtBEm1ORjNXCm3qyZ1ktEZ5AJU460ko2tnGacgwCjfeXinYwMGnYLkLXA24PAFULqQMPlI5q9JErHhc+1YOpv5EhGCCDnFZzbtqa04pvQ14Exbp7DmqGqusKxBiB5jlQPfaT/Q1PpOofbrQHGHU7WB7GsL4hzyWfh6C7hIWSC+idSenRuPxq42aViJ3i9S0/mpAXh2lgMbXOAapxzau2T5VrHjsdxz+Pek0zWINUsYriMlQ652t1H+Na8E0QHJqUi1IorJrJUBY7Ns+u4Y/Gr5jZYiZCu8gZC9M0+S4hQZ3D86w9d8U2mkQh/wDWzNkRxg8Ej1PpQKUjZspBNLIqnJhlMbexAH+NXLuP/R/xya5v4cTS3nh24up2LzS30zOx7k4NbWuXxtLVVVcvKSAPYdaJJKLuKDcpKxPbzgAZ5qyZ9424OKydIzKBhCRjqelbCIE4og7oqolFiqMJTGAKBGYAOQMk4qXANVdQVjCT5TyIOu3OVPY8VbRmmU9W36jFJZXsCX9o5wUVsqcdDg46Vx+p/C/SrvcdOkuNPlxwrnzI8/TqPzrcF1bR7TPqU0YHzE7cfzFX7TULa5Ym3vROv94n/wCtWfNJO43CNjxXWvCOsaEXe8tGaBTjz4iGj9jkdPxrGzX0bcW0V9byW9xEksUo2uh6OPQ14T4ssrPT/FOo2unKy20MxRFJzt4GRn2Oa6ITctGc04cuqMalFFFamYtFFFACZpRyR9abTlRpGCJ95yFX6ngUgPU/BIeDwpafKfn3N+bHFL4i1iPSoXuQA0v3FXP3jit/T9OjsdGtrYDiGJU474HWvNfHU+dUjtlJ2opc/U//AFq5FHnmdjlyQMzTLqW78UafcTtuke9hZj/20WvqL+I/WvlXRyV1vTz6XUP/AKGK+qv4j9a6rHJcqXkG1/OUdvm/xqDG4ZrSwDwe/FZ8kRhk2jO08g1nJWdzWnK+hHjFQXFrDcjEsYPvVg01hmoZqm09CjY6XBYSy+RnbJgkE5rn/idCW8EOQBj7XFz+ddjbwF5OnyisD4oRhvBMowOJ4v51VOJFWbZxHhKNLjRjEPvRnIPcZraNnMPuyOK5vwfP9ivPJkOFlGPx7f1rvUVXAqKitIum7xMlbNgMu7H6muF8Z3HmagsSj5LdccDqTyfyGK9G1S5SwsZJ252DgepPQfnXl96j3MzOxJZmySfUmqpxu7k1ZWVj0X4VIT4QkfaQhu5Bk/8AAa6a7sILudGuBu8v7orJ+EsXl+EJ0Pa8fj6gV01zblJM9jTnAVObvoV4kSFdsahV9qeAKMYpO9SW9QPHA69q0II/KQD+L+IjvUFpEWYysuAPu5/nVutILqZVJdDl/EtmmkaLqGqWjMpt4jL5bYZSQRx7VgW3iGWWBJ5oI3DAEhO3511Hjz/kQta/69j/ADFeReE9Ya5h+wTH5o/mQ+q//WqKsLK6KpTbdmepWt1G6q8aEbscY968D1qUza5fyMcl7mQk/wDAjXtGn3AhKgngc4J9K8Onk824lkI5dy35k0qO7CuR0tFFdBzhRRRQAztW/wCCdM/tLxHBuUNHb/vWH06D8/5VgDmvTPhvpfk6W944w9w2R/ujgf1qJu0TSmryOzuH8uA+mK8e8XP5mvSHPOxf6165f8W7fSvH/FQK6/OD/dT/ANBrKl8RrW+EqaR/yGbD/r6i/wDQxX1aerfWvlrS9Puxd21z5IVI5Uk/eNt3BWB+vavaP+FmysCV0hPxuf8A7GumxzHeU2SNZFwwzzke1efv8Tbn+HSoc+9wf8Khb4oX4+7pdt+Mjf4UrDWh3T2sinKjcPakEMn/ADzauEHxO1R+RptoAOpJc0j/ABM1cAEWNjj6Of61Psy/aM9Igi8uPbnJPNcx8S0LeCbnH8MsR/8AHxXNj4k602P9F09RxyI39P8AeqlrHi3VNc0xrK6itVikKsTHGQcggjqatRIbuYNgpkZCnXjGK9Es4i1srHriuEsoGt2Rj0HP616FZSLJZo6j5SMisay1TN6L0aOS8Us8lzDDn93GDIR6tjA/rWB9nxFuxziug1wiW8cgjI4xWbJHhAozjp/IVrSVomdR+8dv8LVYeHrwMuP9OcgfgK7GWEyLjH04rxq11O/sbd47O7uIEZixWNyoz6/yobU9Vlcq2p3xOc/69v8AGm43ITsestZzj7qZpYtOkzmTj2Brx9572Rfnu7kj3mb/ABqBhK33pZT9XNR7NF87PcSEhXDFVA9WAqF721Th7q3X6yqP614dLbh0KuNykYIbnNcpqmlG0nLRxkwkZ3Yzj2q7EHu/j3U7F/AmsRR31o8jQYVFmUsTkds14T4fnMOu2hDYDtsOPfNZvHoPyq3o4/4m9oc9JlqWtAW57TplsCVdmyO+RXimo2j2Op3Ns4+aGVkP4E17dpzYhWvMfiHZG08UyyqAEukWUfXo36isKWjsdFbVXOWpDS0V0HMJRRmimA1uFJHWvcPDtqLPSLWADGyJQfrivEoBunjB7uo/UV7tYcRCsKvQ3ordjr0ZjIrzrWtLF14hnkzsYImwsMjgV6XMAUJJwMVw93IJNRebGeefZccflRRV5FVX7pBY2UUS/vBmTvuOavgoFwuM+gqNo8r8pww/I/hUHmyL1wB3ZRxXSc5ZZFIyarXTxx4XI3N2zTJJzGhck+3vWLLfqL6OPq53FifccCiwXOggCkZAyw7Z6irBiTy8gDbmqVo5YjaQDjOfStBeYt6jgjDD3piIAq8Yxj2py4+UY4JxSLjGKeRmMEeo/WgCZAdmP4l/lXTaPc7NGnYjHkZz3rl4nO4HB+YcjvV2CWZLSbywfJLASt9Og/MionHmVi4S5XcruR5hlcNvYnIzTAvy8nJHXFPncFVGSWz29ajXg7u3JqySNYtvJOT3NSJEWOVAz6ntTTIzBQAAGbrUw5TL/KmOnrQBF5QJOOQDyx4FMaEdqbf3YRQOEGOFz0+tVbPUlMjoefm2596QXLRt8jlj+HFVbmzQREhcuemeaubo5f4Wz6ijYpHyyn8RmgDz7V7FrS5LCLZEwGNo+UH+lGixl9cs1AOfNB/IE13E+mLP9+QkH0FULPTxB4kjO3KbSFyOnGTUS0Q4rU7rTmygHpXNfE6yEmk2t4q/NDKUY+it0/UV0tgu2qXjWET+ENQUjO1Fcfgwrli/eR1SV4s8bpKceKYa6jjCikNFAFiwi82+gXp+8DEn0Byf5V7PYXsRhVvMTBHUsBXjenSLHeKXwFYbST9a6tY/NlCLuVT/ABA0pU+c0hPlOu1nXoJbRrewcSvIfK3r90E8EA+3c1zSSB3kA+6+5AfbGBUd5J9kh7KgjMcQ68nqfy/nUXmwpaoRIuRyctiqhBRWgpTcnqXjdlY1O0ggdccGq0t2ZAcnaOpUcAVkyeKzFKypGsqDpjj8az7/AF+S7B2QrGSeSTmquiDQ1bUzBGFXh2HyjP3R61h2cv8Ap0bytklupquzs5LMSWPem446kUrgd1YydAT05rXic7GAPUVz9pIMIwPJUVs20m4r7cmqAmkQbRwevWpPl5UdARQyAr78fmaY5AYnvQBMmBJAo5JAyfT2qxKxCKuflLZI96pof3yjsGH6Cr2+M2Qj8pWlZ929jyo9BQBUkB88kHjeDj6ilTiPB/uAfrTGchz2+fNEb5THbYP50AK0Xzo2OB3pzttXPXb0H9aeGLDFVr2YrGQvBcD8qAOa8RXrJFnOWc7VPpjrWNp+pPFKEkY7WOcnsaseIXxcQxgcBS35n/61Y2am+oHbWt/8wLMWz3BrahYsBwSPcV5tFezRABGwB610ej6g11Af3jq4PQN2p3A6x3EcZJ4AHOO1YyTudYjnP3CxRFPYA8/zNSStLLGscbHOOSahuisSwhMf6OwO7uTnJ/Ohq472O6tgNqleh54qt4mIPhfUgf8An2aqul6pHGgilIAGCjdBtP8AnFS67LHPod7HvH72JkXnqT0ricWpWOtSTjc8aY0wmntnOMVHXUcYUUUUwADjH4VqxazdLHHGNmEG0HHP40UUAJe6tczsC5X5RgYFUJLmWYHzHLD07UUUARdqQ0UUgCj1oooA6zT+bSAnrsFbdn/SiitALhJx/wADqHedpzznNFFMCaEDzl4/iP8AKrJP7ocDPTNFFICqxxI7dwQKbESV/A/zoopiJ4TVa/8AuL/u0UUDOJ8R/wDIQj/65D+ZrJNFFZvcAqWC6ltJFeI4ORRRQI6ptWnF9HEEiCuMk4Of50+aRjM6nkEZooq0Bd02QvK0bAEKuRnt7fSkvj5FlOUAwVPB5AoooY0cG5JJJ6nrTO1FFQAlFFFID//Z"/>
          <p:cNvSpPr>
            <a:spLocks noChangeAspect="1" noChangeArrowheads="1"/>
          </p:cNvSpPr>
          <p:nvPr/>
        </p:nvSpPr>
        <p:spPr bwMode="auto">
          <a:xfrm>
            <a:off x="63500" y="-669925"/>
            <a:ext cx="2181225" cy="1409700"/>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09608" name="AutoShape 8" descr="data:image/jpeg;base64,/9j/4AAQSkZJRgABAQEAYABgAAD/2wBDAAoHBwkHBgoJCAkLCwoMDxkQDw4ODx4WFxIZJCAmJSMgIyIoLTkwKCo2KyIjMkQyNjs9QEBAJjBGS0U+Sjk/QD3/2wBDAQsLCw8NDx0QEB09KSMpPT09PT09PT09PT09PT09PT09PT09PT09PT09PT09PT09PT09PT09PT09PT09PT09PT3/wAARCACUAOU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yWg0UZpgJijFOFGKAGYpadjNJtpAJSijFGKYBRRS4oASilxRikAUUUUxBRS8UYBoGIKWlwKMUgAUUUUAJSijFAFABSUpFGKAEopcUYpgJSGjNFAgooooAbQaKDQMAadTaB1pAPFO2mtTwpZ2+o+K9Js7yMS21xdJHJGSQGU9uK94X4Y+EV5/sOD8ZH/8AiqAPnPbRtzX0gPhz4TXpoNp+O4/1px8C+EoRltD05f8AejBz+dFx2PmzA9aaSo/iH519Kp4W8IKfl0bSwfe3GP1FXIvCvh0gGPRdLIPQi2Q/0pJp7A01ufL25P76/nQCD0IP0NfU6+HNGjPyaTp6/S2T/CvNfjRp9rbW+iG2t4INzzBvLjC54XGcCi4WPIwCeBUgtpSM+WxHsK6PTNDXYGkHJGSSOldHb6B56fJE2PUjFZSrpOyNY0W1c84aF0GWRx9RTR6d69Cu/DzxuTsJGCORXPapopT5lUK/86I1k9wlRaK1r4R8QXtrFdWui301vKoZJEiyGHqKk/4QvxL/ANC/qX/fg1714Cbd4C0M+log/LiuhzWtzKx8xHwd4kH/ADANU/8AAZqQ+EfEI66Dqn/gM1fTMtzFDw78+g5NRDUIif4x9VpcyQ1FvofNP/CK6/30PUx/26v/AIUn/CK6/wBtD1P/AMBX/wAK+n45lkAMbbh7HpTiSe9O4rHynfaZfaY6JqFncWjuu5VnjKEjOMgHtVSvUfjjF/xONJk7tbuufo2f615caYgopKKAEooopiCiiigBuaKKKQxQKAOaUUDrQBueCzt8caEf+n6L+dfT3bFfMHg/jxroZ9L6L/0Kvpm8mMETMv3idq/Wk3YaVyG6uyh8qEZk/ib+6P8AGqOwFixy7H+JjmnKm1ACSWPLE96XqcCsH72rOmMeXYaGx/CD7U+OTDZiJjYe3BpSu0ZxVG7udg6YxSfu6lJc2hsQXXmYSQBZPQdD9K4b4p2Yu10d3PyQyyswHUnC4FdMGFxbhsdRXOa8JrrVLKC4kLxJukGRzxgcnvTlN8pCpLmM/RtGIjEl0o3H5hH2WugjgCkcVSF8sWSscjqOrBeKv21zHcx7o857g9aySRuONujjDKCPcVg65okLoZFTGDyAK27jUILQqsrne3RVUsaje5hu49h3ASDA3LjP0oaTFc0/BMZg8I2MDcNErp+TtWlPdF22wkBccyY6/T/GsHRXcaatsXOyKRwccbuc8/nVu8n8mEMO7Ba19p7piqXvFnfgAIowO9IGPcDNQ2su9BxVll4zQtUU1Z2GqSGyhKSdiK0LS6FwMHCyL95f6is8NwRnntSKfKkScfeXhvcd6adiZRujz/45x8aJN/12X/0CvITXs3xwQNo2jyjkLO4z9VB/pXjJrc5hKTNBopgFFFFABRRRQAlBpcUYoAQe9OArT0Tw7f69dJHZwSeUWw1wyHy09ee59q7vS/hdZwOG1S6e6J6RqPLX8cHJ/OolNRLjBy2OJ8JH/istDODj7dDz/wACFfSWo5NxAM8Dc2PeuFXwnotjNBd2+l24lt3V45IicqwOQcZ9a6OPWvts0KOMuGKZAPJxnn0rKVVNWNo0ZJ3L0jbQMdTT4RgBj3qCQFpFHanzSEfKoqbmltLE7OmPmYD6ms++jtmiZpGxwcGpTAzLufPtWfeozlU5Ck9amctNUOEddGXbUBLRApyABisnU0WS9jY9VRl/Akf4VopNujAQZA71n3an75+lF7xsO1pGCr62L+RBaRtFn5WacKoHrgAmte2MkUq+ZtDsPmC9KmhIKDqTVWSWSK7ZvJZ0A5K9BRcOVj7t5smSC2WZh1G7afwNU7W51O7vgk2nPb2wHJeVX59iK0reWR2dvJZFzwGxyPUVadlCArigGmOsUVGfHBZsn61Lf+X5IMudisCcVXtmKuW/vVJdShl8txgMODSfw2BL3i7C0EUY28D3qYSo4BUgisu0VzGFYHA4q28Jj+ZSQD1FXGTtoS4q4+YAfMOhpc7o+e4puS8BHem8iE+wouFjk/i/H5ngPTJ/7l0o/NGH9K8UNe8fFW33fDVf+mUsLfrj+teDHrjvXRHY5JbsaaKKKokSlpKUUCCilooGJSjrSUZxQB7R4Ak87wZYjcAEVl2r7Ma3ZRcqmbWGMMvI8xuD+Vcp8OZDF4XhPGC79fqav391eXV40AnZIQBkIcbq4p7s7YLRGu08x2i6smiI5MkT7h/jVzTInlWSfzHby3B4QAEHjB9683u9cubbxVpen213MkT3ESTgN95WcDb9MV7elrFDbtBEm1ORjNXCm3qyZ1ktEZ5AJU460ko2tnGacgwCjfeXinYwMGnYLkLXA24PAFULqQMPlI5q9JErHhc+1YOpv5EhGCCDnFZzbtqa04pvQ14Exbp7DmqGqusKxBiB5jlQPfaT/Q1PpOofbrQHGHU7WB7GsL4hzyWfh6C7hIWSC+idSenRuPxq42aViJ3i9S0/mpAXh2lgMbXOAapxzau2T5VrHjsdxz+Pek0zWINUsYriMlQ652t1H+Na8E0QHJqUi1IorJrJUBY7Ns+u4Y/Gr5jZYiZCu8gZC9M0+S4hQZ3D86w9d8U2mkQh/wDWzNkRxg8Ej1PpQKUjZspBNLIqnJhlMbexAH+NXLuP/R/xya5v4cTS3nh24up2LzS30zOx7k4NbWuXxtLVVVcvKSAPYdaJJKLuKDcpKxPbzgAZ5qyZ9424OKydIzKBhCRjqelbCIE4og7oqolFiqMJTGAKBGYAOQMk4qXANVdQVjCT5TyIOu3OVPY8VbRmmU9W36jFJZXsCX9o5wUVsqcdDg46Vx+p/C/SrvcdOkuNPlxwrnzI8/TqPzrcF1bR7TPqU0YHzE7cfzFX7TULa5Ym3vROv94n/wCtWfNJO43CNjxXWvCOsaEXe8tGaBTjz4iGj9jkdPxrGzX0bcW0V9byW9xEksUo2uh6OPQ14T4ssrPT/FOo2unKy20MxRFJzt4GRn2Oa6ITctGc04cuqMalFFFamYtFFFACZpRyR9abTlRpGCJ95yFX6ngUgPU/BIeDwpafKfn3N+bHFL4i1iPSoXuQA0v3FXP3jit/T9OjsdGtrYDiGJU474HWvNfHU+dUjtlJ2opc/U//AFq5FHnmdjlyQMzTLqW78UafcTtuke9hZj/20WvqL+I/WvlXRyV1vTz6XUP/AKGK+qv4j9a6rHJcqXkG1/OUdvm/xqDG4ZrSwDwe/FZ8kRhk2jO08g1nJWdzWnK+hHjFQXFrDcjEsYPvVg01hmoZqm09CjY6XBYSy+RnbJgkE5rn/idCW8EOQBj7XFz+ddjbwF5OnyisD4oRhvBMowOJ4v51VOJFWbZxHhKNLjRjEPvRnIPcZraNnMPuyOK5vwfP9ivPJkOFlGPx7f1rvUVXAqKitIum7xMlbNgMu7H6muF8Z3HmagsSj5LdccDqTyfyGK9G1S5SwsZJ252DgepPQfnXl96j3MzOxJZmySfUmqpxu7k1ZWVj0X4VIT4QkfaQhu5Bk/8AAa6a7sILudGuBu8v7orJ+EsXl+EJ0Pa8fj6gV01zblJM9jTnAVObvoV4kSFdsahV9qeAKMYpO9SW9QPHA69q0II/KQD+L+IjvUFpEWYysuAPu5/nVutILqZVJdDl/EtmmkaLqGqWjMpt4jL5bYZSQRx7VgW3iGWWBJ5oI3DAEhO3511Hjz/kQta/69j/ADFeReE9Ya5h+wTH5o/mQ+q//WqKsLK6KpTbdmepWt1G6q8aEbscY968D1qUza5fyMcl7mQk/wDAjXtGn3AhKgngc4J9K8Onk824lkI5dy35k0qO7CuR0tFFdBzhRRRQAztW/wCCdM/tLxHBuUNHb/vWH06D8/5VgDmvTPhvpfk6W944w9w2R/ujgf1qJu0TSmryOzuH8uA+mK8e8XP5mvSHPOxf6165f8W7fSvH/FQK6/OD/dT/ANBrKl8RrW+EqaR/yGbD/r6i/wDQxX1aerfWvlrS9Puxd21z5IVI5Uk/eNt3BWB+vavaP+FmysCV0hPxuf8A7GumxzHeU2SNZFwwzzke1efv8Tbn+HSoc+9wf8Khb4oX4+7pdt+Mjf4UrDWh3T2sinKjcPakEMn/ADzauEHxO1R+RptoAOpJc0j/ABM1cAEWNjj6Of61Psy/aM9Igi8uPbnJPNcx8S0LeCbnH8MsR/8AHxXNj4k602P9F09RxyI39P8AeqlrHi3VNc0xrK6itVikKsTHGQcggjqatRIbuYNgpkZCnXjGK9Es4i1srHriuEsoGt2Rj0HP616FZSLJZo6j5SMisay1TN6L0aOS8Us8lzDDn93GDIR6tjA/rWB9nxFuxziug1wiW8cgjI4xWbJHhAozjp/IVrSVomdR+8dv8LVYeHrwMuP9OcgfgK7GWEyLjH04rxq11O/sbd47O7uIEZixWNyoz6/yobU9Vlcq2p3xOc/69v8AGm43ITsestZzj7qZpYtOkzmTj2Brx9572Rfnu7kj3mb/ABqBhK33pZT9XNR7NF87PcSEhXDFVA9WAqF721Th7q3X6yqP614dLbh0KuNykYIbnNcpqmlG0nLRxkwkZ3Yzj2q7EHu/j3U7F/AmsRR31o8jQYVFmUsTkds14T4fnMOu2hDYDtsOPfNZvHoPyq3o4/4m9oc9JlqWtAW57TplsCVdmyO+RXimo2j2Op3Ns4+aGVkP4E17dpzYhWvMfiHZG08UyyqAEukWUfXo36isKWjsdFbVXOWpDS0V0HMJRRmimA1uFJHWvcPDtqLPSLWADGyJQfrivEoBunjB7uo/UV7tYcRCsKvQ3ordjr0ZjIrzrWtLF14hnkzsYImwsMjgV6XMAUJJwMVw93IJNRebGeefZccflRRV5FVX7pBY2UUS/vBmTvuOavgoFwuM+gqNo8r8pww/I/hUHmyL1wB3ZRxXSc5ZZFIyarXTxx4XI3N2zTJJzGhck+3vWLLfqL6OPq53FifccCiwXOggCkZAyw7Z6irBiTy8gDbmqVo5YjaQDjOfStBeYt6jgjDD3piIAq8Yxj2py4+UY4JxSLjGKeRmMEeo/WgCZAdmP4l/lXTaPc7NGnYjHkZz3rl4nO4HB+YcjvV2CWZLSbywfJLASt9Og/MionHmVi4S5XcruR5hlcNvYnIzTAvy8nJHXFPncFVGSWz29ajXg7u3JqySNYtvJOT3NSJEWOVAz6ntTTIzBQAAGbrUw5TL/KmOnrQBF5QJOOQDyx4FMaEdqbf3YRQOEGOFz0+tVbPUlMjoefm2596QXLRt8jlj+HFVbmzQREhcuemeaubo5f4Wz6ijYpHyyn8RmgDz7V7FrS5LCLZEwGNo+UH+lGixl9cs1AOfNB/IE13E+mLP9+QkH0FULPTxB4kjO3KbSFyOnGTUS0Q4rU7rTmygHpXNfE6yEmk2t4q/NDKUY+it0/UV0tgu2qXjWET+ENQUjO1Fcfgwrli/eR1SV4s8bpKceKYa6jjCikNFAFiwi82+gXp+8DEn0Byf5V7PYXsRhVvMTBHUsBXjenSLHeKXwFYbST9a6tY/NlCLuVT/ABA0pU+c0hPlOu1nXoJbRrewcSvIfK3r90E8EA+3c1zSSB3kA+6+5AfbGBUd5J9kh7KgjMcQ68nqfy/nUXmwpaoRIuRyctiqhBRWgpTcnqXjdlY1O0ggdccGq0t2ZAcnaOpUcAVkyeKzFKypGsqDpjj8az7/AF+S7B2QrGSeSTmquiDQ1bUzBGFXh2HyjP3R61h2cv8Ap0bytklupquzs5LMSWPem446kUrgd1YydAT05rXic7GAPUVz9pIMIwPJUVs20m4r7cmqAmkQbRwevWpPl5UdARQyAr78fmaY5AYnvQBMmBJAo5JAyfT2qxKxCKuflLZI96pof3yjsGH6Cr2+M2Qj8pWlZ929jyo9BQBUkB88kHjeDj6ilTiPB/uAfrTGchz2+fNEb5THbYP50AK0Xzo2OB3pzttXPXb0H9aeGLDFVr2YrGQvBcD8qAOa8RXrJFnOWc7VPpjrWNp+pPFKEkY7WOcnsaseIXxcQxgcBS35n/61Y2am+oHbWt/8wLMWz3BrahYsBwSPcV5tFezRABGwB610ej6g11Af3jq4PQN2p3A6x3EcZJ4AHOO1YyTudYjnP3CxRFPYA8/zNSStLLGscbHOOSahuisSwhMf6OwO7uTnJ/Ohq472O6tgNqleh54qt4mIPhfUgf8An2aqul6pHGgilIAGCjdBtP8AnFS67LHPod7HvH72JkXnqT0ricWpWOtSTjc8aY0wmntnOMVHXUcYUUUUwADjH4VqxazdLHHGNmEG0HHP40UUAJe6tczsC5X5RgYFUJLmWYHzHLD07UUUARdqQ0UUgCj1oooA6zT+bSAnrsFbdn/SiitALhJx/wADqHedpzznNFFMCaEDzl4/iP8AKrJP7ocDPTNFFICqxxI7dwQKbESV/A/zoopiJ4TVa/8AuL/u0UUDOJ8R/wDIQj/65D+ZrJNFFZvcAqWC6ltJFeI4ORRRQI6ptWnF9HEEiCuMk4Of50+aRjM6nkEZooq0Bd02QvK0bAEKuRnt7fSkvj5FlOUAwVPB5AoooY0cG5JJJ6nrTO1FFQAlFFFID//Z"/>
          <p:cNvSpPr>
            <a:spLocks noChangeAspect="1" noChangeArrowheads="1"/>
          </p:cNvSpPr>
          <p:nvPr/>
        </p:nvSpPr>
        <p:spPr bwMode="auto">
          <a:xfrm>
            <a:off x="4443413"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09610" name="AutoShape 10" descr="data:image/jpeg;base64,/9j/4AAQSkZJRgABAQEAYABgAAD/2wBDAAoHBwkHBgoJCAkLCwoMDxkQDw4ODx4WFxIZJCAmJSMgIyIoLTkwKCo2KyIjMkQyNjs9QEBAJjBGS0U+Sjk/QD3/2wBDAQsLCw8NDx0QEB09KSMpPT09PT09PT09PT09PT09PT09PT09PT09PT09PT09PT09PT09PT09PT09PT09PT09PT3/wAARCACUAOU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yWg0UZpgJijFOFGKAGYpadjNJtpAJSijFGKYBRRS4oASilxRikAUUUUxBRS8UYBoGIKWlwKMUgAUUUUAJSijFAFABSUpFGKAEopcUYpgJSGjNFAgooooAbQaKDQMAadTaB1pAPFO2mtTwpZ2+o+K9Js7yMS21xdJHJGSQGU9uK94X4Y+EV5/sOD8ZH/8AiqAPnPbRtzX0gPhz4TXpoNp+O4/1px8C+EoRltD05f8AejBz+dFx2PmzA9aaSo/iH519Kp4W8IKfl0bSwfe3GP1FXIvCvh0gGPRdLIPQi2Q/0pJp7A01ufL25P76/nQCD0IP0NfU6+HNGjPyaTp6/S2T/CvNfjRp9rbW+iG2t4INzzBvLjC54XGcCi4WPIwCeBUgtpSM+WxHsK6PTNDXYGkHJGSSOldHb6B56fJE2PUjFZSrpOyNY0W1c84aF0GWRx9RTR6d69Cu/DzxuTsJGCORXPapopT5lUK/86I1k9wlRaK1r4R8QXtrFdWui301vKoZJEiyGHqKk/4QvxL/ANC/qX/fg1714Cbd4C0M+log/LiuhzWtzKx8xHwd4kH/ADANU/8AAZqQ+EfEI66Dqn/gM1fTMtzFDw78+g5NRDUIif4x9VpcyQ1FvofNP/CK6/30PUx/26v/AIUn/CK6/wBtD1P/AMBX/wAK+n45lkAMbbh7HpTiSe9O4rHynfaZfaY6JqFncWjuu5VnjKEjOMgHtVSvUfjjF/xONJk7tbuufo2f615caYgopKKAEooopiCiiigBuaKKKQxQKAOaUUDrQBueCzt8caEf+n6L+dfT3bFfMHg/jxroZ9L6L/0Kvpm8mMETMv3idq/Wk3YaVyG6uyh8qEZk/ib+6P8AGqOwFixy7H+JjmnKm1ACSWPLE96XqcCsH72rOmMeXYaGx/CD7U+OTDZiJjYe3BpSu0ZxVG7udg6YxSfu6lJc2hsQXXmYSQBZPQdD9K4b4p2Yu10d3PyQyyswHUnC4FdMGFxbhsdRXOa8JrrVLKC4kLxJukGRzxgcnvTlN8pCpLmM/RtGIjEl0o3H5hH2WugjgCkcVSF8sWSscjqOrBeKv21zHcx7o857g9aySRuONujjDKCPcVg65okLoZFTGDyAK27jUILQqsrne3RVUsaje5hu49h3ASDA3LjP0oaTFc0/BMZg8I2MDcNErp+TtWlPdF22wkBccyY6/T/GsHRXcaatsXOyKRwccbuc8/nVu8n8mEMO7Ba19p7piqXvFnfgAIowO9IGPcDNQ2su9BxVll4zQtUU1Z2GqSGyhKSdiK0LS6FwMHCyL95f6is8NwRnntSKfKkScfeXhvcd6adiZRujz/45x8aJN/12X/0CvITXs3xwQNo2jyjkLO4z9VB/pXjJrc5hKTNBopgFFFFABRRRQAlBpcUYoAQe9OArT0Tw7f69dJHZwSeUWw1wyHy09ee59q7vS/hdZwOG1S6e6J6RqPLX8cHJ/OolNRLjBy2OJ8JH/istDODj7dDz/wACFfSWo5NxAM8Dc2PeuFXwnotjNBd2+l24lt3V45IicqwOQcZ9a6OPWvts0KOMuGKZAPJxnn0rKVVNWNo0ZJ3L0jbQMdTT4RgBj3qCQFpFHanzSEfKoqbmltLE7OmPmYD6ms++jtmiZpGxwcGpTAzLufPtWfeozlU5Ck9amctNUOEddGXbUBLRApyABisnU0WS9jY9VRl/Akf4VopNujAQZA71n3an75+lF7xsO1pGCr62L+RBaRtFn5WacKoHrgAmte2MkUq+ZtDsPmC9KmhIKDqTVWSWSK7ZvJZ0A5K9BRcOVj7t5smSC2WZh1G7afwNU7W51O7vgk2nPb2wHJeVX59iK0reWR2dvJZFzwGxyPUVadlCArigGmOsUVGfHBZsn61Lf+X5IMudisCcVXtmKuW/vVJdShl8txgMODSfw2BL3i7C0EUY28D3qYSo4BUgisu0VzGFYHA4q28Jj+ZSQD1FXGTtoS4q4+YAfMOhpc7o+e4puS8BHem8iE+wouFjk/i/H5ngPTJ/7l0o/NGH9K8UNe8fFW33fDVf+mUsLfrj+teDHrjvXRHY5JbsaaKKKokSlpKUUCCilooGJSjrSUZxQB7R4Ak87wZYjcAEVl2r7Ma3ZRcqmbWGMMvI8xuD+Vcp8OZDF4XhPGC79fqav391eXV40AnZIQBkIcbq4p7s7YLRGu08x2i6smiI5MkT7h/jVzTInlWSfzHby3B4QAEHjB9683u9cubbxVpen213MkT3ESTgN95WcDb9MV7elrFDbtBEm1ORjNXCm3qyZ1ktEZ5AJU460ko2tnGacgwCjfeXinYwMGnYLkLXA24PAFULqQMPlI5q9JErHhc+1YOpv5EhGCCDnFZzbtqa04pvQ14Exbp7DmqGqusKxBiB5jlQPfaT/Q1PpOofbrQHGHU7WB7GsL4hzyWfh6C7hIWSC+idSenRuPxq42aViJ3i9S0/mpAXh2lgMbXOAapxzau2T5VrHjsdxz+Pek0zWINUsYriMlQ652t1H+Na8E0QHJqUi1IorJrJUBY7Ns+u4Y/Gr5jZYiZCu8gZC9M0+S4hQZ3D86w9d8U2mkQh/wDWzNkRxg8Ej1PpQKUjZspBNLIqnJhlMbexAH+NXLuP/R/xya5v4cTS3nh24up2LzS30zOx7k4NbWuXxtLVVVcvKSAPYdaJJKLuKDcpKxPbzgAZ5qyZ9424OKydIzKBhCRjqelbCIE4og7oqolFiqMJTGAKBGYAOQMk4qXANVdQVjCT5TyIOu3OVPY8VbRmmU9W36jFJZXsCX9o5wUVsqcdDg46Vx+p/C/SrvcdOkuNPlxwrnzI8/TqPzrcF1bR7TPqU0YHzE7cfzFX7TULa5Ym3vROv94n/wCtWfNJO43CNjxXWvCOsaEXe8tGaBTjz4iGj9jkdPxrGzX0bcW0V9byW9xEksUo2uh6OPQ14T4ssrPT/FOo2unKy20MxRFJzt4GRn2Oa6ITctGc04cuqMalFFFamYtFFFACZpRyR9abTlRpGCJ95yFX6ngUgPU/BIeDwpafKfn3N+bHFL4i1iPSoXuQA0v3FXP3jit/T9OjsdGtrYDiGJU474HWvNfHU+dUjtlJ2opc/U//AFq5FHnmdjlyQMzTLqW78UafcTtuke9hZj/20WvqL+I/WvlXRyV1vTz6XUP/AKGK+qv4j9a6rHJcqXkG1/OUdvm/xqDG4ZrSwDwe/FZ8kRhk2jO08g1nJWdzWnK+hHjFQXFrDcjEsYPvVg01hmoZqm09CjY6XBYSy+RnbJgkE5rn/idCW8EOQBj7XFz+ddjbwF5OnyisD4oRhvBMowOJ4v51VOJFWbZxHhKNLjRjEPvRnIPcZraNnMPuyOK5vwfP9ivPJkOFlGPx7f1rvUVXAqKitIum7xMlbNgMu7H6muF8Z3HmagsSj5LdccDqTyfyGK9G1S5SwsZJ252DgepPQfnXl96j3MzOxJZmySfUmqpxu7k1ZWVj0X4VIT4QkfaQhu5Bk/8AAa6a7sILudGuBu8v7orJ+EsXl+EJ0Pa8fj6gV01zblJM9jTnAVObvoV4kSFdsahV9qeAKMYpO9SW9QPHA69q0II/KQD+L+IjvUFpEWYysuAPu5/nVutILqZVJdDl/EtmmkaLqGqWjMpt4jL5bYZSQRx7VgW3iGWWBJ5oI3DAEhO3511Hjz/kQta/69j/ADFeReE9Ya5h+wTH5o/mQ+q//WqKsLK6KpTbdmepWt1G6q8aEbscY968D1qUza5fyMcl7mQk/wDAjXtGn3AhKgngc4J9K8Onk824lkI5dy35k0qO7CuR0tFFdBzhRRRQAztW/wCCdM/tLxHBuUNHb/vWH06D8/5VgDmvTPhvpfk6W944w9w2R/ujgf1qJu0TSmryOzuH8uA+mK8e8XP5mvSHPOxf6165f8W7fSvH/FQK6/OD/dT/ANBrKl8RrW+EqaR/yGbD/r6i/wDQxX1aerfWvlrS9Puxd21z5IVI5Uk/eNt3BWB+vavaP+FmysCV0hPxuf8A7GumxzHeU2SNZFwwzzke1efv8Tbn+HSoc+9wf8Khb4oX4+7pdt+Mjf4UrDWh3T2sinKjcPakEMn/ADzauEHxO1R+RptoAOpJc0j/ABM1cAEWNjj6Of61Psy/aM9Igi8uPbnJPNcx8S0LeCbnH8MsR/8AHxXNj4k602P9F09RxyI39P8AeqlrHi3VNc0xrK6itVikKsTHGQcggjqatRIbuYNgpkZCnXjGK9Es4i1srHriuEsoGt2Rj0HP616FZSLJZo6j5SMisay1TN6L0aOS8Us8lzDDn93GDIR6tjA/rWB9nxFuxziug1wiW8cgjI4xWbJHhAozjp/IVrSVomdR+8dv8LVYeHrwMuP9OcgfgK7GWEyLjH04rxq11O/sbd47O7uIEZixWNyoz6/yobU9Vlcq2p3xOc/69v8AGm43ITsestZzj7qZpYtOkzmTj2Brx9572Rfnu7kj3mb/ABqBhK33pZT9XNR7NF87PcSEhXDFVA9WAqF721Th7q3X6yqP614dLbh0KuNykYIbnNcpqmlG0nLRxkwkZ3Yzj2q7EHu/j3U7F/AmsRR31o8jQYVFmUsTkds14T4fnMOu2hDYDtsOPfNZvHoPyq3o4/4m9oc9JlqWtAW57TplsCVdmyO+RXimo2j2Op3Ns4+aGVkP4E17dpzYhWvMfiHZG08UyyqAEukWUfXo36isKWjsdFbVXOWpDS0V0HMJRRmimA1uFJHWvcPDtqLPSLWADGyJQfrivEoBunjB7uo/UV7tYcRCsKvQ3ordjr0ZjIrzrWtLF14hnkzsYImwsMjgV6XMAUJJwMVw93IJNRebGeefZccflRRV5FVX7pBY2UUS/vBmTvuOavgoFwuM+gqNo8r8pww/I/hUHmyL1wB3ZRxXSc5ZZFIyarXTxx4XI3N2zTJJzGhck+3vWLLfqL6OPq53FifccCiwXOggCkZAyw7Z6irBiTy8gDbmqVo5YjaQDjOfStBeYt6jgjDD3piIAq8Yxj2py4+UY4JxSLjGKeRmMEeo/WgCZAdmP4l/lXTaPc7NGnYjHkZz3rl4nO4HB+YcjvV2CWZLSbywfJLASt9Og/MionHmVi4S5XcruR5hlcNvYnIzTAvy8nJHXFPncFVGSWz29ajXg7u3JqySNYtvJOT3NSJEWOVAz6ntTTIzBQAAGbrUw5TL/KmOnrQBF5QJOOQDyx4FMaEdqbf3YRQOEGOFz0+tVbPUlMjoefm2596QXLRt8jlj+HFVbmzQREhcuemeaubo5f4Wz6ijYpHyyn8RmgDz7V7FrS5LCLZEwGNo+UH+lGixl9cs1AOfNB/IE13E+mLP9+QkH0FULPTxB4kjO3KbSFyOnGTUS0Q4rU7rTmygHpXNfE6yEmk2t4q/NDKUY+it0/UV0tgu2qXjWET+ENQUjO1Fcfgwrli/eR1SV4s8bpKceKYa6jjCikNFAFiwi82+gXp+8DEn0Byf5V7PYXsRhVvMTBHUsBXjenSLHeKXwFYbST9a6tY/NlCLuVT/ABA0pU+c0hPlOu1nXoJbRrewcSvIfK3r90E8EA+3c1zSSB3kA+6+5AfbGBUd5J9kh7KgjMcQ68nqfy/nUXmwpaoRIuRyctiqhBRWgpTcnqXjdlY1O0ggdccGq0t2ZAcnaOpUcAVkyeKzFKypGsqDpjj8az7/AF+S7B2QrGSeSTmquiDQ1bUzBGFXh2HyjP3R61h2cv8Ap0bytklupquzs5LMSWPem446kUrgd1YydAT05rXic7GAPUVz9pIMIwPJUVs20m4r7cmqAmkQbRwevWpPl5UdARQyAr78fmaY5AYnvQBMmBJAo5JAyfT2qxKxCKuflLZI96pof3yjsGH6Cr2+M2Qj8pWlZ929jyo9BQBUkB88kHjeDj6ilTiPB/uAfrTGchz2+fNEb5THbYP50AK0Xzo2OB3pzttXPXb0H9aeGLDFVr2YrGQvBcD8qAOa8RXrJFnOWc7VPpjrWNp+pPFKEkY7WOcnsaseIXxcQxgcBS35n/61Y2am+oHbWt/8wLMWz3BrahYsBwSPcV5tFezRABGwB610ej6g11Af3jq4PQN2p3A6x3EcZJ4AHOO1YyTudYjnP3CxRFPYA8/zNSStLLGscbHOOSahuisSwhMf6OwO7uTnJ/Ohq472O6tgNqleh54qt4mIPhfUgf8An2aqul6pHGgilIAGCjdBtP8AnFS67LHPod7HvH72JkXnqT0ricWpWOtSTjc8aY0wmntnOMVHXUcYUUUUwADjH4VqxazdLHHGNmEG0HHP40UUAJe6tczsC5X5RgYFUJLmWYHzHLD07UUUARdqQ0UUgCj1oooA6zT+bSAnrsFbdn/SiitALhJx/wADqHedpzznNFFMCaEDzl4/iP8AKrJP7ocDPTNFFICqxxI7dwQKbESV/A/zoopiJ4TVa/8AuL/u0UUDOJ8R/wDIQj/65D+ZrJNFFZvcAqWC6ltJFeI4ORRRQI6ptWnF9HEEiCuMk4Of50+aRjM6nkEZooq0Bd02QvK0bAEKuRnt7fSkvj5FlOUAwVPB5AoooY0cG5JJJ6nrTO1FFQAlFFFID//Z"/>
          <p:cNvSpPr>
            <a:spLocks noChangeAspect="1" noChangeArrowheads="1"/>
          </p:cNvSpPr>
          <p:nvPr/>
        </p:nvSpPr>
        <p:spPr bwMode="auto">
          <a:xfrm>
            <a:off x="4443413"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grpSp>
        <p:nvGrpSpPr>
          <p:cNvPr id="14" name="Groupe 5"/>
          <p:cNvGrpSpPr/>
          <p:nvPr/>
        </p:nvGrpSpPr>
        <p:grpSpPr>
          <a:xfrm>
            <a:off x="-282505" y="-142900"/>
            <a:ext cx="9712289" cy="7236020"/>
            <a:chOff x="-282505" y="-142900"/>
            <a:chExt cx="9712289" cy="7236020"/>
          </a:xfrm>
        </p:grpSpPr>
        <p:sp>
          <p:nvSpPr>
            <p:cNvPr id="16" name="Rectangle 15"/>
            <p:cNvSpPr/>
            <p:nvPr/>
          </p:nvSpPr>
          <p:spPr>
            <a:xfrm>
              <a:off x="-142908" y="-142900"/>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153299" y="6807368"/>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282505" y="-24"/>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p:nvSpPr>
          <p:spPr>
            <a:xfrm>
              <a:off x="9040695" y="9500"/>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p:cNvSpPr txBox="1"/>
            <p:nvPr/>
          </p:nvSpPr>
          <p:spPr>
            <a:xfrm rot="16200000">
              <a:off x="6028735" y="2099610"/>
              <a:ext cx="5500682" cy="1015663"/>
            </a:xfrm>
            <a:prstGeom prst="rect">
              <a:avLst/>
            </a:prstGeom>
            <a:noFill/>
          </p:spPr>
          <p:txBody>
            <a:bodyPr wrap="square" rtlCol="0">
              <a:spAutoFit/>
            </a:bodyPr>
            <a:lstStyle/>
            <a:p>
              <a:r>
                <a:rPr lang="fr-FR" sz="6000" b="1" dirty="0" smtClean="0">
                  <a:solidFill>
                    <a:schemeClr val="accent5">
                      <a:lumMod val="60000"/>
                      <a:lumOff val="40000"/>
                    </a:schemeClr>
                  </a:solidFill>
                </a:rPr>
                <a:t>Diapo bilatérale</a:t>
              </a:r>
              <a:endParaRPr lang="fr-FR" sz="6000" b="1" dirty="0">
                <a:solidFill>
                  <a:schemeClr val="accent5">
                    <a:lumMod val="60000"/>
                    <a:lumOff val="40000"/>
                  </a:schemeClr>
                </a:solidFill>
              </a:endParaRPr>
            </a:p>
          </p:txBody>
        </p:sp>
      </p:grpSp>
      <p:pic>
        <p:nvPicPr>
          <p:cNvPr id="204802" name="Picture 2" descr="Cost and performance management sketched on a white board"/>
          <p:cNvPicPr>
            <a:picLocks noChangeAspect="1" noChangeArrowheads="1"/>
          </p:cNvPicPr>
          <p:nvPr/>
        </p:nvPicPr>
        <p:blipFill>
          <a:blip r:embed="rId4"/>
          <a:srcRect/>
          <a:stretch>
            <a:fillRect/>
          </a:stretch>
        </p:blipFill>
        <p:spPr bwMode="auto">
          <a:xfrm>
            <a:off x="785786" y="4572008"/>
            <a:ext cx="1643074" cy="1090405"/>
          </a:xfrm>
          <a:prstGeom prst="rect">
            <a:avLst/>
          </a:prstGeom>
          <a:ln>
            <a:noFill/>
          </a:ln>
          <a:effectLst>
            <a:softEdge rad="112500"/>
          </a:effectLst>
        </p:spPr>
      </p:pic>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4071934" y="5786454"/>
            <a:ext cx="5286412" cy="10715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2"/>
          <p:cNvSpPr txBox="1">
            <a:spLocks noChangeArrowheads="1"/>
          </p:cNvSpPr>
          <p:nvPr/>
        </p:nvSpPr>
        <p:spPr>
          <a:xfrm>
            <a:off x="200056" y="180956"/>
            <a:ext cx="8801100" cy="962028"/>
          </a:xfrm>
          <a:prstGeom prst="rect">
            <a:avLst/>
          </a:prstGeom>
          <a:solidFill>
            <a:srgbClr val="6E267B"/>
          </a:solidFill>
          <a:ln w="9525">
            <a:noFill/>
            <a:miter lim="800000"/>
            <a:headEnd/>
            <a:tailEnd/>
          </a:ln>
        </p:spPr>
        <p:txBody>
          <a:bodyPr/>
          <a:lstStyle/>
          <a:p>
            <a:pPr eaLnBrk="0" hangingPunct="0">
              <a:defRPr/>
            </a:pPr>
            <a:r>
              <a:rPr lang="fr-FR" sz="2800" dirty="0" smtClean="0">
                <a:solidFill>
                  <a:schemeClr val="bg1"/>
                </a:solidFill>
                <a:latin typeface="Arial" pitchFamily="34" charset="0"/>
              </a:rPr>
              <a:t>Rappel de la répartition des charges transporteurs </a:t>
            </a:r>
          </a:p>
          <a:p>
            <a:pPr eaLnBrk="0" hangingPunct="0">
              <a:defRPr/>
            </a:pPr>
            <a:r>
              <a:rPr lang="fr-FR" sz="2800" dirty="0" smtClean="0">
                <a:solidFill>
                  <a:schemeClr val="bg1"/>
                </a:solidFill>
                <a:latin typeface="Arial" pitchFamily="34" charset="0"/>
              </a:rPr>
              <a:t>de toutes les gares Lorraine– hors gares TGV</a:t>
            </a:r>
            <a:endParaRPr lang="fr-FR" sz="2800" dirty="0">
              <a:solidFill>
                <a:schemeClr val="bg1"/>
              </a:solidFill>
              <a:latin typeface="Arial" pitchFamily="34" charset="0"/>
            </a:endParaRPr>
          </a:p>
        </p:txBody>
      </p:sp>
      <p:sp>
        <p:nvSpPr>
          <p:cNvPr id="37" name="Rectangle 3"/>
          <p:cNvSpPr>
            <a:spLocks noChangeArrowheads="1"/>
          </p:cNvSpPr>
          <p:nvPr/>
        </p:nvSpPr>
        <p:spPr bwMode="auto">
          <a:xfrm>
            <a:off x="4071938" y="928688"/>
            <a:ext cx="4786312" cy="2214562"/>
          </a:xfrm>
          <a:prstGeom prst="rect">
            <a:avLst/>
          </a:prstGeom>
          <a:noFill/>
          <a:ln w="9525">
            <a:noFill/>
            <a:miter lim="800000"/>
            <a:headEnd/>
            <a:tailEnd/>
          </a:ln>
        </p:spPr>
        <p:txBody>
          <a:bodyPr anchor="ctr"/>
          <a:lstStyle/>
          <a:p>
            <a:pPr marL="342900" indent="-342900" algn="just" eaLnBrk="0" hangingPunct="0">
              <a:spcBef>
                <a:spcPct val="20000"/>
              </a:spcBef>
              <a:defRPr/>
            </a:pPr>
            <a:endParaRPr lang="fr-FR" sz="1600" b="1" dirty="0">
              <a:solidFill>
                <a:schemeClr val="tx2"/>
              </a:solidFill>
              <a:latin typeface="Arial"/>
              <a:ea typeface="+mn-ea"/>
              <a:cs typeface="Arial"/>
            </a:endParaRPr>
          </a:p>
        </p:txBody>
      </p:sp>
      <p:sp>
        <p:nvSpPr>
          <p:cNvPr id="397316" name="Espace réservé du texte 2"/>
          <p:cNvSpPr>
            <a:spLocks noGrp="1"/>
          </p:cNvSpPr>
          <p:nvPr>
            <p:ph type="body" sz="quarter" idx="10"/>
          </p:nvPr>
        </p:nvSpPr>
        <p:spPr bwMode="auto">
          <a:xfrm>
            <a:off x="571533" y="1214422"/>
            <a:ext cx="4071905" cy="553998"/>
          </a:xfrm>
          <a:noFill/>
          <a:ln>
            <a:miter lim="800000"/>
            <a:headEnd/>
            <a:tailEnd/>
          </a:ln>
        </p:spPr>
        <p:txBody>
          <a:bodyPr vert="horz" wrap="square" numCol="1" anchor="t" anchorCtr="0" compatLnSpc="1">
            <a:prstTxWarp prst="textNoShape">
              <a:avLst/>
            </a:prstTxWarp>
          </a:bodyPr>
          <a:lstStyle/>
          <a:p>
            <a:pPr>
              <a:spcBef>
                <a:spcPct val="0"/>
              </a:spcBef>
            </a:pPr>
            <a:r>
              <a:rPr lang="fr-FR" dirty="0" smtClean="0">
                <a:latin typeface="Arial" charset="0"/>
                <a:cs typeface="Arial" charset="0"/>
              </a:rPr>
              <a:t>Version 1 des tarifs 2016 : 20,4M€</a:t>
            </a:r>
          </a:p>
        </p:txBody>
      </p:sp>
      <p:sp>
        <p:nvSpPr>
          <p:cNvPr id="30" name="ZoneTexte 6"/>
          <p:cNvSpPr txBox="1">
            <a:spLocks noChangeArrowheads="1"/>
          </p:cNvSpPr>
          <p:nvPr/>
        </p:nvSpPr>
        <p:spPr bwMode="auto">
          <a:xfrm>
            <a:off x="-32" y="4263948"/>
            <a:ext cx="2714644" cy="2308324"/>
          </a:xfrm>
          <a:prstGeom prst="rect">
            <a:avLst/>
          </a:prstGeom>
          <a:solidFill>
            <a:schemeClr val="bg1"/>
          </a:solidFill>
          <a:ln w="9525">
            <a:noFill/>
            <a:miter lim="800000"/>
            <a:headEnd/>
            <a:tailEnd/>
          </a:ln>
        </p:spPr>
        <p:txBody>
          <a:bodyPr wrap="square">
            <a:spAutoFit/>
          </a:bodyPr>
          <a:lstStyle/>
          <a:p>
            <a:pPr algn="r"/>
            <a:r>
              <a:rPr lang="fr-FR" sz="1200" i="1" dirty="0"/>
              <a:t>-Nettoyage</a:t>
            </a:r>
          </a:p>
          <a:p>
            <a:pPr algn="r"/>
            <a:r>
              <a:rPr lang="fr-FR" sz="1200" i="1" dirty="0"/>
              <a:t>-Gestion et maintenance des </a:t>
            </a:r>
            <a:r>
              <a:rPr lang="fr-FR" sz="1200" i="1" dirty="0" err="1"/>
              <a:t>ascenceurs</a:t>
            </a:r>
            <a:endParaRPr lang="fr-FR" sz="1200" i="1" dirty="0"/>
          </a:p>
          <a:p>
            <a:pPr algn="r"/>
            <a:r>
              <a:rPr lang="fr-FR" sz="1200" i="1" dirty="0"/>
              <a:t>-Gestion et maintenance des escaliers mécaniques</a:t>
            </a:r>
          </a:p>
          <a:p>
            <a:pPr algn="r"/>
            <a:r>
              <a:rPr lang="fr-FR" sz="1200" i="1" dirty="0"/>
              <a:t>-Gestion et maintenance des portes automatiques</a:t>
            </a:r>
          </a:p>
          <a:p>
            <a:pPr algn="r"/>
            <a:r>
              <a:rPr lang="fr-FR" sz="1200" i="1" dirty="0"/>
              <a:t>-Charges propriétaires et locataires</a:t>
            </a:r>
          </a:p>
          <a:p>
            <a:pPr algn="r"/>
            <a:r>
              <a:rPr lang="fr-FR" sz="1200" i="1" dirty="0"/>
              <a:t>-Sécurité incendie</a:t>
            </a:r>
          </a:p>
          <a:p>
            <a:pPr algn="r"/>
            <a:r>
              <a:rPr lang="fr-FR" sz="1200" i="1" dirty="0"/>
              <a:t>-Ouverture et fermeture de gares et tour de gares</a:t>
            </a:r>
          </a:p>
          <a:p>
            <a:pPr algn="r"/>
            <a:r>
              <a:rPr lang="fr-FR" sz="1200" i="1" dirty="0"/>
              <a:t>-Gardiennage </a:t>
            </a:r>
            <a:endParaRPr lang="fr-FR" sz="1200" i="1" dirty="0" smtClean="0"/>
          </a:p>
          <a:p>
            <a:pPr algn="r"/>
            <a:r>
              <a:rPr lang="fr-FR" sz="1200" i="1" dirty="0" smtClean="0"/>
              <a:t>- Sinistre</a:t>
            </a:r>
            <a:endParaRPr lang="fr-FR" sz="1200" i="1" dirty="0"/>
          </a:p>
        </p:txBody>
      </p:sp>
      <p:sp>
        <p:nvSpPr>
          <p:cNvPr id="31" name="ZoneTexte 5"/>
          <p:cNvSpPr txBox="1">
            <a:spLocks noChangeArrowheads="1"/>
          </p:cNvSpPr>
          <p:nvPr/>
        </p:nvSpPr>
        <p:spPr bwMode="auto">
          <a:xfrm>
            <a:off x="6215094" y="3036125"/>
            <a:ext cx="2143120" cy="1200329"/>
          </a:xfrm>
          <a:prstGeom prst="rect">
            <a:avLst/>
          </a:prstGeom>
          <a:noFill/>
          <a:ln w="9525">
            <a:noFill/>
            <a:miter lim="800000"/>
            <a:headEnd/>
            <a:tailEnd/>
          </a:ln>
        </p:spPr>
        <p:txBody>
          <a:bodyPr wrap="square">
            <a:spAutoFit/>
          </a:bodyPr>
          <a:lstStyle/>
          <a:p>
            <a:r>
              <a:rPr lang="fr-FR" sz="1200" dirty="0"/>
              <a:t>-</a:t>
            </a:r>
            <a:r>
              <a:rPr lang="fr-FR" sz="1200" i="1" dirty="0"/>
              <a:t>Prise en charge des personnes handicapés</a:t>
            </a:r>
          </a:p>
          <a:p>
            <a:r>
              <a:rPr lang="fr-FR" sz="1200" i="1" dirty="0"/>
              <a:t>-Gestion de la plateforme et de l’information sonore et dynamique</a:t>
            </a:r>
          </a:p>
          <a:p>
            <a:r>
              <a:rPr lang="fr-FR" sz="1200" i="1" dirty="0"/>
              <a:t>-Accueil général</a:t>
            </a:r>
          </a:p>
          <a:p>
            <a:endParaRPr lang="fr-FR" sz="1200" i="1" dirty="0"/>
          </a:p>
        </p:txBody>
      </p:sp>
      <p:sp>
        <p:nvSpPr>
          <p:cNvPr id="32" name="ZoneTexte 10"/>
          <p:cNvSpPr txBox="1">
            <a:spLocks noChangeArrowheads="1"/>
          </p:cNvSpPr>
          <p:nvPr/>
        </p:nvSpPr>
        <p:spPr bwMode="auto">
          <a:xfrm>
            <a:off x="1428728" y="1464489"/>
            <a:ext cx="2071702" cy="646331"/>
          </a:xfrm>
          <a:prstGeom prst="rect">
            <a:avLst/>
          </a:prstGeom>
          <a:noFill/>
          <a:ln w="9525">
            <a:noFill/>
            <a:miter lim="800000"/>
            <a:headEnd/>
            <a:tailEnd/>
          </a:ln>
        </p:spPr>
        <p:txBody>
          <a:bodyPr wrap="square">
            <a:spAutoFit/>
          </a:bodyPr>
          <a:lstStyle/>
          <a:p>
            <a:pPr algn="r">
              <a:buFontTx/>
              <a:buChar char="-"/>
            </a:pPr>
            <a:r>
              <a:rPr lang="fr-FR" sz="1200" i="1" dirty="0"/>
              <a:t>Dotation aux amortissements + rémunération du capital des </a:t>
            </a:r>
            <a:r>
              <a:rPr lang="fr-FR" sz="1200" i="1" dirty="0" smtClean="0"/>
              <a:t>investissements</a:t>
            </a:r>
            <a:endParaRPr lang="fr-FR" sz="1200" i="1" dirty="0"/>
          </a:p>
        </p:txBody>
      </p:sp>
      <p:cxnSp>
        <p:nvCxnSpPr>
          <p:cNvPr id="33" name="Connecteur droit 32"/>
          <p:cNvCxnSpPr/>
          <p:nvPr/>
        </p:nvCxnSpPr>
        <p:spPr>
          <a:xfrm rot="5400000">
            <a:off x="1643836" y="5428470"/>
            <a:ext cx="2143140" cy="158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rot="5400000">
            <a:off x="5715802" y="3535397"/>
            <a:ext cx="1000132" cy="158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rot="5400000">
            <a:off x="3001158" y="2035199"/>
            <a:ext cx="1000132" cy="158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aphicFrame>
        <p:nvGraphicFramePr>
          <p:cNvPr id="36" name="Graphique 35"/>
          <p:cNvGraphicFramePr/>
          <p:nvPr/>
        </p:nvGraphicFramePr>
        <p:xfrm>
          <a:off x="285720" y="1393051"/>
          <a:ext cx="8703469" cy="4822031"/>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e 13"/>
          <p:cNvGrpSpPr/>
          <p:nvPr/>
        </p:nvGrpSpPr>
        <p:grpSpPr>
          <a:xfrm>
            <a:off x="-178595" y="-142900"/>
            <a:ext cx="9608379" cy="7143776"/>
            <a:chOff x="-178595" y="-142900"/>
            <a:chExt cx="9608379" cy="7143776"/>
          </a:xfrm>
        </p:grpSpPr>
        <p:sp>
          <p:nvSpPr>
            <p:cNvPr id="19" name="Rectangle 18"/>
            <p:cNvSpPr/>
            <p:nvPr/>
          </p:nvSpPr>
          <p:spPr>
            <a:xfrm>
              <a:off x="-142908" y="-142900"/>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p:nvSpPr>
          <p:spPr>
            <a:xfrm>
              <a:off x="-142908" y="6715124"/>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a:off x="-178595" y="-24"/>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p:cNvSpPr/>
            <p:nvPr/>
          </p:nvSpPr>
          <p:spPr>
            <a:xfrm>
              <a:off x="9040695" y="9500"/>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p:cNvSpPr txBox="1"/>
            <p:nvPr/>
          </p:nvSpPr>
          <p:spPr>
            <a:xfrm rot="16200000">
              <a:off x="6028735" y="2099610"/>
              <a:ext cx="5500682" cy="1015663"/>
            </a:xfrm>
            <a:prstGeom prst="rect">
              <a:avLst/>
            </a:prstGeom>
            <a:noFill/>
          </p:spPr>
          <p:txBody>
            <a:bodyPr wrap="square" rtlCol="0">
              <a:spAutoFit/>
            </a:bodyPr>
            <a:lstStyle/>
            <a:p>
              <a:r>
                <a:rPr lang="fr-FR" sz="6000" b="1" dirty="0" smtClean="0">
                  <a:solidFill>
                    <a:schemeClr val="accent5">
                      <a:lumMod val="60000"/>
                      <a:lumOff val="40000"/>
                    </a:schemeClr>
                  </a:solidFill>
                </a:rPr>
                <a:t>Diapo bilatérale</a:t>
              </a:r>
              <a:endParaRPr lang="fr-FR" sz="6000" b="1" dirty="0">
                <a:solidFill>
                  <a:schemeClr val="accent5">
                    <a:lumMod val="60000"/>
                    <a:lumOff val="40000"/>
                  </a:schemeClr>
                </a:solidFill>
              </a:endParaRPr>
            </a:p>
          </p:txBody>
        </p:sp>
      </p:grpSp>
      <p:cxnSp>
        <p:nvCxnSpPr>
          <p:cNvPr id="38" name="Connecteur droit 37"/>
          <p:cNvCxnSpPr/>
          <p:nvPr/>
        </p:nvCxnSpPr>
        <p:spPr>
          <a:xfrm rot="5400000">
            <a:off x="3107765" y="2381976"/>
            <a:ext cx="571504" cy="158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85720" y="267118"/>
            <a:ext cx="9072626" cy="447238"/>
          </a:xfrm>
          <a:solidFill>
            <a:srgbClr val="6E267B"/>
          </a:solidFill>
          <a:ln w="9525">
            <a:noFill/>
            <a:miter lim="800000"/>
            <a:headEnd/>
            <a:tailEnd/>
          </a:ln>
        </p:spPr>
        <p:txBody>
          <a:bodyPr/>
          <a:lstStyle/>
          <a:p>
            <a:pPr>
              <a:defRPr/>
            </a:pPr>
            <a:r>
              <a:rPr lang="fr-FR" dirty="0" smtClean="0">
                <a:solidFill>
                  <a:schemeClr val="bg1"/>
                </a:solidFill>
                <a:latin typeface="Arial" pitchFamily="34" charset="0"/>
                <a:cs typeface="+mn-cs"/>
              </a:rPr>
              <a:t>Détail des hypothèses macro-économiques</a:t>
            </a:r>
          </a:p>
        </p:txBody>
      </p:sp>
      <p:sp>
        <p:nvSpPr>
          <p:cNvPr id="20" name="Espace réservé du texte 2"/>
          <p:cNvSpPr txBox="1">
            <a:spLocks/>
          </p:cNvSpPr>
          <p:nvPr/>
        </p:nvSpPr>
        <p:spPr bwMode="auto">
          <a:xfrm>
            <a:off x="366737" y="4017868"/>
            <a:ext cx="7777163" cy="1554272"/>
          </a:xfrm>
          <a:prstGeom prst="rect">
            <a:avLst/>
          </a:prstGeom>
          <a:noFill/>
          <a:ln>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fr-FR" sz="1600" b="0" i="1" u="none" strike="noStrike" kern="1200" cap="none" spc="0" normalizeH="0" baseline="0" noProof="0" dirty="0" smtClean="0">
                <a:ln>
                  <a:noFill/>
                </a:ln>
                <a:solidFill>
                  <a:schemeClr val="tx2"/>
                </a:solidFill>
                <a:effectLst/>
                <a:uLnTx/>
                <a:uFillTx/>
                <a:latin typeface="Arial" pitchFamily="34" charset="0"/>
                <a:ea typeface="+mn-ea"/>
                <a:cs typeface="Arial" pitchFamily="34" charset="0"/>
              </a:rPr>
              <a:t>Au global,</a:t>
            </a:r>
            <a:r>
              <a:rPr kumimoji="0" lang="fr-FR" sz="1600" b="0" i="1" u="none" strike="noStrike" kern="1200" cap="none" spc="0" normalizeH="0" noProof="0" dirty="0" smtClean="0">
                <a:ln>
                  <a:noFill/>
                </a:ln>
                <a:solidFill>
                  <a:schemeClr val="tx2"/>
                </a:solidFill>
                <a:effectLst/>
                <a:uLnTx/>
                <a:uFillTx/>
                <a:latin typeface="Arial" pitchFamily="34" charset="0"/>
                <a:ea typeface="+mn-ea"/>
                <a:cs typeface="Arial" pitchFamily="34" charset="0"/>
              </a:rPr>
              <a:t> avec uniquement des </a:t>
            </a:r>
            <a:r>
              <a:rPr kumimoji="0" lang="fr-FR" sz="1600" b="1" i="1" u="sng" strike="noStrike" kern="1200" cap="none" spc="0" normalizeH="0" noProof="0" dirty="0" smtClean="0">
                <a:ln>
                  <a:noFill/>
                </a:ln>
                <a:solidFill>
                  <a:schemeClr val="tx2"/>
                </a:solidFill>
                <a:effectLst/>
                <a:uLnTx/>
                <a:uFillTx/>
                <a:latin typeface="Arial" pitchFamily="34" charset="0"/>
                <a:ea typeface="+mn-ea"/>
                <a:cs typeface="Arial" pitchFamily="34" charset="0"/>
              </a:rPr>
              <a:t>indices externes</a:t>
            </a:r>
            <a:r>
              <a:rPr kumimoji="0" lang="fr-FR" sz="1600" b="0" i="1" u="none" strike="noStrike" kern="1200" cap="none" spc="0" normalizeH="0" noProof="0" dirty="0" smtClean="0">
                <a:ln>
                  <a:noFill/>
                </a:ln>
                <a:solidFill>
                  <a:schemeClr val="tx2"/>
                </a:solidFill>
                <a:effectLst/>
                <a:uLnTx/>
                <a:uFillTx/>
                <a:latin typeface="Arial" pitchFamily="34" charset="0"/>
                <a:ea typeface="+mn-ea"/>
                <a:cs typeface="Arial" pitchFamily="34" charset="0"/>
              </a:rPr>
              <a:t>, et sans les efforts de productivité engagés par G&amp;C, on arriverait à une évolution des charges gares de +1,86% en moyenne entre 2015 et 2016.</a:t>
            </a:r>
          </a:p>
          <a:p>
            <a:pPr marL="0" marR="0" lvl="0" indent="0" algn="l" defTabSz="914400" rtl="0" eaLnBrk="0" fontAlgn="base" latinLnBrk="0" hangingPunct="0">
              <a:lnSpc>
                <a:spcPct val="100000"/>
              </a:lnSpc>
              <a:spcBef>
                <a:spcPct val="0"/>
              </a:spcBef>
              <a:spcAft>
                <a:spcPts val="600"/>
              </a:spcAft>
              <a:buClrTx/>
              <a:buSzTx/>
              <a:buFontTx/>
              <a:buNone/>
              <a:tabLst/>
              <a:defRPr/>
            </a:pPr>
            <a:r>
              <a:rPr lang="fr-FR" sz="1600" i="1" baseline="0" dirty="0" smtClean="0">
                <a:solidFill>
                  <a:srgbClr val="FF0000"/>
                </a:solidFill>
                <a:latin typeface="Arial" pitchFamily="34" charset="0"/>
                <a:ea typeface="+mn-ea"/>
                <a:cs typeface="Arial" pitchFamily="34" charset="0"/>
              </a:rPr>
              <a:t>Il ne</a:t>
            </a:r>
            <a:r>
              <a:rPr lang="fr-FR" sz="1600" i="1" dirty="0" smtClean="0">
                <a:solidFill>
                  <a:srgbClr val="FF0000"/>
                </a:solidFill>
                <a:latin typeface="Arial" pitchFamily="34" charset="0"/>
                <a:ea typeface="+mn-ea"/>
                <a:cs typeface="Arial" pitchFamily="34" charset="0"/>
              </a:rPr>
              <a:t> s’agit pas d’un indice appliqué aux charges des gares, mais bien d’un élément d’analyse pour vous permettre de mieux appréhender les évolutions des charges entre 2015 et 2016</a:t>
            </a:r>
            <a:endParaRPr kumimoji="0" lang="fr-FR" sz="1600" b="0" i="1" u="none" strike="noStrike" kern="1200" cap="none" spc="0" normalizeH="0" baseline="0" noProof="0" dirty="0" smtClean="0">
              <a:ln>
                <a:noFill/>
              </a:ln>
              <a:solidFill>
                <a:srgbClr val="FF0000"/>
              </a:solidFill>
              <a:effectLst/>
              <a:uLnTx/>
              <a:uFillTx/>
              <a:latin typeface="Arial" pitchFamily="34" charset="0"/>
              <a:ea typeface="+mn-ea"/>
              <a:cs typeface="Arial" pitchFamily="34" charset="0"/>
            </a:endParaRPr>
          </a:p>
        </p:txBody>
      </p:sp>
      <p:sp>
        <p:nvSpPr>
          <p:cNvPr id="8" name="Rectangle 7"/>
          <p:cNvSpPr/>
          <p:nvPr/>
        </p:nvSpPr>
        <p:spPr>
          <a:xfrm>
            <a:off x="7358082" y="6143644"/>
            <a:ext cx="1571636" cy="571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0" name="Groupe 13"/>
          <p:cNvGrpSpPr/>
          <p:nvPr/>
        </p:nvGrpSpPr>
        <p:grpSpPr>
          <a:xfrm>
            <a:off x="-178595" y="-142900"/>
            <a:ext cx="9608379" cy="7143776"/>
            <a:chOff x="-178595" y="-142900"/>
            <a:chExt cx="9608379" cy="7143776"/>
          </a:xfrm>
        </p:grpSpPr>
        <p:sp>
          <p:nvSpPr>
            <p:cNvPr id="11" name="Rectangle 10"/>
            <p:cNvSpPr/>
            <p:nvPr/>
          </p:nvSpPr>
          <p:spPr>
            <a:xfrm>
              <a:off x="-142908" y="-142900"/>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142908" y="6715124"/>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178595" y="-24"/>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9040695" y="9500"/>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p:cNvSpPr txBox="1"/>
            <p:nvPr/>
          </p:nvSpPr>
          <p:spPr>
            <a:xfrm rot="16200000">
              <a:off x="6028735" y="2099610"/>
              <a:ext cx="5500682" cy="1015663"/>
            </a:xfrm>
            <a:prstGeom prst="rect">
              <a:avLst/>
            </a:prstGeom>
            <a:noFill/>
          </p:spPr>
          <p:txBody>
            <a:bodyPr wrap="square" rtlCol="0">
              <a:spAutoFit/>
            </a:bodyPr>
            <a:lstStyle/>
            <a:p>
              <a:r>
                <a:rPr lang="fr-FR" sz="6000" b="1" dirty="0" smtClean="0">
                  <a:solidFill>
                    <a:schemeClr val="accent5">
                      <a:lumMod val="60000"/>
                      <a:lumOff val="40000"/>
                    </a:schemeClr>
                  </a:solidFill>
                </a:rPr>
                <a:t>Diapo bilatérale</a:t>
              </a:r>
              <a:endParaRPr lang="fr-FR" sz="6000" b="1" dirty="0">
                <a:solidFill>
                  <a:schemeClr val="accent5">
                    <a:lumMod val="60000"/>
                    <a:lumOff val="40000"/>
                  </a:schemeClr>
                </a:solidFill>
              </a:endParaRPr>
            </a:p>
          </p:txBody>
        </p:sp>
      </p:grpSp>
      <p:pic>
        <p:nvPicPr>
          <p:cNvPr id="202753" name="Picture 1"/>
          <p:cNvPicPr>
            <a:picLocks noChangeAspect="1" noChangeArrowheads="1"/>
          </p:cNvPicPr>
          <p:nvPr/>
        </p:nvPicPr>
        <p:blipFill>
          <a:blip r:embed="rId3"/>
          <a:srcRect/>
          <a:stretch>
            <a:fillRect/>
          </a:stretch>
        </p:blipFill>
        <p:spPr bwMode="auto">
          <a:xfrm>
            <a:off x="928662" y="1294668"/>
            <a:ext cx="6858048" cy="234864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85720" y="5786454"/>
            <a:ext cx="9072626" cy="10715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1"/>
          <p:cNvSpPr txBox="1">
            <a:spLocks/>
          </p:cNvSpPr>
          <p:nvPr/>
        </p:nvSpPr>
        <p:spPr>
          <a:xfrm>
            <a:off x="214314" y="168358"/>
            <a:ext cx="9001156" cy="487313"/>
          </a:xfrm>
          <a:prstGeom prst="rect">
            <a:avLst/>
          </a:prstGeom>
          <a:solidFill>
            <a:srgbClr val="6E267B"/>
          </a:solidFill>
          <a:ln w="9525">
            <a:noFill/>
            <a:miter lim="800000"/>
            <a:headEnd/>
            <a:tailEnd/>
          </a:ln>
        </p:spPr>
        <p:txBody>
          <a:bodyPr wrap="square" lIns="0" tIns="0" rIns="0" bIns="0" anchor="ctr" anchorCtr="0">
            <a:spAutoFit/>
          </a:bodyPr>
          <a:lstStyle/>
          <a:p>
            <a:pPr eaLnBrk="0" hangingPunct="0">
              <a:lnSpc>
                <a:spcPts val="3800"/>
              </a:lnSpc>
              <a:defRPr/>
            </a:pPr>
            <a:r>
              <a:rPr lang="fr-FR" sz="2800" spc="80" dirty="0" smtClean="0">
                <a:solidFill>
                  <a:schemeClr val="bg1"/>
                </a:solidFill>
                <a:latin typeface="Arial" pitchFamily="34" charset="0"/>
                <a:ea typeface="+mj-ea"/>
              </a:rPr>
              <a:t>Evolution des charges transporteurs</a:t>
            </a:r>
            <a:endParaRPr lang="fr-FR" sz="2800" spc="80" dirty="0">
              <a:solidFill>
                <a:schemeClr val="bg1"/>
              </a:solidFill>
              <a:latin typeface="Arial" pitchFamily="34" charset="0"/>
              <a:ea typeface="+mj-ea"/>
            </a:endParaRPr>
          </a:p>
        </p:txBody>
      </p:sp>
      <p:sp>
        <p:nvSpPr>
          <p:cNvPr id="5" name="Espace réservé du texte 2"/>
          <p:cNvSpPr txBox="1">
            <a:spLocks/>
          </p:cNvSpPr>
          <p:nvPr/>
        </p:nvSpPr>
        <p:spPr>
          <a:xfrm>
            <a:off x="500034" y="928670"/>
            <a:ext cx="6643734" cy="276999"/>
          </a:xfrm>
          <a:prstGeom prst="rect">
            <a:avLst/>
          </a:prstGeom>
        </p:spPr>
        <p:txBody>
          <a:bodyPr wrap="square" lIns="0" tIns="0" rIns="0" bIns="0">
            <a:spAutoFit/>
          </a:bodyPr>
          <a:lstStyle/>
          <a:p>
            <a:pPr eaLnBrk="0" hangingPunct="0">
              <a:spcBef>
                <a:spcPts val="0"/>
              </a:spcBef>
              <a:spcAft>
                <a:spcPts val="600"/>
              </a:spcAft>
              <a:defRPr/>
            </a:pPr>
            <a:r>
              <a:rPr lang="fr-FR" sz="1800" dirty="0" smtClean="0">
                <a:solidFill>
                  <a:schemeClr val="tx2"/>
                </a:solidFill>
                <a:latin typeface="Arial"/>
                <a:ea typeface="+mn-ea"/>
                <a:cs typeface="Arial"/>
              </a:rPr>
              <a:t>Toutes gares Lorraine sauf gares TGV - Tous transporteurs</a:t>
            </a:r>
            <a:endParaRPr lang="fr-FR" sz="1800" dirty="0">
              <a:solidFill>
                <a:schemeClr val="tx2"/>
              </a:solidFill>
              <a:latin typeface="Arial"/>
              <a:ea typeface="+mn-ea"/>
              <a:cs typeface="Arial"/>
            </a:endParaRPr>
          </a:p>
        </p:txBody>
      </p:sp>
      <p:sp>
        <p:nvSpPr>
          <p:cNvPr id="6" name="Rectangle 3"/>
          <p:cNvSpPr>
            <a:spLocks noChangeArrowheads="1"/>
          </p:cNvSpPr>
          <p:nvPr/>
        </p:nvSpPr>
        <p:spPr bwMode="auto">
          <a:xfrm>
            <a:off x="785813" y="1500189"/>
            <a:ext cx="1571625" cy="121443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marL="342900" indent="-342900" algn="ctr" eaLnBrk="0" hangingPunct="0">
              <a:spcBef>
                <a:spcPct val="20000"/>
              </a:spcBef>
              <a:defRPr/>
            </a:pPr>
            <a:r>
              <a:rPr lang="fr-FR" sz="1800" b="1" dirty="0" smtClean="0">
                <a:solidFill>
                  <a:schemeClr val="tx2"/>
                </a:solidFill>
                <a:cs typeface="Arial"/>
              </a:rPr>
              <a:t>2015 </a:t>
            </a:r>
            <a:r>
              <a:rPr lang="fr-FR" sz="1800" b="1" dirty="0">
                <a:solidFill>
                  <a:schemeClr val="tx2"/>
                </a:solidFill>
                <a:cs typeface="Arial"/>
              </a:rPr>
              <a:t>: </a:t>
            </a:r>
          </a:p>
          <a:p>
            <a:pPr marL="342900" indent="-342900" algn="ctr" eaLnBrk="0" hangingPunct="0">
              <a:spcBef>
                <a:spcPct val="20000"/>
              </a:spcBef>
              <a:defRPr/>
            </a:pPr>
            <a:r>
              <a:rPr lang="fr-FR" sz="1800" b="1" dirty="0" smtClean="0">
                <a:solidFill>
                  <a:schemeClr val="tx2"/>
                </a:solidFill>
                <a:cs typeface="Arial"/>
              </a:rPr>
              <a:t>21M€</a:t>
            </a:r>
            <a:endParaRPr lang="fr-FR" sz="1800" b="1" dirty="0">
              <a:solidFill>
                <a:schemeClr val="tx2"/>
              </a:solidFill>
              <a:cs typeface="Arial"/>
            </a:endParaRPr>
          </a:p>
        </p:txBody>
      </p:sp>
      <p:sp>
        <p:nvSpPr>
          <p:cNvPr id="7" name="Rectangle 3"/>
          <p:cNvSpPr>
            <a:spLocks noChangeArrowheads="1"/>
          </p:cNvSpPr>
          <p:nvPr/>
        </p:nvSpPr>
        <p:spPr bwMode="auto">
          <a:xfrm>
            <a:off x="6072198" y="5000627"/>
            <a:ext cx="1571625" cy="12144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marL="342900" indent="-342900" algn="ctr" eaLnBrk="0" hangingPunct="0">
              <a:spcBef>
                <a:spcPct val="20000"/>
              </a:spcBef>
              <a:defRPr/>
            </a:pPr>
            <a:r>
              <a:rPr lang="fr-FR" sz="1800" b="1" dirty="0" smtClean="0">
                <a:solidFill>
                  <a:schemeClr val="tx2"/>
                </a:solidFill>
                <a:cs typeface="Arial"/>
              </a:rPr>
              <a:t>2016 </a:t>
            </a:r>
            <a:r>
              <a:rPr lang="fr-FR" sz="1800" b="1" dirty="0">
                <a:solidFill>
                  <a:schemeClr val="tx2"/>
                </a:solidFill>
                <a:cs typeface="Arial"/>
              </a:rPr>
              <a:t>: </a:t>
            </a:r>
          </a:p>
          <a:p>
            <a:pPr marL="342900" indent="-342900" algn="ctr" eaLnBrk="0" hangingPunct="0">
              <a:spcBef>
                <a:spcPct val="20000"/>
              </a:spcBef>
              <a:defRPr/>
            </a:pPr>
            <a:r>
              <a:rPr lang="fr-FR" sz="1800" b="1" dirty="0" smtClean="0">
                <a:solidFill>
                  <a:schemeClr val="tx2"/>
                </a:solidFill>
                <a:cs typeface="Arial"/>
              </a:rPr>
              <a:t> 20,4M€</a:t>
            </a:r>
            <a:endParaRPr lang="fr-FR" sz="1800" b="1" dirty="0">
              <a:solidFill>
                <a:schemeClr val="tx2"/>
              </a:solidFill>
              <a:cs typeface="Arial"/>
            </a:endParaRPr>
          </a:p>
        </p:txBody>
      </p:sp>
      <p:sp>
        <p:nvSpPr>
          <p:cNvPr id="13" name="Flèche à angle droit 12"/>
          <p:cNvSpPr/>
          <p:nvPr/>
        </p:nvSpPr>
        <p:spPr>
          <a:xfrm rot="5400000">
            <a:off x="1678782" y="2536033"/>
            <a:ext cx="3357562" cy="4286250"/>
          </a:xfrm>
          <a:prstGeom prst="bentUpArrow">
            <a:avLst>
              <a:gd name="adj1" fmla="val 25000"/>
              <a:gd name="adj2" fmla="val 25000"/>
              <a:gd name="adj3" fmla="val 31017"/>
            </a:avLst>
          </a:prstGeom>
          <a:ln w="269875" cap="sq">
            <a:solidFill>
              <a:srgbClr val="B0B0B2"/>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8" name="Rectangle 3"/>
          <p:cNvSpPr>
            <a:spLocks noChangeArrowheads="1"/>
          </p:cNvSpPr>
          <p:nvPr/>
        </p:nvSpPr>
        <p:spPr bwMode="auto">
          <a:xfrm>
            <a:off x="2500298" y="2143116"/>
            <a:ext cx="6215062" cy="3857652"/>
          </a:xfrm>
          <a:prstGeom prst="rect">
            <a:avLst/>
          </a:prstGeom>
          <a:noFill/>
          <a:ln w="9525">
            <a:noFill/>
            <a:miter lim="800000"/>
            <a:headEnd/>
            <a:tailEnd/>
          </a:ln>
        </p:spPr>
        <p:txBody>
          <a:bodyPr anchor="ctr"/>
          <a:lstStyle/>
          <a:p>
            <a:pPr marL="342900" indent="-342900" eaLnBrk="0" hangingPunct="0">
              <a:spcBef>
                <a:spcPct val="20000"/>
              </a:spcBef>
              <a:defRPr/>
            </a:pPr>
            <a:endParaRPr lang="fr-FR" sz="1400" i="1" dirty="0" smtClean="0">
              <a:solidFill>
                <a:schemeClr val="tx2"/>
              </a:solidFill>
              <a:latin typeface="Arial"/>
              <a:ea typeface="+mn-ea"/>
              <a:cs typeface="Arial"/>
            </a:endParaRPr>
          </a:p>
          <a:p>
            <a:pPr marL="342900" indent="-342900" eaLnBrk="0" hangingPunct="0">
              <a:spcBef>
                <a:spcPct val="20000"/>
              </a:spcBef>
              <a:buFont typeface="Wingdings" pitchFamily="2" charset="2"/>
              <a:buChar char="q"/>
              <a:defRPr/>
            </a:pPr>
            <a:r>
              <a:rPr lang="fr-FR" sz="1400" b="1" dirty="0" smtClean="0">
                <a:solidFill>
                  <a:schemeClr val="tx2"/>
                </a:solidFill>
                <a:latin typeface="Arial"/>
                <a:cs typeface="Arial"/>
              </a:rPr>
              <a:t>Plan de productivité service de gares et gestion de site : </a:t>
            </a:r>
            <a:r>
              <a:rPr lang="fr-FR" sz="1400" i="1" dirty="0" smtClean="0">
                <a:solidFill>
                  <a:schemeClr val="tx2"/>
                </a:solidFill>
                <a:latin typeface="Arial"/>
                <a:ea typeface="+mn-ea"/>
                <a:cs typeface="Arial"/>
              </a:rPr>
              <a:t>-795k€</a:t>
            </a:r>
          </a:p>
          <a:p>
            <a:pPr marL="342900" indent="-342900" eaLnBrk="0" hangingPunct="0">
              <a:spcBef>
                <a:spcPct val="20000"/>
              </a:spcBef>
              <a:defRPr/>
            </a:pPr>
            <a:endParaRPr lang="fr-FR" sz="1400" b="1" dirty="0" smtClean="0">
              <a:solidFill>
                <a:schemeClr val="tx2"/>
              </a:solidFill>
              <a:latin typeface="Arial"/>
              <a:ea typeface="+mn-ea"/>
              <a:cs typeface="Arial"/>
            </a:endParaRPr>
          </a:p>
          <a:p>
            <a:pPr marL="342900" indent="-342900" eaLnBrk="0" hangingPunct="0">
              <a:spcBef>
                <a:spcPct val="20000"/>
              </a:spcBef>
              <a:buFont typeface="Wingdings" pitchFamily="2" charset="2"/>
              <a:buChar char="q"/>
              <a:defRPr/>
            </a:pPr>
            <a:r>
              <a:rPr lang="fr-FR" sz="1400" b="1" dirty="0" smtClean="0">
                <a:solidFill>
                  <a:schemeClr val="tx2"/>
                </a:solidFill>
                <a:latin typeface="Arial"/>
                <a:cs typeface="Arial"/>
              </a:rPr>
              <a:t> Poids des investissements : </a:t>
            </a:r>
            <a:r>
              <a:rPr lang="fr-FR" sz="1400" i="1" dirty="0" smtClean="0">
                <a:solidFill>
                  <a:schemeClr val="tx2"/>
                </a:solidFill>
                <a:latin typeface="Arial"/>
                <a:ea typeface="+mn-ea"/>
                <a:cs typeface="Arial"/>
              </a:rPr>
              <a:t>-195k€</a:t>
            </a:r>
          </a:p>
          <a:p>
            <a:pPr marL="342900" indent="-342900" eaLnBrk="0" hangingPunct="0">
              <a:spcBef>
                <a:spcPct val="20000"/>
              </a:spcBef>
              <a:buFont typeface="Wingdings" pitchFamily="2" charset="2"/>
              <a:buChar char="q"/>
              <a:defRPr/>
            </a:pPr>
            <a:endParaRPr lang="fr-FR" sz="1400" i="1" dirty="0" smtClean="0">
              <a:solidFill>
                <a:schemeClr val="tx2"/>
              </a:solidFill>
              <a:latin typeface="Arial"/>
              <a:ea typeface="+mn-ea"/>
              <a:cs typeface="Arial"/>
            </a:endParaRPr>
          </a:p>
          <a:p>
            <a:pPr marL="342900" indent="-342900" eaLnBrk="0" hangingPunct="0">
              <a:spcBef>
                <a:spcPct val="20000"/>
              </a:spcBef>
              <a:buFont typeface="Wingdings" pitchFamily="2" charset="2"/>
              <a:buChar char="q"/>
              <a:defRPr/>
            </a:pPr>
            <a:r>
              <a:rPr lang="fr-FR" sz="1400" b="1" dirty="0" smtClean="0">
                <a:solidFill>
                  <a:schemeClr val="tx2"/>
                </a:solidFill>
                <a:latin typeface="Arial"/>
                <a:ea typeface="+mn-ea"/>
                <a:cs typeface="Arial"/>
              </a:rPr>
              <a:t>Evolutions macro-économiques (1,86%) :</a:t>
            </a:r>
            <a:r>
              <a:rPr lang="fr-FR" sz="1400" i="1" dirty="0" smtClean="0">
                <a:solidFill>
                  <a:schemeClr val="tx2"/>
                </a:solidFill>
                <a:latin typeface="Arial"/>
                <a:ea typeface="+mn-ea"/>
                <a:cs typeface="Arial"/>
              </a:rPr>
              <a:t>+ 390k€</a:t>
            </a:r>
          </a:p>
          <a:p>
            <a:pPr marL="342900" indent="-342900" eaLnBrk="0" hangingPunct="0">
              <a:spcBef>
                <a:spcPct val="20000"/>
              </a:spcBef>
              <a:defRPr/>
            </a:pPr>
            <a:endParaRPr lang="fr-FR" sz="1400" i="1" dirty="0" smtClean="0">
              <a:solidFill>
                <a:schemeClr val="tx2"/>
              </a:solidFill>
              <a:latin typeface="Arial"/>
              <a:cs typeface="Arial"/>
            </a:endParaRPr>
          </a:p>
          <a:p>
            <a:pPr marL="342900" indent="-342900" eaLnBrk="0" hangingPunct="0">
              <a:spcBef>
                <a:spcPct val="20000"/>
              </a:spcBef>
              <a:defRPr/>
            </a:pPr>
            <a:endParaRPr lang="fr-FR" sz="1400" i="1" dirty="0" smtClean="0">
              <a:solidFill>
                <a:schemeClr val="tx2"/>
              </a:solidFill>
              <a:latin typeface="Arial"/>
              <a:cs typeface="Arial"/>
            </a:endParaRPr>
          </a:p>
          <a:p>
            <a:pPr marL="342900" indent="-342900" eaLnBrk="0" hangingPunct="0">
              <a:spcBef>
                <a:spcPct val="20000"/>
              </a:spcBef>
              <a:defRPr/>
            </a:pPr>
            <a:endParaRPr lang="fr-FR" sz="1400" b="1" dirty="0" smtClean="0">
              <a:solidFill>
                <a:schemeClr val="tx2"/>
              </a:solidFill>
              <a:latin typeface="Arial"/>
              <a:ea typeface="+mn-ea"/>
              <a:cs typeface="Arial"/>
            </a:endParaRPr>
          </a:p>
          <a:p>
            <a:pPr marL="342900" indent="-342900" eaLnBrk="0" hangingPunct="0">
              <a:spcBef>
                <a:spcPct val="20000"/>
              </a:spcBef>
              <a:defRPr/>
            </a:pPr>
            <a:endParaRPr lang="fr-FR" sz="1400" i="1" dirty="0" smtClean="0">
              <a:solidFill>
                <a:schemeClr val="tx2"/>
              </a:solidFill>
              <a:latin typeface="Arial"/>
              <a:cs typeface="Arial"/>
            </a:endParaRPr>
          </a:p>
          <a:p>
            <a:pPr marL="342900" indent="-342900" eaLnBrk="0" hangingPunct="0">
              <a:spcBef>
                <a:spcPct val="20000"/>
              </a:spcBef>
              <a:defRPr/>
            </a:pPr>
            <a:endParaRPr lang="fr-FR" sz="1400" i="1" dirty="0">
              <a:solidFill>
                <a:schemeClr val="tx2"/>
              </a:solidFill>
              <a:latin typeface="Arial"/>
              <a:cs typeface="Arial"/>
            </a:endParaRPr>
          </a:p>
          <a:p>
            <a:pPr marL="342900" indent="-342900" eaLnBrk="0" hangingPunct="0">
              <a:spcBef>
                <a:spcPct val="20000"/>
              </a:spcBef>
              <a:defRPr/>
            </a:pPr>
            <a:endParaRPr lang="fr-FR" sz="1400" b="1" dirty="0">
              <a:solidFill>
                <a:schemeClr val="tx2"/>
              </a:solidFill>
              <a:latin typeface="Arial"/>
              <a:cs typeface="Arial"/>
            </a:endParaRPr>
          </a:p>
          <a:p>
            <a:pPr marL="342900" indent="-342900" eaLnBrk="0" hangingPunct="0">
              <a:spcBef>
                <a:spcPct val="20000"/>
              </a:spcBef>
              <a:defRPr/>
            </a:pPr>
            <a:endParaRPr lang="fr-FR" sz="1400" b="1" dirty="0">
              <a:solidFill>
                <a:schemeClr val="tx2"/>
              </a:solidFill>
              <a:latin typeface="Arial"/>
              <a:ea typeface="+mn-ea"/>
              <a:cs typeface="Arial"/>
            </a:endParaRPr>
          </a:p>
        </p:txBody>
      </p:sp>
      <p:grpSp>
        <p:nvGrpSpPr>
          <p:cNvPr id="2" name="Groupe 13"/>
          <p:cNvGrpSpPr/>
          <p:nvPr/>
        </p:nvGrpSpPr>
        <p:grpSpPr>
          <a:xfrm>
            <a:off x="-178595" y="-142900"/>
            <a:ext cx="9608379" cy="7143776"/>
            <a:chOff x="-178595" y="-142900"/>
            <a:chExt cx="9608379" cy="7143776"/>
          </a:xfrm>
        </p:grpSpPr>
        <p:sp>
          <p:nvSpPr>
            <p:cNvPr id="16" name="Rectangle 15"/>
            <p:cNvSpPr/>
            <p:nvPr/>
          </p:nvSpPr>
          <p:spPr>
            <a:xfrm>
              <a:off x="-142908" y="-142900"/>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142908" y="6715124"/>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p:nvSpPr>
          <p:spPr>
            <a:xfrm>
              <a:off x="-178595" y="-24"/>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9040695" y="9500"/>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p:cNvSpPr txBox="1"/>
            <p:nvPr/>
          </p:nvSpPr>
          <p:spPr>
            <a:xfrm rot="16200000">
              <a:off x="6028735" y="2099610"/>
              <a:ext cx="5500682" cy="1015663"/>
            </a:xfrm>
            <a:prstGeom prst="rect">
              <a:avLst/>
            </a:prstGeom>
            <a:noFill/>
          </p:spPr>
          <p:txBody>
            <a:bodyPr wrap="square" rtlCol="0">
              <a:spAutoFit/>
            </a:bodyPr>
            <a:lstStyle/>
            <a:p>
              <a:r>
                <a:rPr lang="fr-FR" sz="6000" b="1" dirty="0" smtClean="0">
                  <a:solidFill>
                    <a:schemeClr val="accent5">
                      <a:lumMod val="60000"/>
                      <a:lumOff val="40000"/>
                    </a:schemeClr>
                  </a:solidFill>
                </a:rPr>
                <a:t>Diapo bilatérale</a:t>
              </a:r>
              <a:endParaRPr lang="fr-FR" sz="6000" b="1" dirty="0">
                <a:solidFill>
                  <a:schemeClr val="accent5">
                    <a:lumMod val="60000"/>
                    <a:lumOff val="40000"/>
                  </a:schemeClr>
                </a:solidFill>
              </a:endParaRPr>
            </a:p>
          </p:txBody>
        </p:sp>
      </p:gr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18" name="Rectangle 2"/>
          <p:cNvSpPr>
            <a:spLocks noGrp="1" noChangeArrowheads="1"/>
          </p:cNvSpPr>
          <p:nvPr>
            <p:ph type="body" idx="4294967295"/>
          </p:nvPr>
        </p:nvSpPr>
        <p:spPr bwMode="auto">
          <a:xfrm>
            <a:off x="571472" y="1928802"/>
            <a:ext cx="5748348" cy="2828907"/>
          </a:xfrm>
          <a:prstGeom prst="rect">
            <a:avLst/>
          </a:prstGeom>
          <a:noFill/>
          <a:ln>
            <a:miter lim="800000"/>
            <a:headEnd/>
            <a:tailEnd/>
          </a:ln>
        </p:spPr>
        <p:txBody>
          <a:bodyPr/>
          <a:lstStyle/>
          <a:p>
            <a:pPr marL="180975" indent="-180975">
              <a:lnSpc>
                <a:spcPct val="80000"/>
              </a:lnSpc>
              <a:buFont typeface="Wingdings" pitchFamily="2" charset="2"/>
              <a:buChar char="ü"/>
            </a:pPr>
            <a:r>
              <a:rPr lang="fr-FR" sz="2000" b="1" dirty="0" smtClean="0">
                <a:solidFill>
                  <a:srgbClr val="6E267B"/>
                </a:solidFill>
                <a:latin typeface="Calibri" pitchFamily="34" charset="0"/>
                <a:ea typeface="MS PGothic" pitchFamily="34" charset="-128"/>
                <a:cs typeface="Arial" pitchFamily="34" charset="0"/>
              </a:rPr>
              <a:t>Retour sur bilatérale n°1</a:t>
            </a:r>
          </a:p>
          <a:p>
            <a:pPr marL="180975" indent="-180975">
              <a:lnSpc>
                <a:spcPct val="80000"/>
              </a:lnSpc>
              <a:buFont typeface="Arial" pitchFamily="34" charset="0"/>
              <a:buNone/>
            </a:pPr>
            <a:endParaRPr lang="fr-FR" sz="2000" b="1" dirty="0" smtClean="0">
              <a:solidFill>
                <a:srgbClr val="6E267B"/>
              </a:solidFill>
              <a:latin typeface="Calibri" pitchFamily="34" charset="0"/>
              <a:ea typeface="MS PGothic" pitchFamily="34" charset="-128"/>
              <a:cs typeface="Arial" pitchFamily="34" charset="0"/>
            </a:endParaRPr>
          </a:p>
          <a:p>
            <a:pPr marL="180975" indent="-180975">
              <a:lnSpc>
                <a:spcPct val="80000"/>
              </a:lnSpc>
              <a:buFont typeface="Wingdings" pitchFamily="2" charset="2"/>
              <a:buChar char="ü"/>
            </a:pPr>
            <a:r>
              <a:rPr lang="fr-FR" sz="2000" b="1" dirty="0" smtClean="0">
                <a:solidFill>
                  <a:srgbClr val="6E267B"/>
                </a:solidFill>
                <a:latin typeface="Calibri" pitchFamily="34" charset="0"/>
                <a:ea typeface="MS PGothic" pitchFamily="34" charset="-128"/>
                <a:cs typeface="Arial" pitchFamily="34" charset="0"/>
              </a:rPr>
              <a:t>DRG 2015 révisé :</a:t>
            </a:r>
          </a:p>
          <a:p>
            <a:pPr marL="180975" indent="-180975">
              <a:lnSpc>
                <a:spcPct val="80000"/>
              </a:lnSpc>
              <a:buFont typeface="Arial" pitchFamily="34" charset="0"/>
              <a:buNone/>
            </a:pPr>
            <a:r>
              <a:rPr lang="fr-FR" sz="2000" dirty="0" smtClean="0">
                <a:solidFill>
                  <a:srgbClr val="6E267B"/>
                </a:solidFill>
                <a:latin typeface="Calibri" pitchFamily="34" charset="0"/>
                <a:ea typeface="MS PGothic" pitchFamily="34" charset="-128"/>
                <a:cs typeface="Arial" pitchFamily="34" charset="0"/>
              </a:rPr>
              <a:t>Point sur le DRG 2015 révisé  + facture 2015 prévisionnelle</a:t>
            </a:r>
          </a:p>
          <a:p>
            <a:pPr marL="180975" indent="-180975">
              <a:lnSpc>
                <a:spcPct val="80000"/>
              </a:lnSpc>
              <a:buFont typeface="Arial" pitchFamily="34" charset="0"/>
              <a:buNone/>
            </a:pPr>
            <a:endParaRPr lang="fr-FR" sz="2000" b="1" dirty="0" smtClean="0">
              <a:solidFill>
                <a:srgbClr val="6E267B"/>
              </a:solidFill>
              <a:latin typeface="Calibri" pitchFamily="34" charset="0"/>
              <a:ea typeface="MS PGothic" pitchFamily="34" charset="-128"/>
              <a:cs typeface="Arial" pitchFamily="34" charset="0"/>
            </a:endParaRPr>
          </a:p>
          <a:p>
            <a:pPr marL="180975" indent="-180975">
              <a:lnSpc>
                <a:spcPct val="80000"/>
              </a:lnSpc>
              <a:buFont typeface="Wingdings" pitchFamily="2" charset="2"/>
              <a:buChar char="ü"/>
            </a:pPr>
            <a:r>
              <a:rPr lang="fr-FR" sz="2000" b="1" dirty="0" smtClean="0">
                <a:solidFill>
                  <a:srgbClr val="6E267B"/>
                </a:solidFill>
                <a:latin typeface="Calibri" pitchFamily="34" charset="0"/>
                <a:ea typeface="MS PGothic" pitchFamily="34" charset="-128"/>
                <a:cs typeface="Arial" pitchFamily="34" charset="0"/>
              </a:rPr>
              <a:t>DRG 2016 :</a:t>
            </a:r>
          </a:p>
          <a:p>
            <a:pPr marL="180975" indent="-180975">
              <a:lnSpc>
                <a:spcPct val="80000"/>
              </a:lnSpc>
              <a:buNone/>
            </a:pPr>
            <a:r>
              <a:rPr lang="fr-FR" sz="2000" dirty="0" smtClean="0">
                <a:solidFill>
                  <a:srgbClr val="6E267B"/>
                </a:solidFill>
                <a:latin typeface="Calibri" pitchFamily="34" charset="0"/>
                <a:ea typeface="MS PGothic" pitchFamily="34" charset="-128"/>
                <a:cs typeface="Arial" pitchFamily="34" charset="0"/>
              </a:rPr>
              <a:t>Facture prévisionnelle TER Lorraine 2016</a:t>
            </a:r>
          </a:p>
          <a:p>
            <a:pPr marL="180975" indent="-180975">
              <a:lnSpc>
                <a:spcPct val="80000"/>
              </a:lnSpc>
              <a:buNone/>
            </a:pPr>
            <a:endParaRPr lang="fr-FR" sz="2000" dirty="0" smtClean="0">
              <a:solidFill>
                <a:srgbClr val="6E267B"/>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2000" dirty="0" smtClean="0">
                <a:solidFill>
                  <a:srgbClr val="6E267B"/>
                </a:solidFill>
                <a:latin typeface="Calibri" pitchFamily="34" charset="0"/>
                <a:ea typeface="MS PGothic" pitchFamily="34" charset="-128"/>
                <a:cs typeface="Arial" pitchFamily="34" charset="0"/>
              </a:rPr>
              <a:t>Gares de segment B et C Lorraine</a:t>
            </a:r>
          </a:p>
          <a:p>
            <a:pPr marL="581025" lvl="1" indent="-180975">
              <a:lnSpc>
                <a:spcPct val="80000"/>
              </a:lnSpc>
              <a:buNone/>
            </a:pPr>
            <a:r>
              <a:rPr lang="fr-FR" sz="1400" i="1" dirty="0" smtClean="0">
                <a:solidFill>
                  <a:srgbClr val="6E267B"/>
                </a:solidFill>
                <a:latin typeface="Calibri" pitchFamily="34" charset="0"/>
                <a:ea typeface="MS PGothic" pitchFamily="34" charset="-128"/>
                <a:cs typeface="Arial" pitchFamily="34" charset="0"/>
              </a:rPr>
              <a:t>Compte de gare / Redevance d’accès 2016</a:t>
            </a:r>
          </a:p>
          <a:p>
            <a:pPr marL="180975" indent="-180975">
              <a:lnSpc>
                <a:spcPct val="80000"/>
              </a:lnSpc>
              <a:buFont typeface="Arial" pitchFamily="34" charset="0"/>
              <a:buNone/>
            </a:pPr>
            <a:endParaRPr lang="fr-FR" sz="2000" b="1" dirty="0" smtClean="0">
              <a:solidFill>
                <a:srgbClr val="6E267B"/>
              </a:solidFill>
              <a:latin typeface="Calibri" pitchFamily="34" charset="0"/>
              <a:ea typeface="MS PGothic" pitchFamily="34" charset="-128"/>
              <a:cs typeface="Arial" pitchFamily="34" charset="0"/>
            </a:endParaRPr>
          </a:p>
        </p:txBody>
      </p:sp>
      <p:sp>
        <p:nvSpPr>
          <p:cNvPr id="9219" name="Rectangle 2"/>
          <p:cNvSpPr>
            <a:spLocks noChangeArrowheads="1"/>
          </p:cNvSpPr>
          <p:nvPr/>
        </p:nvSpPr>
        <p:spPr bwMode="auto">
          <a:xfrm>
            <a:off x="142844" y="-24"/>
            <a:ext cx="8229600" cy="433387"/>
          </a:xfrm>
          <a:prstGeom prst="rect">
            <a:avLst/>
          </a:prstGeom>
          <a:noFill/>
          <a:ln w="9525">
            <a:noFill/>
            <a:miter lim="800000"/>
            <a:headEnd/>
            <a:tailEnd/>
          </a:ln>
        </p:spPr>
        <p:txBody>
          <a:bodyPr/>
          <a:lstStyle/>
          <a:p>
            <a:pPr eaLnBrk="0" hangingPunct="0"/>
            <a:endParaRPr lang="fr-FR" sz="3600" b="1" dirty="0" smtClean="0">
              <a:solidFill>
                <a:srgbClr val="6E267B"/>
              </a:solidFill>
              <a:latin typeface="Calibri" pitchFamily="34" charset="0"/>
              <a:ea typeface="MS PGothic" pitchFamily="34" charset="-128"/>
              <a:cs typeface="Arial" pitchFamily="34" charset="0"/>
            </a:endParaRPr>
          </a:p>
          <a:p>
            <a:pPr eaLnBrk="0" hangingPunct="0"/>
            <a:r>
              <a:rPr lang="fr-FR" sz="6600" b="1" dirty="0" smtClean="0">
                <a:solidFill>
                  <a:srgbClr val="6E267B"/>
                </a:solidFill>
                <a:latin typeface="Calibri" pitchFamily="34" charset="0"/>
                <a:cs typeface="Arial" pitchFamily="34" charset="0"/>
              </a:rPr>
              <a:t>BILATERALE</a:t>
            </a:r>
            <a:endParaRPr lang="fr-FR" sz="6600" b="1" dirty="0">
              <a:solidFill>
                <a:srgbClr val="6E267B"/>
              </a:solidFill>
              <a:latin typeface="Calibri" pitchFamily="34" charset="0"/>
              <a:ea typeface="MS PGothic" pitchFamily="34" charset="-128"/>
              <a:cs typeface="Arial" pitchFamily="34" charset="0"/>
            </a:endParaRPr>
          </a:p>
        </p:txBody>
      </p:sp>
      <p:sp>
        <p:nvSpPr>
          <p:cNvPr id="9220" name="Rectangle 846"/>
          <p:cNvSpPr>
            <a:spLocks noChangeArrowheads="1"/>
          </p:cNvSpPr>
          <p:nvPr/>
        </p:nvSpPr>
        <p:spPr bwMode="auto">
          <a:xfrm>
            <a:off x="179388" y="3860800"/>
            <a:ext cx="3455987" cy="1871663"/>
          </a:xfrm>
          <a:prstGeom prst="rect">
            <a:avLst/>
          </a:prstGeom>
          <a:noFill/>
          <a:ln w="9525">
            <a:noFill/>
            <a:miter lim="800000"/>
            <a:headEnd/>
            <a:tailEnd/>
          </a:ln>
        </p:spPr>
        <p:txBody>
          <a:bodyPr/>
          <a:lstStyle/>
          <a:p>
            <a:pPr marL="742950" lvl="1" indent="-285750" eaLnBrk="0" hangingPunct="0">
              <a:spcBef>
                <a:spcPct val="20000"/>
              </a:spcBef>
              <a:buFont typeface="Arial" pitchFamily="34" charset="0"/>
              <a:buChar char="–"/>
            </a:pPr>
            <a:endParaRPr lang="fr-FR" sz="1800">
              <a:solidFill>
                <a:srgbClr val="6E267B"/>
              </a:solidFill>
            </a:endParaRPr>
          </a:p>
        </p:txBody>
      </p:sp>
      <p:pic>
        <p:nvPicPr>
          <p:cNvPr id="7" name="Picture 53"/>
          <p:cNvPicPr>
            <a:picLocks noChangeAspect="1" noChangeArrowheads="1"/>
          </p:cNvPicPr>
          <p:nvPr/>
        </p:nvPicPr>
        <p:blipFill>
          <a:blip r:embed="rId3"/>
          <a:srcRect/>
          <a:stretch>
            <a:fillRect/>
          </a:stretch>
        </p:blipFill>
        <p:spPr bwMode="auto">
          <a:xfrm>
            <a:off x="6000760" y="571480"/>
            <a:ext cx="2651151" cy="2648437"/>
          </a:xfrm>
          <a:prstGeom prst="rect">
            <a:avLst/>
          </a:prstGeom>
          <a:noFill/>
          <a:ln w="9525">
            <a:noFill/>
            <a:miter lim="800000"/>
            <a:headEnd/>
            <a:tailEnd/>
          </a:ln>
          <a:effectLst/>
        </p:spPr>
      </p:pic>
      <p:grpSp>
        <p:nvGrpSpPr>
          <p:cNvPr id="2" name="Groupe 5"/>
          <p:cNvGrpSpPr/>
          <p:nvPr/>
        </p:nvGrpSpPr>
        <p:grpSpPr>
          <a:xfrm>
            <a:off x="-282505" y="-142900"/>
            <a:ext cx="9712289" cy="7236020"/>
            <a:chOff x="-282505" y="-142900"/>
            <a:chExt cx="9712289" cy="7236020"/>
          </a:xfrm>
        </p:grpSpPr>
        <p:sp>
          <p:nvSpPr>
            <p:cNvPr id="10" name="Rectangle 9"/>
            <p:cNvSpPr/>
            <p:nvPr/>
          </p:nvSpPr>
          <p:spPr>
            <a:xfrm>
              <a:off x="-142908" y="-142900"/>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153299" y="6807368"/>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282505" y="-24"/>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9040695" y="9500"/>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rot="16200000">
              <a:off x="6028735" y="2099610"/>
              <a:ext cx="5500682" cy="1015663"/>
            </a:xfrm>
            <a:prstGeom prst="rect">
              <a:avLst/>
            </a:prstGeom>
            <a:noFill/>
          </p:spPr>
          <p:txBody>
            <a:bodyPr wrap="square" rtlCol="0">
              <a:spAutoFit/>
            </a:bodyPr>
            <a:lstStyle/>
            <a:p>
              <a:r>
                <a:rPr lang="fr-FR" sz="6000" b="1" dirty="0" smtClean="0">
                  <a:solidFill>
                    <a:schemeClr val="accent5">
                      <a:lumMod val="60000"/>
                      <a:lumOff val="40000"/>
                    </a:schemeClr>
                  </a:solidFill>
                </a:rPr>
                <a:t>Diapo bilatérale</a:t>
              </a:r>
              <a:endParaRPr lang="fr-FR" sz="6000" b="1" dirty="0">
                <a:solidFill>
                  <a:schemeClr val="accent5">
                    <a:lumMod val="60000"/>
                    <a:lumOff val="40000"/>
                  </a:schemeClr>
                </a:solidFill>
              </a:endParaRPr>
            </a:p>
          </p:txBody>
        </p:sp>
      </p:grpSp>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danger sur symbole localisation bleu"/>
          <p:cNvPicPr>
            <a:picLocks noChangeAspect="1" noChangeArrowheads="1"/>
          </p:cNvPicPr>
          <p:nvPr/>
        </p:nvPicPr>
        <p:blipFill>
          <a:blip r:embed="rId3"/>
          <a:srcRect/>
          <a:stretch>
            <a:fillRect/>
          </a:stretch>
        </p:blipFill>
        <p:spPr bwMode="auto">
          <a:xfrm>
            <a:off x="4572000" y="1785926"/>
            <a:ext cx="1166806" cy="1166807"/>
          </a:xfrm>
          <a:prstGeom prst="rect">
            <a:avLst/>
          </a:prstGeom>
          <a:noFill/>
        </p:spPr>
      </p:pic>
      <p:sp>
        <p:nvSpPr>
          <p:cNvPr id="2" name="Titre 1"/>
          <p:cNvSpPr>
            <a:spLocks noGrp="1"/>
          </p:cNvSpPr>
          <p:nvPr>
            <p:ph type="ctrTitle"/>
          </p:nvPr>
        </p:nvSpPr>
        <p:spPr>
          <a:xfrm>
            <a:off x="285720" y="142852"/>
            <a:ext cx="7215238" cy="487313"/>
          </a:xfrm>
          <a:solidFill>
            <a:srgbClr val="6E267B"/>
          </a:solidFill>
          <a:ln w="9525">
            <a:noFill/>
            <a:miter lim="800000"/>
            <a:headEnd/>
            <a:tailEnd/>
          </a:ln>
        </p:spPr>
        <p:txBody>
          <a:bodyPr wrap="square" lIns="0" tIns="0" rIns="0" bIns="0" anchor="ctr" anchorCtr="0">
            <a:spAutoFit/>
          </a:bodyPr>
          <a:lstStyle/>
          <a:p>
            <a:pPr>
              <a:defRPr/>
            </a:pPr>
            <a:r>
              <a:rPr lang="fr-FR" dirty="0" smtClean="0">
                <a:solidFill>
                  <a:schemeClr val="bg1"/>
                </a:solidFill>
                <a:latin typeface="Arial" pitchFamily="34" charset="0"/>
                <a:cs typeface="+mn-cs"/>
              </a:rPr>
              <a:t>Facture prévisionnelle TER Lorraine</a:t>
            </a:r>
          </a:p>
        </p:txBody>
      </p:sp>
      <p:grpSp>
        <p:nvGrpSpPr>
          <p:cNvPr id="3" name="Groupe 13"/>
          <p:cNvGrpSpPr/>
          <p:nvPr/>
        </p:nvGrpSpPr>
        <p:grpSpPr>
          <a:xfrm>
            <a:off x="-178595" y="-71438"/>
            <a:ext cx="9608379" cy="7143776"/>
            <a:chOff x="-178595" y="-142900"/>
            <a:chExt cx="9608379" cy="7143776"/>
          </a:xfrm>
        </p:grpSpPr>
        <p:sp>
          <p:nvSpPr>
            <p:cNvPr id="8" name="Rectangle 7"/>
            <p:cNvSpPr/>
            <p:nvPr/>
          </p:nvSpPr>
          <p:spPr>
            <a:xfrm>
              <a:off x="-142908" y="-142900"/>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142908" y="6715124"/>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178595" y="-24"/>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9040695" y="9500"/>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rot="16200000">
              <a:off x="6028735" y="2099610"/>
              <a:ext cx="5500682" cy="1015663"/>
            </a:xfrm>
            <a:prstGeom prst="rect">
              <a:avLst/>
            </a:prstGeom>
            <a:noFill/>
          </p:spPr>
          <p:txBody>
            <a:bodyPr wrap="square" rtlCol="0">
              <a:spAutoFit/>
            </a:bodyPr>
            <a:lstStyle/>
            <a:p>
              <a:r>
                <a:rPr lang="fr-FR" sz="6000" b="1" dirty="0" smtClean="0">
                  <a:solidFill>
                    <a:schemeClr val="accent5">
                      <a:lumMod val="60000"/>
                      <a:lumOff val="40000"/>
                    </a:schemeClr>
                  </a:solidFill>
                </a:rPr>
                <a:t>Diapo bilatérale</a:t>
              </a:r>
              <a:endParaRPr lang="fr-FR" sz="6000" b="1" dirty="0">
                <a:solidFill>
                  <a:schemeClr val="accent5">
                    <a:lumMod val="60000"/>
                    <a:lumOff val="40000"/>
                  </a:schemeClr>
                </a:solidFill>
              </a:endParaRPr>
            </a:p>
          </p:txBody>
        </p:sp>
      </p:grpSp>
      <p:sp>
        <p:nvSpPr>
          <p:cNvPr id="13" name="Espace réservé du texte 2"/>
          <p:cNvSpPr>
            <a:spLocks noGrp="1"/>
          </p:cNvSpPr>
          <p:nvPr>
            <p:ph type="body" sz="quarter" idx="10"/>
          </p:nvPr>
        </p:nvSpPr>
        <p:spPr>
          <a:xfrm>
            <a:off x="357158" y="4929198"/>
            <a:ext cx="8786842" cy="987963"/>
          </a:xfrm>
        </p:spPr>
        <p:txBody>
          <a:bodyPr/>
          <a:lstStyle/>
          <a:p>
            <a:r>
              <a:rPr lang="fr-FR" sz="1600" dirty="0" smtClean="0"/>
              <a:t>Dans un contexte :</a:t>
            </a:r>
          </a:p>
          <a:p>
            <a:pPr lvl="2">
              <a:buFontTx/>
              <a:buChar char="-"/>
            </a:pPr>
            <a:r>
              <a:rPr lang="fr-FR" sz="1200" i="1" dirty="0" smtClean="0"/>
              <a:t>de développement des gares, amélioration de la qualité de service </a:t>
            </a:r>
            <a:r>
              <a:rPr lang="fr-FR" sz="1100" i="1" dirty="0" smtClean="0"/>
              <a:t>(150 écrans information voyageurs en 2013 !)</a:t>
            </a:r>
            <a:endParaRPr lang="fr-FR" sz="1200" i="1" dirty="0" smtClean="0"/>
          </a:p>
          <a:p>
            <a:pPr lvl="2">
              <a:buFontTx/>
              <a:buChar char="-"/>
            </a:pPr>
            <a:r>
              <a:rPr lang="fr-FR" sz="1200" i="1" dirty="0" smtClean="0"/>
              <a:t>de fort impact règlementaire sur les investissements</a:t>
            </a:r>
          </a:p>
          <a:p>
            <a:pPr lvl="2">
              <a:buFontTx/>
              <a:buChar char="-"/>
            </a:pPr>
            <a:r>
              <a:rPr lang="fr-FR" sz="1200" i="1" dirty="0" smtClean="0"/>
              <a:t>d’application du décret gare à partir de 2014 </a:t>
            </a:r>
          </a:p>
        </p:txBody>
      </p:sp>
      <p:sp>
        <p:nvSpPr>
          <p:cNvPr id="12" name="Espace réservé du texte 2"/>
          <p:cNvSpPr txBox="1">
            <a:spLocks/>
          </p:cNvSpPr>
          <p:nvPr/>
        </p:nvSpPr>
        <p:spPr>
          <a:xfrm>
            <a:off x="438175" y="714356"/>
            <a:ext cx="8134353" cy="1277273"/>
          </a:xfrm>
          <a:prstGeom prst="rect">
            <a:avLst/>
          </a:prstGeom>
        </p:spPr>
        <p:txBody>
          <a:bodyPr lIns="0" tIns="0" rIns="0" bIns="0">
            <a:spAutoFit/>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kumimoji="0" lang="fr-FR" sz="1600" b="0" u="none" strike="noStrike" kern="1200" cap="none" spc="0" normalizeH="0" baseline="0" noProof="0" dirty="0" smtClean="0">
                <a:ln>
                  <a:noFill/>
                </a:ln>
                <a:solidFill>
                  <a:schemeClr val="tx2"/>
                </a:solidFill>
                <a:effectLst/>
                <a:uLnTx/>
                <a:uFillTx/>
                <a:latin typeface="Arial"/>
                <a:ea typeface="+mn-ea"/>
                <a:cs typeface="Arial"/>
              </a:rPr>
              <a:t>2013 : 16,8M€</a:t>
            </a:r>
          </a:p>
          <a:p>
            <a:pPr marL="0" marR="0" lvl="0" indent="0" algn="l" defTabSz="914400" rtl="0" eaLnBrk="0" fontAlgn="base" latinLnBrk="0" hangingPunct="0">
              <a:lnSpc>
                <a:spcPct val="100000"/>
              </a:lnSpc>
              <a:spcBef>
                <a:spcPts val="0"/>
              </a:spcBef>
              <a:spcAft>
                <a:spcPts val="600"/>
              </a:spcAft>
              <a:buClrTx/>
              <a:buSzTx/>
              <a:buFontTx/>
              <a:buNone/>
              <a:tabLst/>
              <a:defRPr/>
            </a:pPr>
            <a:r>
              <a:rPr lang="fr-FR" sz="1600" dirty="0" smtClean="0">
                <a:solidFill>
                  <a:schemeClr val="tx2"/>
                </a:solidFill>
                <a:latin typeface="Arial"/>
                <a:ea typeface="+mn-ea"/>
                <a:cs typeface="Arial"/>
              </a:rPr>
              <a:t>2014 : 17,3M€ / +2.98% </a:t>
            </a:r>
            <a:r>
              <a:rPr lang="fr-FR" sz="1200" i="1" dirty="0" smtClean="0">
                <a:solidFill>
                  <a:schemeClr val="tx2"/>
                </a:solidFill>
                <a:latin typeface="Arial"/>
                <a:ea typeface="+mn-ea"/>
                <a:cs typeface="Arial"/>
              </a:rPr>
              <a:t>fort impact ‘’décret’’ (+600k€)</a:t>
            </a:r>
            <a:endParaRPr lang="fr-FR" sz="1600" i="1" dirty="0" smtClean="0">
              <a:solidFill>
                <a:schemeClr val="tx2"/>
              </a:solidFill>
              <a:latin typeface="Arial"/>
              <a:ea typeface="+mn-ea"/>
              <a:cs typeface="Arial"/>
            </a:endParaRPr>
          </a:p>
          <a:p>
            <a:pPr marL="0" marR="0" lvl="0" indent="0" algn="l" defTabSz="914400" rtl="0" eaLnBrk="0" fontAlgn="base" latinLnBrk="0" hangingPunct="0">
              <a:lnSpc>
                <a:spcPct val="100000"/>
              </a:lnSpc>
              <a:spcBef>
                <a:spcPts val="0"/>
              </a:spcBef>
              <a:spcAft>
                <a:spcPts val="600"/>
              </a:spcAft>
              <a:buClrTx/>
              <a:buSzTx/>
              <a:buFontTx/>
              <a:buNone/>
              <a:tabLst/>
              <a:defRPr/>
            </a:pPr>
            <a:r>
              <a:rPr kumimoji="0" lang="fr-FR" sz="1600" b="0" u="none" strike="noStrike" kern="1200" cap="none" spc="0" normalizeH="0" baseline="0" noProof="0" dirty="0" smtClean="0">
                <a:ln>
                  <a:noFill/>
                </a:ln>
                <a:solidFill>
                  <a:schemeClr val="tx2"/>
                </a:solidFill>
                <a:effectLst/>
                <a:uLnTx/>
                <a:uFillTx/>
                <a:latin typeface="Arial"/>
                <a:ea typeface="+mn-ea"/>
                <a:cs typeface="Arial"/>
              </a:rPr>
              <a:t>2015 révisé : 17,5M€ / +1.16% </a:t>
            </a:r>
            <a:r>
              <a:rPr lang="fr-FR" sz="1200" i="1" dirty="0" smtClean="0">
                <a:solidFill>
                  <a:schemeClr val="tx2"/>
                </a:solidFill>
                <a:latin typeface="Arial"/>
                <a:ea typeface="+mn-ea"/>
                <a:cs typeface="Arial"/>
              </a:rPr>
              <a:t>effet poids des investissements (+400k€)</a:t>
            </a:r>
          </a:p>
          <a:p>
            <a:pPr marL="0" marR="0" lvl="0" indent="0" algn="l" defTabSz="914400" rtl="0" eaLnBrk="0" fontAlgn="base" latinLnBrk="0" hangingPunct="0">
              <a:lnSpc>
                <a:spcPct val="100000"/>
              </a:lnSpc>
              <a:spcBef>
                <a:spcPts val="0"/>
              </a:spcBef>
              <a:spcAft>
                <a:spcPts val="600"/>
              </a:spcAft>
              <a:buClrTx/>
              <a:buSzTx/>
              <a:buFontTx/>
              <a:buNone/>
              <a:tabLst/>
              <a:defRPr/>
            </a:pPr>
            <a:r>
              <a:rPr lang="fr-FR" sz="2000" b="1" dirty="0" smtClean="0">
                <a:solidFill>
                  <a:schemeClr val="tx2"/>
                </a:solidFill>
                <a:latin typeface="Arial"/>
                <a:ea typeface="+mn-ea"/>
                <a:cs typeface="Arial"/>
              </a:rPr>
              <a:t>2016 prévisionnel : 17,2M€ / -1.71%</a:t>
            </a:r>
            <a:endParaRPr kumimoji="0" lang="fr-FR" sz="2000" b="1" u="none" strike="noStrike" kern="1200" cap="none" spc="0" normalizeH="0" baseline="0" noProof="0" dirty="0" smtClean="0">
              <a:ln>
                <a:noFill/>
              </a:ln>
              <a:solidFill>
                <a:schemeClr val="tx1"/>
              </a:solidFill>
              <a:effectLst/>
              <a:uLnTx/>
              <a:uFillTx/>
              <a:latin typeface="+mn-lt"/>
              <a:ea typeface="+mn-ea"/>
              <a:cs typeface="+mn-cs"/>
            </a:endParaRPr>
          </a:p>
        </p:txBody>
      </p:sp>
      <p:cxnSp>
        <p:nvCxnSpPr>
          <p:cNvPr id="16" name="Connecteur droit avec flèche 15"/>
          <p:cNvCxnSpPr/>
          <p:nvPr/>
        </p:nvCxnSpPr>
        <p:spPr>
          <a:xfrm rot="5400000" flipH="1" flipV="1">
            <a:off x="2735160" y="3296398"/>
            <a:ext cx="714380" cy="1588"/>
          </a:xfrm>
          <a:prstGeom prst="straightConnector1">
            <a:avLst/>
          </a:prstGeom>
          <a:ln w="38100">
            <a:solidFill>
              <a:srgbClr val="B0B0B2"/>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8" name="Graphique 17"/>
          <p:cNvGraphicFramePr/>
          <p:nvPr/>
        </p:nvGraphicFramePr>
        <p:xfrm>
          <a:off x="1142976" y="2357430"/>
          <a:ext cx="6715172" cy="2714644"/>
        </p:xfrm>
        <a:graphic>
          <a:graphicData uri="http://schemas.openxmlformats.org/drawingml/2006/chart">
            <c:chart xmlns:c="http://schemas.openxmlformats.org/drawingml/2006/chart" xmlns:r="http://schemas.openxmlformats.org/officeDocument/2006/relationships" r:id="rId4"/>
          </a:graphicData>
        </a:graphic>
      </p:graphicFrame>
      <p:sp>
        <p:nvSpPr>
          <p:cNvPr id="22" name="ZoneTexte 21"/>
          <p:cNvSpPr txBox="1"/>
          <p:nvPr/>
        </p:nvSpPr>
        <p:spPr>
          <a:xfrm>
            <a:off x="5643570" y="1857364"/>
            <a:ext cx="1928826" cy="646331"/>
          </a:xfrm>
          <a:prstGeom prst="rect">
            <a:avLst/>
          </a:prstGeom>
          <a:noFill/>
        </p:spPr>
        <p:txBody>
          <a:bodyPr wrap="square" rtlCol="0">
            <a:spAutoFit/>
          </a:bodyPr>
          <a:lstStyle/>
          <a:p>
            <a:r>
              <a:rPr lang="fr-FR" sz="1200" b="1" dirty="0" smtClean="0">
                <a:solidFill>
                  <a:srgbClr val="0099FF"/>
                </a:solidFill>
              </a:rPr>
              <a:t>Attention, plan de transport 2016 version mars 2014 (non fiabilisée suite cadencement)</a:t>
            </a:r>
            <a:endParaRPr lang="fr-FR" sz="1200" b="1" dirty="0">
              <a:solidFill>
                <a:srgbClr val="0099FF"/>
              </a:solidFill>
            </a:endParaRPr>
          </a:p>
        </p:txBody>
      </p:sp>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14282" y="5786454"/>
            <a:ext cx="9144064" cy="10715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Picture 2" descr="danger sur symbole localisation bleu"/>
          <p:cNvPicPr>
            <a:picLocks noChangeAspect="1" noChangeArrowheads="1"/>
          </p:cNvPicPr>
          <p:nvPr/>
        </p:nvPicPr>
        <p:blipFill>
          <a:blip r:embed="rId3"/>
          <a:srcRect/>
          <a:stretch>
            <a:fillRect/>
          </a:stretch>
        </p:blipFill>
        <p:spPr bwMode="auto">
          <a:xfrm>
            <a:off x="6858016" y="3643314"/>
            <a:ext cx="1095368" cy="1095369"/>
          </a:xfrm>
          <a:prstGeom prst="rect">
            <a:avLst/>
          </a:prstGeom>
          <a:noFill/>
        </p:spPr>
      </p:pic>
      <p:sp>
        <p:nvSpPr>
          <p:cNvPr id="4" name="Titre 1"/>
          <p:cNvSpPr txBox="1">
            <a:spLocks/>
          </p:cNvSpPr>
          <p:nvPr/>
        </p:nvSpPr>
        <p:spPr>
          <a:xfrm>
            <a:off x="282600" y="124563"/>
            <a:ext cx="7861300" cy="487313"/>
          </a:xfrm>
          <a:prstGeom prst="rect">
            <a:avLst/>
          </a:prstGeom>
          <a:solidFill>
            <a:srgbClr val="6E267B"/>
          </a:solidFill>
          <a:ln w="9525">
            <a:noFill/>
            <a:miter lim="800000"/>
            <a:headEnd/>
            <a:tailEnd/>
          </a:ln>
        </p:spPr>
        <p:txBody>
          <a:bodyPr wrap="square" lIns="0" tIns="0" rIns="0" bIns="0" anchor="ctr" anchorCtr="0">
            <a:spAutoFit/>
          </a:bodyPr>
          <a:lstStyle/>
          <a:p>
            <a:pPr eaLnBrk="0" hangingPunct="0">
              <a:lnSpc>
                <a:spcPts val="3800"/>
              </a:lnSpc>
              <a:defRPr/>
            </a:pPr>
            <a:r>
              <a:rPr lang="fr-FR" sz="2800" spc="80" dirty="0" smtClean="0">
                <a:solidFill>
                  <a:schemeClr val="bg1"/>
                </a:solidFill>
                <a:latin typeface="Arial" pitchFamily="34" charset="0"/>
                <a:ea typeface="+mj-ea"/>
              </a:rPr>
              <a:t>Facture prévisionnelle TER Lorraine</a:t>
            </a:r>
            <a:endParaRPr lang="fr-FR" sz="2800" spc="80" dirty="0">
              <a:solidFill>
                <a:schemeClr val="bg1"/>
              </a:solidFill>
              <a:latin typeface="Arial" pitchFamily="34" charset="0"/>
              <a:ea typeface="+mj-ea"/>
            </a:endParaRPr>
          </a:p>
        </p:txBody>
      </p:sp>
      <p:sp>
        <p:nvSpPr>
          <p:cNvPr id="5" name="Espace réservé du texte 2"/>
          <p:cNvSpPr txBox="1">
            <a:spLocks/>
          </p:cNvSpPr>
          <p:nvPr/>
        </p:nvSpPr>
        <p:spPr>
          <a:xfrm>
            <a:off x="652490" y="652445"/>
            <a:ext cx="6634154" cy="276999"/>
          </a:xfrm>
          <a:prstGeom prst="rect">
            <a:avLst/>
          </a:prstGeom>
        </p:spPr>
        <p:txBody>
          <a:bodyPr wrap="square" lIns="0" tIns="0" rIns="0" bIns="0">
            <a:spAutoFit/>
          </a:bodyPr>
          <a:lstStyle/>
          <a:p>
            <a:pPr eaLnBrk="0" hangingPunct="0">
              <a:spcBef>
                <a:spcPts val="0"/>
              </a:spcBef>
              <a:spcAft>
                <a:spcPts val="600"/>
              </a:spcAft>
              <a:defRPr/>
            </a:pPr>
            <a:r>
              <a:rPr lang="fr-FR" sz="1800" dirty="0">
                <a:solidFill>
                  <a:schemeClr val="tx2"/>
                </a:solidFill>
                <a:latin typeface="Arial"/>
                <a:ea typeface="+mn-ea"/>
                <a:cs typeface="Arial"/>
              </a:rPr>
              <a:t>Evolution des </a:t>
            </a:r>
            <a:r>
              <a:rPr lang="fr-FR" sz="1800" dirty="0" smtClean="0">
                <a:solidFill>
                  <a:schemeClr val="tx2"/>
                </a:solidFill>
                <a:latin typeface="Arial"/>
                <a:ea typeface="+mn-ea"/>
                <a:cs typeface="Arial"/>
              </a:rPr>
              <a:t>charges affectées à TER Lorraine</a:t>
            </a:r>
            <a:endParaRPr lang="fr-FR" sz="1800" dirty="0">
              <a:solidFill>
                <a:schemeClr val="tx2"/>
              </a:solidFill>
              <a:latin typeface="Arial"/>
              <a:ea typeface="+mn-ea"/>
              <a:cs typeface="Arial"/>
            </a:endParaRPr>
          </a:p>
        </p:txBody>
      </p:sp>
      <p:sp>
        <p:nvSpPr>
          <p:cNvPr id="6" name="Rectangle 3"/>
          <p:cNvSpPr>
            <a:spLocks noChangeArrowheads="1"/>
          </p:cNvSpPr>
          <p:nvPr/>
        </p:nvSpPr>
        <p:spPr bwMode="auto">
          <a:xfrm>
            <a:off x="785813" y="1285875"/>
            <a:ext cx="1571625" cy="121443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marL="342900" indent="-342900" algn="ctr" eaLnBrk="0" hangingPunct="0">
              <a:spcBef>
                <a:spcPct val="20000"/>
              </a:spcBef>
              <a:defRPr/>
            </a:pPr>
            <a:r>
              <a:rPr lang="fr-FR" sz="1800" b="1" dirty="0" smtClean="0">
                <a:solidFill>
                  <a:schemeClr val="tx2"/>
                </a:solidFill>
                <a:cs typeface="Arial"/>
              </a:rPr>
              <a:t>2015 </a:t>
            </a:r>
            <a:r>
              <a:rPr lang="fr-FR" sz="1800" b="1" dirty="0">
                <a:solidFill>
                  <a:schemeClr val="tx2"/>
                </a:solidFill>
                <a:cs typeface="Arial"/>
              </a:rPr>
              <a:t>: </a:t>
            </a:r>
          </a:p>
          <a:p>
            <a:pPr marL="342900" indent="-342900" algn="ctr" eaLnBrk="0" hangingPunct="0">
              <a:spcBef>
                <a:spcPct val="20000"/>
              </a:spcBef>
              <a:defRPr/>
            </a:pPr>
            <a:r>
              <a:rPr lang="fr-FR" sz="1800" b="1" dirty="0" smtClean="0">
                <a:solidFill>
                  <a:schemeClr val="tx2"/>
                </a:solidFill>
                <a:cs typeface="Arial"/>
              </a:rPr>
              <a:t> 17,5 M€</a:t>
            </a:r>
            <a:endParaRPr lang="fr-FR" sz="1800" b="1" dirty="0">
              <a:solidFill>
                <a:schemeClr val="tx2"/>
              </a:solidFill>
              <a:cs typeface="Arial"/>
            </a:endParaRPr>
          </a:p>
        </p:txBody>
      </p:sp>
      <p:sp>
        <p:nvSpPr>
          <p:cNvPr id="7" name="Rectangle 3"/>
          <p:cNvSpPr>
            <a:spLocks noChangeArrowheads="1"/>
          </p:cNvSpPr>
          <p:nvPr/>
        </p:nvSpPr>
        <p:spPr bwMode="auto">
          <a:xfrm>
            <a:off x="6000760" y="4857769"/>
            <a:ext cx="1571625" cy="12144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marL="342900" indent="-342900" algn="ctr" eaLnBrk="0" hangingPunct="0">
              <a:spcBef>
                <a:spcPct val="20000"/>
              </a:spcBef>
              <a:defRPr/>
            </a:pPr>
            <a:r>
              <a:rPr lang="fr-FR" sz="1800" b="1" dirty="0" smtClean="0">
                <a:solidFill>
                  <a:schemeClr val="tx2"/>
                </a:solidFill>
                <a:cs typeface="Arial"/>
              </a:rPr>
              <a:t>2016 </a:t>
            </a:r>
            <a:r>
              <a:rPr lang="fr-FR" sz="1800" b="1" dirty="0">
                <a:solidFill>
                  <a:schemeClr val="tx2"/>
                </a:solidFill>
                <a:cs typeface="Arial"/>
              </a:rPr>
              <a:t>: </a:t>
            </a:r>
          </a:p>
          <a:p>
            <a:pPr marL="342900" indent="-342900" algn="ctr" eaLnBrk="0" hangingPunct="0">
              <a:spcBef>
                <a:spcPct val="20000"/>
              </a:spcBef>
              <a:defRPr/>
            </a:pPr>
            <a:r>
              <a:rPr lang="fr-FR" sz="1800" b="1" dirty="0" smtClean="0">
                <a:solidFill>
                  <a:schemeClr val="tx2"/>
                </a:solidFill>
                <a:cs typeface="Arial"/>
              </a:rPr>
              <a:t>17,2 M€</a:t>
            </a:r>
            <a:endParaRPr lang="fr-FR" sz="1800" b="1" dirty="0">
              <a:solidFill>
                <a:schemeClr val="tx2"/>
              </a:solidFill>
              <a:cs typeface="Arial"/>
            </a:endParaRPr>
          </a:p>
        </p:txBody>
      </p:sp>
      <p:sp>
        <p:nvSpPr>
          <p:cNvPr id="13" name="Flèche à angle droit 12"/>
          <p:cNvSpPr/>
          <p:nvPr/>
        </p:nvSpPr>
        <p:spPr>
          <a:xfrm rot="5400000">
            <a:off x="1678782" y="2321719"/>
            <a:ext cx="3357562" cy="4286250"/>
          </a:xfrm>
          <a:prstGeom prst="bentUpArrow">
            <a:avLst>
              <a:gd name="adj1" fmla="val 25000"/>
              <a:gd name="adj2" fmla="val 25000"/>
              <a:gd name="adj3" fmla="val 31017"/>
            </a:avLst>
          </a:prstGeom>
          <a:ln w="269875" cap="sq">
            <a:solidFill>
              <a:srgbClr val="B0B0B2"/>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8" name="Rectangle 3"/>
          <p:cNvSpPr>
            <a:spLocks noChangeArrowheads="1"/>
          </p:cNvSpPr>
          <p:nvPr/>
        </p:nvSpPr>
        <p:spPr bwMode="auto">
          <a:xfrm>
            <a:off x="2357466" y="2000240"/>
            <a:ext cx="6429376" cy="3286148"/>
          </a:xfrm>
          <a:prstGeom prst="rect">
            <a:avLst/>
          </a:prstGeom>
          <a:noFill/>
          <a:ln w="9525">
            <a:noFill/>
            <a:miter lim="800000"/>
            <a:headEnd/>
            <a:tailEnd/>
          </a:ln>
        </p:spPr>
        <p:txBody>
          <a:bodyPr anchor="ctr"/>
          <a:lstStyle/>
          <a:p>
            <a:pPr marL="342900" indent="-342900" eaLnBrk="0" hangingPunct="0">
              <a:spcBef>
                <a:spcPct val="20000"/>
              </a:spcBef>
              <a:defRPr/>
            </a:pPr>
            <a:endParaRPr lang="fr-FR" sz="1400" i="1" dirty="0" smtClean="0">
              <a:solidFill>
                <a:schemeClr val="tx2"/>
              </a:solidFill>
              <a:latin typeface="Arial"/>
              <a:ea typeface="+mn-ea"/>
              <a:cs typeface="Arial"/>
            </a:endParaRPr>
          </a:p>
          <a:p>
            <a:pPr marL="342900" indent="-342900" eaLnBrk="0" hangingPunct="0">
              <a:spcBef>
                <a:spcPct val="20000"/>
              </a:spcBef>
              <a:buFont typeface="Wingdings" pitchFamily="2" charset="2"/>
              <a:buChar char="q"/>
              <a:defRPr/>
            </a:pPr>
            <a:r>
              <a:rPr lang="fr-FR" sz="1400" b="1" dirty="0" smtClean="0">
                <a:solidFill>
                  <a:schemeClr val="tx2"/>
                </a:solidFill>
                <a:latin typeface="Arial"/>
                <a:cs typeface="Arial"/>
              </a:rPr>
              <a:t>Plans de productivité services de gares et gestion de site : </a:t>
            </a:r>
            <a:r>
              <a:rPr lang="fr-FR" sz="1400" i="1" dirty="0" smtClean="0">
                <a:solidFill>
                  <a:schemeClr val="tx2"/>
                </a:solidFill>
                <a:latin typeface="Arial"/>
                <a:cs typeface="Arial"/>
              </a:rPr>
              <a:t>-520k€</a:t>
            </a:r>
          </a:p>
          <a:p>
            <a:pPr marL="342900" indent="-342900" eaLnBrk="0" hangingPunct="0">
              <a:spcBef>
                <a:spcPct val="20000"/>
              </a:spcBef>
              <a:defRPr/>
            </a:pPr>
            <a:endParaRPr lang="fr-FR" sz="1400" b="1" dirty="0" smtClean="0">
              <a:solidFill>
                <a:schemeClr val="tx2"/>
              </a:solidFill>
              <a:latin typeface="Arial"/>
              <a:ea typeface="+mn-ea"/>
              <a:cs typeface="Arial"/>
            </a:endParaRPr>
          </a:p>
          <a:p>
            <a:pPr marL="342900" indent="-342900" eaLnBrk="0" hangingPunct="0">
              <a:spcBef>
                <a:spcPct val="20000"/>
              </a:spcBef>
              <a:buFont typeface="Wingdings" pitchFamily="2" charset="2"/>
              <a:buChar char="q"/>
              <a:defRPr/>
            </a:pPr>
            <a:r>
              <a:rPr lang="fr-FR" sz="1400" b="1" dirty="0" smtClean="0">
                <a:solidFill>
                  <a:schemeClr val="tx2"/>
                </a:solidFill>
                <a:latin typeface="Arial"/>
                <a:cs typeface="Arial"/>
              </a:rPr>
              <a:t>Baisse du poids des investissements : </a:t>
            </a:r>
            <a:r>
              <a:rPr lang="fr-FR" sz="1400" i="1" dirty="0" smtClean="0">
                <a:solidFill>
                  <a:schemeClr val="tx2"/>
                </a:solidFill>
                <a:latin typeface="Arial"/>
                <a:cs typeface="Arial"/>
              </a:rPr>
              <a:t>-102k€</a:t>
            </a:r>
          </a:p>
          <a:p>
            <a:pPr marL="342900" indent="-342900" eaLnBrk="0" hangingPunct="0">
              <a:spcBef>
                <a:spcPct val="20000"/>
              </a:spcBef>
              <a:buFont typeface="Wingdings" pitchFamily="2" charset="2"/>
              <a:buChar char="q"/>
              <a:defRPr/>
            </a:pPr>
            <a:endParaRPr lang="fr-FR" sz="1400" b="1" i="1" dirty="0" smtClean="0">
              <a:solidFill>
                <a:schemeClr val="tx2"/>
              </a:solidFill>
              <a:latin typeface="Arial"/>
              <a:ea typeface="+mn-ea"/>
              <a:cs typeface="Arial"/>
            </a:endParaRPr>
          </a:p>
          <a:p>
            <a:pPr marL="342900" indent="-342900" eaLnBrk="0" hangingPunct="0">
              <a:spcBef>
                <a:spcPct val="20000"/>
              </a:spcBef>
              <a:buFont typeface="Wingdings" pitchFamily="2" charset="2"/>
              <a:buChar char="q"/>
              <a:defRPr/>
            </a:pPr>
            <a:r>
              <a:rPr lang="fr-FR" sz="1400" b="1" dirty="0" smtClean="0">
                <a:solidFill>
                  <a:schemeClr val="tx2"/>
                </a:solidFill>
                <a:latin typeface="Arial"/>
                <a:ea typeface="+mn-ea"/>
                <a:cs typeface="Arial"/>
              </a:rPr>
              <a:t>Evolutions macro-économiques (1.86%) : </a:t>
            </a:r>
            <a:r>
              <a:rPr lang="fr-FR" sz="1400" i="1" dirty="0" smtClean="0">
                <a:solidFill>
                  <a:schemeClr val="tx2"/>
                </a:solidFill>
                <a:latin typeface="Arial"/>
                <a:ea typeface="+mn-ea"/>
                <a:cs typeface="Arial"/>
              </a:rPr>
              <a:t>+ 325k€</a:t>
            </a:r>
          </a:p>
          <a:p>
            <a:pPr marL="342900" indent="-342900" eaLnBrk="0" hangingPunct="0">
              <a:spcBef>
                <a:spcPct val="20000"/>
              </a:spcBef>
              <a:defRPr/>
            </a:pPr>
            <a:endParaRPr lang="fr-FR" sz="1400" i="1" dirty="0" smtClean="0">
              <a:solidFill>
                <a:schemeClr val="tx2"/>
              </a:solidFill>
              <a:latin typeface="Arial"/>
              <a:cs typeface="Arial"/>
            </a:endParaRPr>
          </a:p>
          <a:p>
            <a:pPr marL="342900" indent="-342900" eaLnBrk="0" hangingPunct="0">
              <a:spcBef>
                <a:spcPct val="20000"/>
              </a:spcBef>
              <a:defRPr/>
            </a:pPr>
            <a:endParaRPr lang="fr-FR" sz="1400" i="1" dirty="0" smtClean="0">
              <a:solidFill>
                <a:schemeClr val="tx2"/>
              </a:solidFill>
              <a:latin typeface="Arial"/>
              <a:cs typeface="Arial"/>
            </a:endParaRPr>
          </a:p>
          <a:p>
            <a:pPr marL="342900" indent="-342900" eaLnBrk="0" hangingPunct="0">
              <a:spcBef>
                <a:spcPct val="20000"/>
              </a:spcBef>
              <a:defRPr/>
            </a:pPr>
            <a:endParaRPr lang="fr-FR" sz="1400" b="1" dirty="0" smtClean="0">
              <a:solidFill>
                <a:schemeClr val="tx2"/>
              </a:solidFill>
              <a:latin typeface="Arial"/>
              <a:ea typeface="+mn-ea"/>
              <a:cs typeface="Arial"/>
            </a:endParaRPr>
          </a:p>
          <a:p>
            <a:pPr marL="342900" indent="-342900" eaLnBrk="0" hangingPunct="0">
              <a:spcBef>
                <a:spcPct val="20000"/>
              </a:spcBef>
              <a:defRPr/>
            </a:pPr>
            <a:endParaRPr lang="fr-FR" sz="1400" i="1" dirty="0" smtClean="0">
              <a:solidFill>
                <a:schemeClr val="tx2"/>
              </a:solidFill>
              <a:latin typeface="Arial"/>
              <a:cs typeface="Arial"/>
            </a:endParaRPr>
          </a:p>
          <a:p>
            <a:pPr marL="342900" indent="-342900" eaLnBrk="0" hangingPunct="0">
              <a:spcBef>
                <a:spcPct val="20000"/>
              </a:spcBef>
              <a:defRPr/>
            </a:pPr>
            <a:endParaRPr lang="fr-FR" sz="1400" i="1" dirty="0">
              <a:solidFill>
                <a:schemeClr val="tx2"/>
              </a:solidFill>
              <a:latin typeface="Arial"/>
              <a:cs typeface="Arial"/>
            </a:endParaRPr>
          </a:p>
          <a:p>
            <a:pPr marL="342900" indent="-342900" eaLnBrk="0" hangingPunct="0">
              <a:spcBef>
                <a:spcPct val="20000"/>
              </a:spcBef>
              <a:defRPr/>
            </a:pPr>
            <a:endParaRPr lang="fr-FR" sz="1400" b="1" dirty="0">
              <a:solidFill>
                <a:schemeClr val="tx2"/>
              </a:solidFill>
              <a:latin typeface="Arial"/>
              <a:cs typeface="Arial"/>
            </a:endParaRPr>
          </a:p>
          <a:p>
            <a:pPr marL="342900" indent="-342900" eaLnBrk="0" hangingPunct="0">
              <a:spcBef>
                <a:spcPct val="20000"/>
              </a:spcBef>
              <a:defRPr/>
            </a:pPr>
            <a:endParaRPr lang="fr-FR" sz="1400" b="1" dirty="0">
              <a:solidFill>
                <a:schemeClr val="tx2"/>
              </a:solidFill>
              <a:latin typeface="Arial"/>
              <a:ea typeface="+mn-ea"/>
              <a:cs typeface="Arial"/>
            </a:endParaRPr>
          </a:p>
        </p:txBody>
      </p:sp>
      <p:grpSp>
        <p:nvGrpSpPr>
          <p:cNvPr id="2" name="Groupe 13"/>
          <p:cNvGrpSpPr/>
          <p:nvPr/>
        </p:nvGrpSpPr>
        <p:grpSpPr>
          <a:xfrm>
            <a:off x="-178595" y="-142900"/>
            <a:ext cx="9608379" cy="7143776"/>
            <a:chOff x="-178595" y="-142900"/>
            <a:chExt cx="9608379" cy="7143776"/>
          </a:xfrm>
        </p:grpSpPr>
        <p:sp>
          <p:nvSpPr>
            <p:cNvPr id="16" name="Rectangle 15"/>
            <p:cNvSpPr/>
            <p:nvPr/>
          </p:nvSpPr>
          <p:spPr>
            <a:xfrm>
              <a:off x="-142908" y="-142900"/>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142908" y="6715124"/>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p:nvSpPr>
          <p:spPr>
            <a:xfrm>
              <a:off x="-178595" y="-24"/>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9040695" y="9500"/>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p:cNvSpPr txBox="1"/>
            <p:nvPr/>
          </p:nvSpPr>
          <p:spPr>
            <a:xfrm rot="16200000">
              <a:off x="6028735" y="2099610"/>
              <a:ext cx="5500682" cy="1015663"/>
            </a:xfrm>
            <a:prstGeom prst="rect">
              <a:avLst/>
            </a:prstGeom>
            <a:noFill/>
          </p:spPr>
          <p:txBody>
            <a:bodyPr wrap="square" rtlCol="0">
              <a:spAutoFit/>
            </a:bodyPr>
            <a:lstStyle/>
            <a:p>
              <a:r>
                <a:rPr lang="fr-FR" sz="6000" b="1" dirty="0" smtClean="0">
                  <a:solidFill>
                    <a:schemeClr val="accent5">
                      <a:lumMod val="60000"/>
                      <a:lumOff val="40000"/>
                    </a:schemeClr>
                  </a:solidFill>
                </a:rPr>
                <a:t>Diapo bilatérale</a:t>
              </a:r>
              <a:endParaRPr lang="fr-FR" sz="6000" b="1" dirty="0">
                <a:solidFill>
                  <a:schemeClr val="accent5">
                    <a:lumMod val="60000"/>
                    <a:lumOff val="40000"/>
                  </a:schemeClr>
                </a:solidFill>
              </a:endParaRPr>
            </a:p>
          </p:txBody>
        </p:sp>
      </p:grpSp>
      <p:sp>
        <p:nvSpPr>
          <p:cNvPr id="15" name="ZoneTexte 14"/>
          <p:cNvSpPr txBox="1"/>
          <p:nvPr/>
        </p:nvSpPr>
        <p:spPr>
          <a:xfrm>
            <a:off x="5286380" y="4143380"/>
            <a:ext cx="1928826" cy="646331"/>
          </a:xfrm>
          <a:prstGeom prst="rect">
            <a:avLst/>
          </a:prstGeom>
          <a:noFill/>
        </p:spPr>
        <p:txBody>
          <a:bodyPr wrap="square" rtlCol="0">
            <a:spAutoFit/>
          </a:bodyPr>
          <a:lstStyle/>
          <a:p>
            <a:r>
              <a:rPr lang="fr-FR" sz="1200" b="1" dirty="0" smtClean="0">
                <a:solidFill>
                  <a:srgbClr val="0099FF"/>
                </a:solidFill>
              </a:rPr>
              <a:t>Attention, plan de transport 2016 version mars 2014 (non fiabilisée suite cadencement)</a:t>
            </a:r>
            <a:endParaRPr lang="fr-FR" sz="1200" b="1" dirty="0">
              <a:solidFill>
                <a:srgbClr val="0099FF"/>
              </a:solidFill>
            </a:endParaRPr>
          </a:p>
        </p:txBody>
      </p:sp>
    </p:spTree>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
          <p:cNvSpPr>
            <a:spLocks noGrp="1"/>
          </p:cNvSpPr>
          <p:nvPr>
            <p:ph type="ctrTitle"/>
          </p:nvPr>
        </p:nvSpPr>
        <p:spPr>
          <a:xfrm>
            <a:off x="142844" y="142852"/>
            <a:ext cx="9358378" cy="487313"/>
          </a:xfrm>
          <a:solidFill>
            <a:srgbClr val="6E267B"/>
          </a:solidFill>
          <a:ln w="9525">
            <a:noFill/>
            <a:miter lim="800000"/>
            <a:headEnd/>
            <a:tailEnd/>
          </a:ln>
        </p:spPr>
        <p:txBody>
          <a:bodyPr wrap="square" lIns="0" tIns="0" rIns="0" bIns="0" anchor="ctr" anchorCtr="0">
            <a:spAutoFit/>
          </a:bodyPr>
          <a:lstStyle/>
          <a:p>
            <a:pPr defTabSz="457200">
              <a:defRPr/>
            </a:pPr>
            <a:r>
              <a:rPr lang="fr-FR" dirty="0" smtClean="0">
                <a:solidFill>
                  <a:schemeClr val="bg1"/>
                </a:solidFill>
                <a:latin typeface="Arial" pitchFamily="34" charset="0"/>
                <a:cs typeface="+mn-cs"/>
              </a:rPr>
              <a:t>Zoom sur le poids des investissements</a:t>
            </a:r>
          </a:p>
        </p:txBody>
      </p:sp>
      <p:sp>
        <p:nvSpPr>
          <p:cNvPr id="11" name="Espace réservé du texte 2"/>
          <p:cNvSpPr>
            <a:spLocks noGrp="1"/>
          </p:cNvSpPr>
          <p:nvPr>
            <p:ph type="body" sz="quarter" idx="10"/>
          </p:nvPr>
        </p:nvSpPr>
        <p:spPr>
          <a:xfrm>
            <a:off x="500034" y="642918"/>
            <a:ext cx="7777163" cy="3231654"/>
          </a:xfrm>
        </p:spPr>
        <p:txBody>
          <a:bodyPr/>
          <a:lstStyle/>
          <a:p>
            <a:r>
              <a:rPr lang="fr-FR" sz="2400" b="1" dirty="0" smtClean="0"/>
              <a:t>GARES DE SEGMENT A Lorraine sauf gares LGV</a:t>
            </a:r>
          </a:p>
          <a:p>
            <a:r>
              <a:rPr lang="fr-FR" sz="2400" b="1" dirty="0" smtClean="0"/>
              <a:t>Impact TER Lorraine uniquement</a:t>
            </a:r>
            <a:endParaRPr lang="fr-FR" b="1" u="sng" dirty="0" smtClean="0">
              <a:solidFill>
                <a:srgbClr val="FF0000"/>
              </a:solidFill>
            </a:endParaRPr>
          </a:p>
          <a:p>
            <a:r>
              <a:rPr lang="fr-FR" sz="1400" i="1" u="sng" dirty="0" smtClean="0">
                <a:solidFill>
                  <a:srgbClr val="6E267B"/>
                </a:solidFill>
              </a:rPr>
              <a:t>Sur la base investissement avril 2014 </a:t>
            </a:r>
          </a:p>
          <a:p>
            <a:endParaRPr lang="fr-FR" dirty="0" smtClean="0"/>
          </a:p>
          <a:p>
            <a:endParaRPr lang="fr-FR" dirty="0" smtClean="0"/>
          </a:p>
          <a:p>
            <a:endParaRPr lang="fr-FR" dirty="0" smtClean="0"/>
          </a:p>
          <a:p>
            <a:endParaRPr lang="fr-FR" dirty="0" smtClean="0"/>
          </a:p>
          <a:p>
            <a:endParaRPr lang="fr-FR" dirty="0" smtClean="0"/>
          </a:p>
          <a:p>
            <a:endParaRPr lang="fr-FR" dirty="0" smtClean="0"/>
          </a:p>
        </p:txBody>
      </p:sp>
      <p:cxnSp>
        <p:nvCxnSpPr>
          <p:cNvPr id="15" name="Connecteur droit 14"/>
          <p:cNvCxnSpPr/>
          <p:nvPr/>
        </p:nvCxnSpPr>
        <p:spPr>
          <a:xfrm rot="5400000">
            <a:off x="1499372" y="3857628"/>
            <a:ext cx="1999470" cy="794"/>
          </a:xfrm>
          <a:prstGeom prst="line">
            <a:avLst/>
          </a:prstGeom>
          <a:ln w="38100">
            <a:solidFill>
              <a:srgbClr val="B0B0B2"/>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rot="5400000">
            <a:off x="1570810" y="3856834"/>
            <a:ext cx="2000264" cy="1588"/>
          </a:xfrm>
          <a:prstGeom prst="line">
            <a:avLst/>
          </a:prstGeom>
          <a:ln w="38100">
            <a:solidFill>
              <a:srgbClr val="B0B0B2"/>
            </a:solidFill>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6286544" y="3907041"/>
            <a:ext cx="2428860" cy="307777"/>
          </a:xfrm>
          <a:prstGeom prst="rect">
            <a:avLst/>
          </a:prstGeom>
          <a:noFill/>
        </p:spPr>
        <p:txBody>
          <a:bodyPr wrap="square" rtlCol="0">
            <a:spAutoFit/>
          </a:bodyPr>
          <a:lstStyle/>
          <a:p>
            <a:r>
              <a:rPr lang="fr-FR" sz="1400" b="1" dirty="0" smtClean="0"/>
              <a:t>PPA </a:t>
            </a:r>
            <a:r>
              <a:rPr lang="fr-FR" sz="1400" i="1" dirty="0" smtClean="0"/>
              <a:t>(2013 et avant</a:t>
            </a:r>
            <a:r>
              <a:rPr lang="fr-FR" sz="1400" b="1" dirty="0" smtClean="0"/>
              <a:t>)</a:t>
            </a:r>
            <a:endParaRPr lang="fr-FR" sz="1400" b="1" dirty="0"/>
          </a:p>
        </p:txBody>
      </p:sp>
      <p:sp>
        <p:nvSpPr>
          <p:cNvPr id="21" name="ZoneTexte 20"/>
          <p:cNvSpPr txBox="1"/>
          <p:nvPr/>
        </p:nvSpPr>
        <p:spPr>
          <a:xfrm>
            <a:off x="6286512" y="4643446"/>
            <a:ext cx="2428860" cy="307777"/>
          </a:xfrm>
          <a:prstGeom prst="rect">
            <a:avLst/>
          </a:prstGeom>
          <a:noFill/>
        </p:spPr>
        <p:txBody>
          <a:bodyPr wrap="square" rtlCol="0">
            <a:spAutoFit/>
          </a:bodyPr>
          <a:lstStyle/>
          <a:p>
            <a:r>
              <a:rPr lang="fr-FR" sz="1400" b="1" dirty="0" smtClean="0"/>
              <a:t>PPI </a:t>
            </a:r>
            <a:r>
              <a:rPr lang="fr-FR" sz="1400" i="1" dirty="0" smtClean="0"/>
              <a:t>(2014 à 2016)</a:t>
            </a:r>
            <a:endParaRPr lang="fr-FR" sz="1400" i="1" dirty="0"/>
          </a:p>
        </p:txBody>
      </p:sp>
      <p:sp>
        <p:nvSpPr>
          <p:cNvPr id="22" name="ZoneTexte 21"/>
          <p:cNvSpPr txBox="1"/>
          <p:nvPr/>
        </p:nvSpPr>
        <p:spPr>
          <a:xfrm>
            <a:off x="6286512" y="3286124"/>
            <a:ext cx="2428860" cy="307777"/>
          </a:xfrm>
          <a:prstGeom prst="rect">
            <a:avLst/>
          </a:prstGeom>
          <a:noFill/>
        </p:spPr>
        <p:txBody>
          <a:bodyPr wrap="square" rtlCol="0">
            <a:spAutoFit/>
          </a:bodyPr>
          <a:lstStyle/>
          <a:p>
            <a:r>
              <a:rPr lang="fr-FR" sz="1400" b="1" dirty="0" smtClean="0"/>
              <a:t>PPI + PPA</a:t>
            </a:r>
            <a:endParaRPr lang="fr-FR" sz="1400" b="1" dirty="0"/>
          </a:p>
        </p:txBody>
      </p:sp>
      <p:graphicFrame>
        <p:nvGraphicFramePr>
          <p:cNvPr id="14" name="Graphique 13"/>
          <p:cNvGraphicFramePr/>
          <p:nvPr/>
        </p:nvGraphicFramePr>
        <p:xfrm>
          <a:off x="214282" y="1785926"/>
          <a:ext cx="6072230" cy="4132670"/>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p:cNvSpPr/>
          <p:nvPr/>
        </p:nvSpPr>
        <p:spPr>
          <a:xfrm rot="645902">
            <a:off x="3345541" y="1879612"/>
            <a:ext cx="5149727" cy="3416320"/>
          </a:xfrm>
          <a:prstGeom prst="rect">
            <a:avLst/>
          </a:prstGeom>
          <a:noFill/>
        </p:spPr>
        <p:txBody>
          <a:bodyPr wrap="square" lIns="91440" tIns="45720" rIns="91440" bIns="45720">
            <a:spAutoFit/>
          </a:bodyPr>
          <a:lstStyle/>
          <a:p>
            <a:pPr algn="ctr"/>
            <a:r>
              <a:rPr lang="fr-FR"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Nouvelle diapo</a:t>
            </a:r>
          </a:p>
          <a:p>
            <a:pPr algn="ctr"/>
            <a:r>
              <a:rPr lang="fr-FR"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Graph à faire + commentaire suite bilatérale</a:t>
            </a:r>
            <a:endParaRPr lang="fr-FR"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5" descr="http://www.sncf.com/fr/sites/default/files/imagecache/sncfcom_menu_icon_unique_item/menu_icons/menu_icon_15584.jpg">
            <a:hlinkClick r:id="rId3"/>
          </p:cNvPr>
          <p:cNvPicPr>
            <a:picLocks noChangeAspect="1" noChangeArrowheads="1"/>
          </p:cNvPicPr>
          <p:nvPr/>
        </p:nvPicPr>
        <p:blipFill>
          <a:blip r:embed="rId4"/>
          <a:srcRect/>
          <a:stretch>
            <a:fillRect/>
          </a:stretch>
        </p:blipFill>
        <p:spPr bwMode="auto">
          <a:xfrm>
            <a:off x="1857375" y="2000250"/>
            <a:ext cx="4929188" cy="3295650"/>
          </a:xfrm>
          <a:prstGeom prst="rect">
            <a:avLst/>
          </a:prstGeom>
          <a:noFill/>
          <a:ln w="9525">
            <a:noFill/>
            <a:miter lim="800000"/>
            <a:headEnd/>
            <a:tailEnd/>
          </a:ln>
        </p:spPr>
      </p:pic>
      <p:sp>
        <p:nvSpPr>
          <p:cNvPr id="91139" name="Rectangle 6"/>
          <p:cNvSpPr>
            <a:spLocks noChangeArrowheads="1"/>
          </p:cNvSpPr>
          <p:nvPr/>
        </p:nvSpPr>
        <p:spPr bwMode="auto">
          <a:xfrm>
            <a:off x="179388" y="130175"/>
            <a:ext cx="8229600" cy="561975"/>
          </a:xfrm>
          <a:prstGeom prst="rect">
            <a:avLst/>
          </a:prstGeom>
          <a:solidFill>
            <a:srgbClr val="6E267B"/>
          </a:solidFill>
          <a:ln w="9525">
            <a:noFill/>
            <a:miter lim="800000"/>
            <a:headEnd/>
            <a:tailEnd/>
          </a:ln>
        </p:spPr>
        <p:txBody>
          <a:bodyPr/>
          <a:lstStyle/>
          <a:p>
            <a:pPr eaLnBrk="0" hangingPunct="0"/>
            <a:r>
              <a:rPr lang="fr-FR" altLang="fr-FR" sz="2800" dirty="0">
                <a:solidFill>
                  <a:schemeClr val="bg1"/>
                </a:solidFill>
                <a:latin typeface="Arial" pitchFamily="34" charset="0"/>
              </a:rPr>
              <a:t>Compte </a:t>
            </a:r>
            <a:r>
              <a:rPr lang="fr-FR" altLang="fr-FR" sz="2800" dirty="0" smtClean="0">
                <a:solidFill>
                  <a:schemeClr val="bg1"/>
                </a:solidFill>
                <a:latin typeface="Arial" pitchFamily="34" charset="0"/>
              </a:rPr>
              <a:t>des gares de </a:t>
            </a:r>
            <a:r>
              <a:rPr lang="fr-FR" altLang="fr-FR" sz="2800" dirty="0">
                <a:solidFill>
                  <a:schemeClr val="bg1"/>
                </a:solidFill>
                <a:latin typeface="Arial" pitchFamily="34" charset="0"/>
              </a:rPr>
              <a:t>segment B Lorraine</a:t>
            </a:r>
          </a:p>
        </p:txBody>
      </p:sp>
      <p:sp>
        <p:nvSpPr>
          <p:cNvPr id="91140" name="ZoneTexte 12"/>
          <p:cNvSpPr txBox="1">
            <a:spLocks noChangeArrowheads="1"/>
          </p:cNvSpPr>
          <p:nvPr/>
        </p:nvSpPr>
        <p:spPr bwMode="auto">
          <a:xfrm>
            <a:off x="6948488" y="6510338"/>
            <a:ext cx="360362" cy="276225"/>
          </a:xfrm>
          <a:prstGeom prst="rect">
            <a:avLst/>
          </a:prstGeom>
          <a:noFill/>
          <a:ln w="9525">
            <a:noFill/>
            <a:miter lim="800000"/>
            <a:headEnd/>
            <a:tailEnd/>
          </a:ln>
        </p:spPr>
        <p:txBody>
          <a:bodyPr>
            <a:spAutoFit/>
          </a:bodyPr>
          <a:lstStyle/>
          <a:p>
            <a:r>
              <a:rPr lang="fr-FR" altLang="fr-FR" sz="1200"/>
              <a:t>66</a:t>
            </a:r>
          </a:p>
        </p:txBody>
      </p:sp>
      <p:grpSp>
        <p:nvGrpSpPr>
          <p:cNvPr id="2" name="Groupe 5"/>
          <p:cNvGrpSpPr>
            <a:grpSpLocks/>
          </p:cNvGrpSpPr>
          <p:nvPr/>
        </p:nvGrpSpPr>
        <p:grpSpPr bwMode="auto">
          <a:xfrm>
            <a:off x="-282575" y="-142875"/>
            <a:ext cx="9712325" cy="7235825"/>
            <a:chOff x="-282505" y="-142900"/>
            <a:chExt cx="9712289" cy="7236020"/>
          </a:xfrm>
        </p:grpSpPr>
        <p:sp>
          <p:nvSpPr>
            <p:cNvPr id="14" name="Rectangle 13"/>
            <p:cNvSpPr/>
            <p:nvPr/>
          </p:nvSpPr>
          <p:spPr>
            <a:xfrm>
              <a:off x="-142806" y="-142900"/>
              <a:ext cx="9572590" cy="28575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5" name="Rectangle 14"/>
            <p:cNvSpPr/>
            <p:nvPr/>
          </p:nvSpPr>
          <p:spPr>
            <a:xfrm>
              <a:off x="-153918" y="6807362"/>
              <a:ext cx="9572591" cy="28575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6" name="Rectangle 15"/>
            <p:cNvSpPr/>
            <p:nvPr/>
          </p:nvSpPr>
          <p:spPr>
            <a:xfrm>
              <a:off x="-282505" y="-21"/>
              <a:ext cx="357187" cy="68486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7" name="Rectangle 16"/>
            <p:cNvSpPr/>
            <p:nvPr/>
          </p:nvSpPr>
          <p:spPr>
            <a:xfrm>
              <a:off x="9040848" y="9504"/>
              <a:ext cx="357186" cy="68486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8" name="ZoneTexte 17"/>
            <p:cNvSpPr txBox="1"/>
            <p:nvPr/>
          </p:nvSpPr>
          <p:spPr>
            <a:xfrm rot="16200000">
              <a:off x="6028493" y="2099520"/>
              <a:ext cx="5500836" cy="1015996"/>
            </a:xfrm>
            <a:prstGeom prst="rect">
              <a:avLst/>
            </a:prstGeom>
            <a:noFill/>
          </p:spPr>
          <p:txBody>
            <a:bodyPr>
              <a:spAutoFit/>
            </a:bodyPr>
            <a:lstStyle/>
            <a:p>
              <a:pPr>
                <a:defRPr/>
              </a:pPr>
              <a:r>
                <a:rPr lang="fr-FR" sz="6000" b="1" dirty="0">
                  <a:solidFill>
                    <a:schemeClr val="accent5">
                      <a:lumMod val="60000"/>
                      <a:lumOff val="40000"/>
                    </a:schemeClr>
                  </a:solidFill>
                  <a:ea typeface="ＭＳ Ｐゴシック" pitchFamily="34" charset="-128"/>
                </a:rPr>
                <a:t>Diapo bilatérale</a:t>
              </a:r>
            </a:p>
          </p:txBody>
        </p:sp>
      </p:grpSp>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0" y="285728"/>
            <a:ext cx="8143870" cy="523220"/>
          </a:xfrm>
          <a:prstGeom prst="rect">
            <a:avLst/>
          </a:prstGeom>
          <a:solidFill>
            <a:srgbClr val="6E267B"/>
          </a:solidFill>
          <a:ln w="9525">
            <a:noFill/>
            <a:miter lim="800000"/>
            <a:headEnd/>
            <a:tailEnd/>
          </a:ln>
        </p:spPr>
        <p:txBody>
          <a:bodyPr/>
          <a:lstStyle/>
          <a:p>
            <a:pPr marL="285750" indent="-285750" eaLnBrk="0" hangingPunct="0"/>
            <a:r>
              <a:rPr lang="fr-FR" altLang="fr-FR" sz="2800" dirty="0">
                <a:solidFill>
                  <a:schemeClr val="bg1"/>
                </a:solidFill>
                <a:latin typeface="Arial" pitchFamily="34" charset="0"/>
              </a:rPr>
              <a:t>	</a:t>
            </a:r>
            <a:r>
              <a:rPr lang="fr-FR" altLang="fr-FR" sz="2800" dirty="0" smtClean="0">
                <a:solidFill>
                  <a:schemeClr val="bg1"/>
                </a:solidFill>
                <a:latin typeface="Arial" pitchFamily="34" charset="0"/>
              </a:rPr>
              <a:t>Liste des 38 gares B Lorraine</a:t>
            </a:r>
            <a:endParaRPr lang="fr-FR" altLang="fr-FR" sz="2800" dirty="0">
              <a:solidFill>
                <a:schemeClr val="bg1"/>
              </a:solidFill>
              <a:latin typeface="Arial" pitchFamily="34" charset="0"/>
            </a:endParaRPr>
          </a:p>
        </p:txBody>
      </p:sp>
      <p:grpSp>
        <p:nvGrpSpPr>
          <p:cNvPr id="2" name="Groupe 6"/>
          <p:cNvGrpSpPr/>
          <p:nvPr/>
        </p:nvGrpSpPr>
        <p:grpSpPr>
          <a:xfrm>
            <a:off x="-178595" y="-142900"/>
            <a:ext cx="9608379" cy="7143776"/>
            <a:chOff x="-178595" y="-142900"/>
            <a:chExt cx="9608379" cy="7143776"/>
          </a:xfrm>
        </p:grpSpPr>
        <p:sp>
          <p:nvSpPr>
            <p:cNvPr id="8" name="Rectangle 7"/>
            <p:cNvSpPr/>
            <p:nvPr/>
          </p:nvSpPr>
          <p:spPr>
            <a:xfrm>
              <a:off x="-142908" y="-142900"/>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142908" y="6715124"/>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178595" y="-24"/>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9040695" y="9500"/>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rot="16200000">
              <a:off x="6028735" y="2099610"/>
              <a:ext cx="5500682" cy="1015663"/>
            </a:xfrm>
            <a:prstGeom prst="rect">
              <a:avLst/>
            </a:prstGeom>
            <a:noFill/>
          </p:spPr>
          <p:txBody>
            <a:bodyPr wrap="square" rtlCol="0">
              <a:spAutoFit/>
            </a:bodyPr>
            <a:lstStyle/>
            <a:p>
              <a:r>
                <a:rPr lang="fr-FR" sz="6000" b="1" dirty="0" smtClean="0">
                  <a:solidFill>
                    <a:schemeClr val="accent5">
                      <a:lumMod val="60000"/>
                      <a:lumOff val="40000"/>
                    </a:schemeClr>
                  </a:solidFill>
                </a:rPr>
                <a:t>Diapo bilatérale</a:t>
              </a:r>
              <a:endParaRPr lang="fr-FR" sz="6000" b="1" dirty="0">
                <a:solidFill>
                  <a:schemeClr val="accent5">
                    <a:lumMod val="60000"/>
                    <a:lumOff val="40000"/>
                  </a:schemeClr>
                </a:solidFill>
              </a:endParaRPr>
            </a:p>
          </p:txBody>
        </p:sp>
      </p:grpSp>
      <p:graphicFrame>
        <p:nvGraphicFramePr>
          <p:cNvPr id="16" name="Tableau 15"/>
          <p:cNvGraphicFramePr>
            <a:graphicFrameLocks noGrp="1"/>
          </p:cNvGraphicFramePr>
          <p:nvPr/>
        </p:nvGraphicFramePr>
        <p:xfrm>
          <a:off x="1142976" y="1428734"/>
          <a:ext cx="3098800" cy="4572031"/>
        </p:xfrm>
        <a:graphic>
          <a:graphicData uri="http://schemas.openxmlformats.org/drawingml/2006/table">
            <a:tbl>
              <a:tblPr/>
              <a:tblGrid>
                <a:gridCol w="3098800"/>
              </a:tblGrid>
              <a:tr h="268943">
                <a:tc>
                  <a:txBody>
                    <a:bodyPr/>
                    <a:lstStyle/>
                    <a:p>
                      <a:pPr algn="ctr" fontAlgn="ctr"/>
                      <a:r>
                        <a:rPr lang="fr-FR" sz="1400" b="1" i="0" u="none" strike="noStrike" dirty="0">
                          <a:latin typeface="Arial"/>
                        </a:rPr>
                        <a:t>Baccarat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943">
                <a:tc>
                  <a:txBody>
                    <a:bodyPr/>
                    <a:lstStyle/>
                    <a:p>
                      <a:pPr algn="ctr" fontAlgn="ctr"/>
                      <a:r>
                        <a:rPr lang="fr-FR" sz="1400" b="1" i="0" u="none" strike="noStrike" dirty="0" smtClean="0">
                          <a:latin typeface="Arial"/>
                        </a:rPr>
                        <a:t>Bayon*</a:t>
                      </a:r>
                      <a:endParaRPr lang="fr-FR" sz="1400" b="1" i="0" u="none" strike="noStrike" dirty="0">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943">
                <a:tc>
                  <a:txBody>
                    <a:bodyPr/>
                    <a:lstStyle/>
                    <a:p>
                      <a:pPr algn="ctr" fontAlgn="ctr"/>
                      <a:r>
                        <a:rPr lang="fr-FR" sz="1400" b="1" i="0" u="none" strike="noStrike" dirty="0">
                          <a:latin typeface="Arial"/>
                        </a:rPr>
                        <a:t>Blainville - </a:t>
                      </a:r>
                      <a:r>
                        <a:rPr lang="fr-FR" sz="1400" b="1" i="0" u="none" strike="noStrike" dirty="0" err="1">
                          <a:latin typeface="Arial"/>
                        </a:rPr>
                        <a:t>Damelevières</a:t>
                      </a:r>
                      <a:endParaRPr lang="fr-FR" sz="1400" b="1" i="0" u="none" strike="noStrike" dirty="0">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943">
                <a:tc>
                  <a:txBody>
                    <a:bodyPr/>
                    <a:lstStyle/>
                    <a:p>
                      <a:pPr algn="ctr" fontAlgn="ctr"/>
                      <a:r>
                        <a:rPr lang="fr-FR" sz="1400" b="1" i="0" u="none" strike="noStrike">
                          <a:latin typeface="Arial"/>
                        </a:rPr>
                        <a:t>Conflans - Jarny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943">
                <a:tc>
                  <a:txBody>
                    <a:bodyPr/>
                    <a:lstStyle/>
                    <a:p>
                      <a:pPr algn="ctr" fontAlgn="ctr"/>
                      <a:r>
                        <a:rPr lang="fr-FR" sz="1400" b="1" i="0" u="none" strike="noStrike" dirty="0" smtClean="0">
                          <a:latin typeface="Arial"/>
                        </a:rPr>
                        <a:t>Dieulouard*</a:t>
                      </a:r>
                      <a:endParaRPr lang="fr-FR" sz="1400" b="1" i="0" u="none" strike="noStrike" dirty="0">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943">
                <a:tc>
                  <a:txBody>
                    <a:bodyPr/>
                    <a:lstStyle/>
                    <a:p>
                      <a:pPr algn="ctr" fontAlgn="ctr"/>
                      <a:r>
                        <a:rPr lang="fr-FR" sz="1400" b="1" i="0" u="none" strike="noStrike" dirty="0" smtClean="0">
                          <a:latin typeface="Arial"/>
                        </a:rPr>
                        <a:t>Dombasle-sur-Meurthe*</a:t>
                      </a:r>
                      <a:endParaRPr lang="fr-FR" sz="1400" b="1" i="0" u="none" strike="noStrike" dirty="0">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943">
                <a:tc>
                  <a:txBody>
                    <a:bodyPr/>
                    <a:lstStyle/>
                    <a:p>
                      <a:pPr algn="ctr" fontAlgn="ctr"/>
                      <a:r>
                        <a:rPr lang="fr-FR" sz="1400" b="1" i="0" u="none" strike="noStrike">
                          <a:latin typeface="Arial"/>
                        </a:rPr>
                        <a:t>Longwy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943">
                <a:tc>
                  <a:txBody>
                    <a:bodyPr/>
                    <a:lstStyle/>
                    <a:p>
                      <a:pPr algn="ctr" fontAlgn="ctr"/>
                      <a:r>
                        <a:rPr lang="fr-FR" sz="1400" b="1" i="0" u="none" strike="noStrike">
                          <a:latin typeface="Arial"/>
                        </a:rPr>
                        <a:t>Lunéville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943">
                <a:tc>
                  <a:txBody>
                    <a:bodyPr/>
                    <a:lstStyle/>
                    <a:p>
                      <a:pPr algn="ctr" fontAlgn="ctr"/>
                      <a:r>
                        <a:rPr lang="fr-FR" sz="1400" b="1" i="0" u="none" strike="noStrike">
                          <a:latin typeface="Arial"/>
                        </a:rPr>
                        <a:t>Pagny-sur-Moselle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943">
                <a:tc>
                  <a:txBody>
                    <a:bodyPr/>
                    <a:lstStyle/>
                    <a:p>
                      <a:pPr algn="ctr" fontAlgn="ctr"/>
                      <a:r>
                        <a:rPr lang="fr-FR" sz="1400" b="1" i="0" u="none" strike="noStrike">
                          <a:latin typeface="Arial"/>
                        </a:rPr>
                        <a:t>Pont-à-Mousson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943">
                <a:tc>
                  <a:txBody>
                    <a:bodyPr/>
                    <a:lstStyle/>
                    <a:p>
                      <a:pPr algn="ctr" fontAlgn="ctr"/>
                      <a:r>
                        <a:rPr lang="fr-FR" sz="1400" b="1" i="0" u="none" strike="noStrike" dirty="0" smtClean="0">
                          <a:latin typeface="Arial"/>
                        </a:rPr>
                        <a:t>Rosières-aux-Salines*</a:t>
                      </a:r>
                      <a:endParaRPr lang="fr-FR" sz="1400" b="1" i="0" u="none" strike="noStrike" dirty="0">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943">
                <a:tc>
                  <a:txBody>
                    <a:bodyPr/>
                    <a:lstStyle/>
                    <a:p>
                      <a:pPr algn="ctr" fontAlgn="ctr"/>
                      <a:r>
                        <a:rPr lang="fr-FR" sz="1400" b="1" i="0" u="none" strike="noStrike">
                          <a:latin typeface="Arial"/>
                        </a:rPr>
                        <a:t>Toul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943">
                <a:tc>
                  <a:txBody>
                    <a:bodyPr/>
                    <a:lstStyle/>
                    <a:p>
                      <a:pPr algn="ctr" fontAlgn="ctr"/>
                      <a:r>
                        <a:rPr lang="fr-FR" sz="1400" b="1" i="0" u="none" strike="noStrike">
                          <a:latin typeface="Arial"/>
                        </a:rPr>
                        <a:t>Varangéville - Saint-Nicolas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943">
                <a:tc>
                  <a:txBody>
                    <a:bodyPr/>
                    <a:lstStyle/>
                    <a:p>
                      <a:pPr algn="ctr" fontAlgn="ctr"/>
                      <a:r>
                        <a:rPr lang="fr-FR" sz="1400" b="1" i="0" u="none" strike="noStrike">
                          <a:latin typeface="Arial"/>
                        </a:rPr>
                        <a:t>Bar-le-Duc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943">
                <a:tc>
                  <a:txBody>
                    <a:bodyPr/>
                    <a:lstStyle/>
                    <a:p>
                      <a:pPr algn="ctr" fontAlgn="ctr"/>
                      <a:r>
                        <a:rPr lang="fr-FR" sz="1400" b="1" i="0" u="none" strike="noStrike">
                          <a:latin typeface="Arial"/>
                        </a:rPr>
                        <a:t>Commercy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943">
                <a:tc>
                  <a:txBody>
                    <a:bodyPr/>
                    <a:lstStyle/>
                    <a:p>
                      <a:pPr algn="ctr" fontAlgn="ctr"/>
                      <a:r>
                        <a:rPr lang="fr-FR" sz="1400" b="1" i="0" u="none" strike="noStrike">
                          <a:latin typeface="Arial"/>
                        </a:rPr>
                        <a:t>Verdun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943">
                <a:tc>
                  <a:txBody>
                    <a:bodyPr/>
                    <a:lstStyle/>
                    <a:p>
                      <a:pPr algn="ctr" fontAlgn="ctr"/>
                      <a:r>
                        <a:rPr lang="fr-FR" sz="1400" b="1" i="0" u="none" strike="noStrike" dirty="0">
                          <a:latin typeface="Arial"/>
                        </a:rPr>
                        <a:t>Ars-sur-Moselle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7" name="Tableau 16"/>
          <p:cNvGraphicFramePr>
            <a:graphicFrameLocks noGrp="1"/>
          </p:cNvGraphicFramePr>
          <p:nvPr/>
        </p:nvGraphicFramePr>
        <p:xfrm>
          <a:off x="4429124" y="1428730"/>
          <a:ext cx="3098800" cy="4786348"/>
        </p:xfrm>
        <a:graphic>
          <a:graphicData uri="http://schemas.openxmlformats.org/drawingml/2006/table">
            <a:tbl>
              <a:tblPr/>
              <a:tblGrid>
                <a:gridCol w="3098800"/>
              </a:tblGrid>
              <a:tr h="227245">
                <a:tc>
                  <a:txBody>
                    <a:bodyPr/>
                    <a:lstStyle/>
                    <a:p>
                      <a:pPr algn="ctr" fontAlgn="ctr"/>
                      <a:r>
                        <a:rPr lang="fr-FR" sz="1400" b="1" i="0" u="none" strike="noStrike" dirty="0" err="1">
                          <a:latin typeface="Arial"/>
                        </a:rPr>
                        <a:t>Béning</a:t>
                      </a:r>
                      <a:endParaRPr lang="fr-FR" sz="1400" b="1" i="0" u="none" strike="noStrike" dirty="0">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245">
                <a:tc>
                  <a:txBody>
                    <a:bodyPr/>
                    <a:lstStyle/>
                    <a:p>
                      <a:pPr algn="ctr" fontAlgn="ctr"/>
                      <a:r>
                        <a:rPr lang="fr-FR" sz="1400" b="1" i="0" u="none" strike="noStrike" dirty="0" smtClean="0">
                          <a:latin typeface="Arial"/>
                        </a:rPr>
                        <a:t>Faulquemont</a:t>
                      </a:r>
                      <a:endParaRPr lang="fr-FR" sz="1400" b="1" i="0" u="none" strike="noStrike" dirty="0">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245">
                <a:tc>
                  <a:txBody>
                    <a:bodyPr/>
                    <a:lstStyle/>
                    <a:p>
                      <a:pPr algn="ctr" fontAlgn="ctr"/>
                      <a:r>
                        <a:rPr lang="fr-FR" sz="1400" b="1" i="0" u="none" strike="noStrike">
                          <a:latin typeface="Arial"/>
                        </a:rPr>
                        <a:t>Forbach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1448">
                <a:tc>
                  <a:txBody>
                    <a:bodyPr/>
                    <a:lstStyle/>
                    <a:p>
                      <a:pPr algn="ctr" fontAlgn="ctr"/>
                      <a:r>
                        <a:rPr lang="fr-FR" sz="1400" b="1" i="0" u="none" strike="noStrike">
                          <a:latin typeface="Arial"/>
                        </a:rPr>
                        <a:t>Hagondange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245">
                <a:tc>
                  <a:txBody>
                    <a:bodyPr/>
                    <a:lstStyle/>
                    <a:p>
                      <a:pPr algn="ctr" fontAlgn="ctr"/>
                      <a:r>
                        <a:rPr lang="fr-FR" sz="1400" b="1" i="0" u="none" strike="noStrike" dirty="0" smtClean="0">
                          <a:latin typeface="Arial"/>
                        </a:rPr>
                        <a:t>Hettange-Grande*</a:t>
                      </a:r>
                      <a:endParaRPr lang="fr-FR" sz="1400" b="1" i="0" u="none" strike="noStrike" dirty="0">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245">
                <a:tc>
                  <a:txBody>
                    <a:bodyPr/>
                    <a:lstStyle/>
                    <a:p>
                      <a:pPr algn="ctr" fontAlgn="ctr"/>
                      <a:r>
                        <a:rPr lang="fr-FR" sz="1400" b="1" i="0" u="none" strike="noStrike">
                          <a:latin typeface="Arial"/>
                        </a:rPr>
                        <a:t>Maizières-lès-Metz</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245">
                <a:tc>
                  <a:txBody>
                    <a:bodyPr/>
                    <a:lstStyle/>
                    <a:p>
                      <a:pPr algn="ctr" fontAlgn="ctr"/>
                      <a:r>
                        <a:rPr lang="fr-FR" sz="1400" b="1" i="0" u="none" strike="noStrike" dirty="0">
                          <a:latin typeface="Arial"/>
                        </a:rPr>
                        <a:t>Morhange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245">
                <a:tc>
                  <a:txBody>
                    <a:bodyPr/>
                    <a:lstStyle/>
                    <a:p>
                      <a:pPr algn="ctr" fontAlgn="ctr"/>
                      <a:r>
                        <a:rPr lang="fr-FR" sz="1400" b="1" i="0" u="none" strike="noStrike" dirty="0" err="1" smtClean="0">
                          <a:latin typeface="Arial"/>
                        </a:rPr>
                        <a:t>Novéant</a:t>
                      </a:r>
                      <a:r>
                        <a:rPr lang="fr-FR" sz="1400" b="1" i="0" u="none" strike="noStrike" dirty="0" smtClean="0">
                          <a:latin typeface="Arial"/>
                        </a:rPr>
                        <a:t>-sur-Moselle*</a:t>
                      </a:r>
                      <a:endParaRPr lang="fr-FR" sz="1400" b="1" i="0" u="none" strike="noStrike" dirty="0">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245">
                <a:tc>
                  <a:txBody>
                    <a:bodyPr/>
                    <a:lstStyle/>
                    <a:p>
                      <a:pPr algn="ctr" fontAlgn="ctr"/>
                      <a:r>
                        <a:rPr lang="fr-FR" sz="1400" b="1" i="0" u="none" strike="noStrike" dirty="0" err="1">
                          <a:latin typeface="Arial"/>
                        </a:rPr>
                        <a:t>Rémilly</a:t>
                      </a:r>
                      <a:endParaRPr lang="fr-FR" sz="1400" b="1" i="0" u="none" strike="noStrike" dirty="0">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245">
                <a:tc>
                  <a:txBody>
                    <a:bodyPr/>
                    <a:lstStyle/>
                    <a:p>
                      <a:pPr algn="ctr" fontAlgn="ctr"/>
                      <a:r>
                        <a:rPr lang="fr-FR" sz="1400" b="1" i="0" u="none" strike="noStrike">
                          <a:latin typeface="Arial"/>
                        </a:rPr>
                        <a:t>Saint-Avold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245">
                <a:tc>
                  <a:txBody>
                    <a:bodyPr/>
                    <a:lstStyle/>
                    <a:p>
                      <a:pPr algn="ctr" fontAlgn="ctr"/>
                      <a:r>
                        <a:rPr lang="fr-FR" sz="1400" b="1" i="0" u="none" strike="noStrike">
                          <a:latin typeface="Arial"/>
                        </a:rPr>
                        <a:t>Sarrebourg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245">
                <a:tc>
                  <a:txBody>
                    <a:bodyPr/>
                    <a:lstStyle/>
                    <a:p>
                      <a:pPr algn="ctr" fontAlgn="ctr"/>
                      <a:r>
                        <a:rPr lang="fr-FR" sz="1400" b="1" i="0" u="none" strike="noStrike">
                          <a:latin typeface="Arial"/>
                        </a:rPr>
                        <a:t>Sarreguemines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245">
                <a:tc>
                  <a:txBody>
                    <a:bodyPr/>
                    <a:lstStyle/>
                    <a:p>
                      <a:pPr algn="ctr" fontAlgn="ctr"/>
                      <a:r>
                        <a:rPr lang="fr-FR" sz="1400" b="1" i="0" u="none" strike="noStrike" dirty="0" smtClean="0">
                          <a:latin typeface="Arial"/>
                        </a:rPr>
                        <a:t>Uckange*</a:t>
                      </a:r>
                      <a:endParaRPr lang="fr-FR" sz="1400" b="1" i="0" u="none" strike="noStrike" dirty="0">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245">
                <a:tc>
                  <a:txBody>
                    <a:bodyPr/>
                    <a:lstStyle/>
                    <a:p>
                      <a:pPr algn="ctr" fontAlgn="ctr"/>
                      <a:r>
                        <a:rPr lang="fr-FR" sz="1400" b="1" i="0" u="none" strike="noStrike">
                          <a:latin typeface="Arial"/>
                        </a:rPr>
                        <a:t>Charmes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245">
                <a:tc>
                  <a:txBody>
                    <a:bodyPr/>
                    <a:lstStyle/>
                    <a:p>
                      <a:pPr algn="ctr" fontAlgn="ctr"/>
                      <a:r>
                        <a:rPr lang="fr-FR" sz="1400" b="1" i="0" u="none" strike="noStrike">
                          <a:latin typeface="Arial"/>
                        </a:rPr>
                        <a:t>Châtel - Nomexy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245">
                <a:tc>
                  <a:txBody>
                    <a:bodyPr/>
                    <a:lstStyle/>
                    <a:p>
                      <a:pPr algn="ctr" fontAlgn="ctr"/>
                      <a:r>
                        <a:rPr lang="fr-FR" sz="1400" b="1" i="0" u="none" strike="noStrike">
                          <a:latin typeface="Arial"/>
                        </a:rPr>
                        <a:t>Épinal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245">
                <a:tc>
                  <a:txBody>
                    <a:bodyPr/>
                    <a:lstStyle/>
                    <a:p>
                      <a:pPr algn="ctr" fontAlgn="ctr"/>
                      <a:r>
                        <a:rPr lang="fr-FR" sz="1400" b="1" i="0" u="none" strike="noStrike">
                          <a:latin typeface="Arial"/>
                        </a:rPr>
                        <a:t>Mirecourt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245">
                <a:tc>
                  <a:txBody>
                    <a:bodyPr/>
                    <a:lstStyle/>
                    <a:p>
                      <a:pPr algn="ctr" fontAlgn="ctr"/>
                      <a:r>
                        <a:rPr lang="fr-FR" sz="1400" b="1" i="0" u="none" strike="noStrike">
                          <a:latin typeface="Arial"/>
                        </a:rPr>
                        <a:t>Raon-l'Étape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245">
                <a:tc>
                  <a:txBody>
                    <a:bodyPr/>
                    <a:lstStyle/>
                    <a:p>
                      <a:pPr algn="ctr" fontAlgn="ctr"/>
                      <a:r>
                        <a:rPr lang="fr-FR" sz="1400" b="1" i="0" u="none" strike="noStrike">
                          <a:latin typeface="Arial"/>
                        </a:rPr>
                        <a:t>Remiremont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245">
                <a:tc>
                  <a:txBody>
                    <a:bodyPr/>
                    <a:lstStyle/>
                    <a:p>
                      <a:pPr algn="ctr" fontAlgn="ctr"/>
                      <a:r>
                        <a:rPr lang="fr-FR" sz="1400" b="1" i="0" u="none" strike="noStrike">
                          <a:latin typeface="Arial"/>
                        </a:rPr>
                        <a:t>Saint-Dié-des-Vosges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245">
                <a:tc>
                  <a:txBody>
                    <a:bodyPr/>
                    <a:lstStyle/>
                    <a:p>
                      <a:pPr algn="ctr" fontAlgn="ctr"/>
                      <a:r>
                        <a:rPr lang="fr-FR" sz="1400" b="1" i="0" u="none" strike="noStrike" dirty="0" err="1">
                          <a:latin typeface="Arial"/>
                        </a:rPr>
                        <a:t>Thaon</a:t>
                      </a:r>
                      <a:endParaRPr lang="fr-FR" sz="1400" b="1" i="0" u="none" strike="noStrike" dirty="0">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3" name="ZoneTexte 12"/>
          <p:cNvSpPr txBox="1"/>
          <p:nvPr/>
        </p:nvSpPr>
        <p:spPr>
          <a:xfrm>
            <a:off x="3071802" y="6357959"/>
            <a:ext cx="2714644" cy="307777"/>
          </a:xfrm>
          <a:prstGeom prst="rect">
            <a:avLst/>
          </a:prstGeom>
          <a:noFill/>
        </p:spPr>
        <p:txBody>
          <a:bodyPr wrap="square" rtlCol="0">
            <a:spAutoFit/>
          </a:bodyPr>
          <a:lstStyle/>
          <a:p>
            <a:r>
              <a:rPr lang="fr-FR" sz="1400" smtClean="0"/>
              <a:t>*= </a:t>
            </a:r>
            <a:r>
              <a:rPr lang="fr-FR" sz="1400" dirty="0" smtClean="0"/>
              <a:t>Halte</a:t>
            </a:r>
            <a:endParaRPr lang="fr-FR" sz="1400" dirty="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tangle 7"/>
          <p:cNvSpPr>
            <a:spLocks noChangeArrowheads="1"/>
          </p:cNvSpPr>
          <p:nvPr/>
        </p:nvSpPr>
        <p:spPr bwMode="auto">
          <a:xfrm>
            <a:off x="0" y="285728"/>
            <a:ext cx="8358214" cy="954107"/>
          </a:xfrm>
          <a:prstGeom prst="rect">
            <a:avLst/>
          </a:prstGeom>
          <a:solidFill>
            <a:srgbClr val="6E267B"/>
          </a:solidFill>
          <a:ln w="9525">
            <a:noFill/>
            <a:miter lim="800000"/>
            <a:headEnd/>
            <a:tailEnd/>
          </a:ln>
        </p:spPr>
        <p:txBody>
          <a:bodyPr/>
          <a:lstStyle/>
          <a:p>
            <a:pPr marL="285750" indent="-285750" eaLnBrk="0" hangingPunct="0"/>
            <a:r>
              <a:rPr lang="fr-FR" altLang="fr-FR" sz="2800" dirty="0">
                <a:solidFill>
                  <a:schemeClr val="bg1"/>
                </a:solidFill>
                <a:latin typeface="Arial" pitchFamily="34" charset="0"/>
              </a:rPr>
              <a:t>	</a:t>
            </a:r>
            <a:r>
              <a:rPr lang="fr-FR" altLang="fr-FR" sz="2800" dirty="0" smtClean="0">
                <a:solidFill>
                  <a:schemeClr val="bg1"/>
                </a:solidFill>
                <a:latin typeface="Arial" pitchFamily="34" charset="0"/>
              </a:rPr>
              <a:t>Classement coût moyen transporteur par gare B sur toutes les régions de France</a:t>
            </a:r>
            <a:endParaRPr lang="fr-FR" altLang="fr-FR" sz="2800" dirty="0">
              <a:solidFill>
                <a:schemeClr val="bg1"/>
              </a:solidFill>
              <a:latin typeface="Arial" pitchFamily="34" charset="0"/>
            </a:endParaRPr>
          </a:p>
        </p:txBody>
      </p:sp>
      <p:grpSp>
        <p:nvGrpSpPr>
          <p:cNvPr id="2" name="Groupe 6"/>
          <p:cNvGrpSpPr/>
          <p:nvPr/>
        </p:nvGrpSpPr>
        <p:grpSpPr>
          <a:xfrm>
            <a:off x="-178595" y="-142900"/>
            <a:ext cx="9608379" cy="7143776"/>
            <a:chOff x="-178595" y="-142900"/>
            <a:chExt cx="9608379" cy="7143776"/>
          </a:xfrm>
        </p:grpSpPr>
        <p:sp>
          <p:nvSpPr>
            <p:cNvPr id="8" name="Rectangle 7"/>
            <p:cNvSpPr/>
            <p:nvPr/>
          </p:nvSpPr>
          <p:spPr>
            <a:xfrm>
              <a:off x="-142908" y="-142900"/>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142908" y="6715124"/>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178595" y="-24"/>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9040695" y="9500"/>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rot="16200000">
              <a:off x="6028735" y="2099610"/>
              <a:ext cx="5500682" cy="1015663"/>
            </a:xfrm>
            <a:prstGeom prst="rect">
              <a:avLst/>
            </a:prstGeom>
            <a:noFill/>
          </p:spPr>
          <p:txBody>
            <a:bodyPr wrap="square" rtlCol="0">
              <a:spAutoFit/>
            </a:bodyPr>
            <a:lstStyle/>
            <a:p>
              <a:r>
                <a:rPr lang="fr-FR" sz="6000" b="1" dirty="0" smtClean="0">
                  <a:solidFill>
                    <a:schemeClr val="accent5">
                      <a:lumMod val="60000"/>
                      <a:lumOff val="40000"/>
                    </a:schemeClr>
                  </a:solidFill>
                </a:rPr>
                <a:t>Diapo bilatérale</a:t>
              </a:r>
              <a:endParaRPr lang="fr-FR" sz="6000" b="1" dirty="0">
                <a:solidFill>
                  <a:schemeClr val="accent5">
                    <a:lumMod val="60000"/>
                    <a:lumOff val="40000"/>
                  </a:schemeClr>
                </a:solidFill>
              </a:endParaRPr>
            </a:p>
          </p:txBody>
        </p:sp>
      </p:grpSp>
      <p:pic>
        <p:nvPicPr>
          <p:cNvPr id="190465" name="Picture 1"/>
          <p:cNvPicPr>
            <a:picLocks noChangeAspect="1" noChangeArrowheads="1"/>
          </p:cNvPicPr>
          <p:nvPr/>
        </p:nvPicPr>
        <p:blipFill>
          <a:blip r:embed="rId4"/>
          <a:srcRect/>
          <a:stretch>
            <a:fillRect/>
          </a:stretch>
        </p:blipFill>
        <p:spPr bwMode="auto">
          <a:xfrm>
            <a:off x="3214678" y="1495446"/>
            <a:ext cx="3848100" cy="4933950"/>
          </a:xfrm>
          <a:prstGeom prst="rect">
            <a:avLst/>
          </a:prstGeom>
          <a:noFill/>
          <a:ln w="9525">
            <a:noFill/>
            <a:miter lim="800000"/>
            <a:headEnd/>
            <a:tailEnd/>
          </a:ln>
          <a:effectLst/>
        </p:spPr>
      </p:pic>
      <p:sp>
        <p:nvSpPr>
          <p:cNvPr id="14" name="Espace réservé du texte 2"/>
          <p:cNvSpPr txBox="1">
            <a:spLocks/>
          </p:cNvSpPr>
          <p:nvPr/>
        </p:nvSpPr>
        <p:spPr>
          <a:xfrm>
            <a:off x="571472" y="1437489"/>
            <a:ext cx="3419444" cy="276999"/>
          </a:xfrm>
          <a:prstGeom prst="rect">
            <a:avLst/>
          </a:prstGeom>
        </p:spPr>
        <p:txBody>
          <a:bodyPr wrap="square" lIns="0" tIns="0" rIns="0" bIns="0">
            <a:spAutoFit/>
          </a:bodyPr>
          <a:lstStyle/>
          <a:p>
            <a:pPr eaLnBrk="0" hangingPunct="0">
              <a:spcBef>
                <a:spcPts val="0"/>
              </a:spcBef>
              <a:spcAft>
                <a:spcPts val="600"/>
              </a:spcAft>
              <a:defRPr/>
            </a:pPr>
            <a:r>
              <a:rPr lang="fr-FR" sz="1800" dirty="0" smtClean="0">
                <a:solidFill>
                  <a:schemeClr val="tx2"/>
                </a:solidFill>
                <a:latin typeface="Arial"/>
                <a:ea typeface="+mn-ea"/>
                <a:cs typeface="Arial"/>
              </a:rPr>
              <a:t>Gares de segment b – 2016 V1</a:t>
            </a:r>
            <a:endParaRPr lang="fr-FR" sz="1800" dirty="0">
              <a:solidFill>
                <a:schemeClr val="tx2"/>
              </a:solidFill>
              <a:latin typeface="Arial"/>
              <a:ea typeface="+mn-ea"/>
              <a:cs typeface="Arial"/>
            </a:endParaRPr>
          </a:p>
        </p:txBody>
      </p:sp>
      <p:sp>
        <p:nvSpPr>
          <p:cNvPr id="15" name="Flèche droite 14"/>
          <p:cNvSpPr/>
          <p:nvPr/>
        </p:nvSpPr>
        <p:spPr>
          <a:xfrm>
            <a:off x="2786050" y="4286256"/>
            <a:ext cx="428628" cy="1428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428596" y="4171898"/>
            <a:ext cx="2286016" cy="400110"/>
          </a:xfrm>
          <a:prstGeom prst="rect">
            <a:avLst/>
          </a:prstGeom>
          <a:noFill/>
        </p:spPr>
        <p:txBody>
          <a:bodyPr wrap="square" rtlCol="0">
            <a:spAutoFit/>
          </a:bodyPr>
          <a:lstStyle/>
          <a:p>
            <a:pPr algn="ctr"/>
            <a:r>
              <a:rPr lang="fr-FR" sz="2000" dirty="0" smtClean="0"/>
              <a:t>Perte d’une place</a:t>
            </a:r>
            <a:endParaRPr lang="fr-FR" sz="2000" dirty="0"/>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5"/>
          <p:cNvSpPr>
            <a:spLocks noChangeArrowheads="1"/>
          </p:cNvSpPr>
          <p:nvPr/>
        </p:nvSpPr>
        <p:spPr bwMode="auto">
          <a:xfrm>
            <a:off x="393702" y="130175"/>
            <a:ext cx="8750330" cy="561975"/>
          </a:xfrm>
          <a:prstGeom prst="rect">
            <a:avLst/>
          </a:prstGeom>
          <a:solidFill>
            <a:srgbClr val="6E267B"/>
          </a:solidFill>
          <a:ln w="9525">
            <a:noFill/>
            <a:miter lim="800000"/>
            <a:headEnd/>
            <a:tailEnd/>
          </a:ln>
        </p:spPr>
        <p:txBody>
          <a:bodyPr/>
          <a:lstStyle/>
          <a:p>
            <a:pPr eaLnBrk="0" hangingPunct="0"/>
            <a:r>
              <a:rPr lang="fr-FR" altLang="fr-FR" sz="2800" dirty="0" smtClean="0">
                <a:solidFill>
                  <a:schemeClr val="bg1"/>
                </a:solidFill>
                <a:latin typeface="Arial" pitchFamily="34" charset="0"/>
              </a:rPr>
              <a:t>Gares B Lorraine - Compte </a:t>
            </a:r>
            <a:r>
              <a:rPr lang="fr-FR" altLang="fr-FR" sz="2800" dirty="0">
                <a:solidFill>
                  <a:schemeClr val="bg1"/>
                </a:solidFill>
                <a:latin typeface="Arial" pitchFamily="34" charset="0"/>
              </a:rPr>
              <a:t>de gare 2015-2016</a:t>
            </a:r>
          </a:p>
        </p:txBody>
      </p:sp>
      <p:sp>
        <p:nvSpPr>
          <p:cNvPr id="92163" name="ZoneTexte 7"/>
          <p:cNvSpPr txBox="1">
            <a:spLocks noChangeArrowheads="1"/>
          </p:cNvSpPr>
          <p:nvPr/>
        </p:nvSpPr>
        <p:spPr bwMode="auto">
          <a:xfrm>
            <a:off x="6948488" y="6510338"/>
            <a:ext cx="360362" cy="276225"/>
          </a:xfrm>
          <a:prstGeom prst="rect">
            <a:avLst/>
          </a:prstGeom>
          <a:noFill/>
          <a:ln w="9525">
            <a:noFill/>
            <a:miter lim="800000"/>
            <a:headEnd/>
            <a:tailEnd/>
          </a:ln>
        </p:spPr>
        <p:txBody>
          <a:bodyPr>
            <a:spAutoFit/>
          </a:bodyPr>
          <a:lstStyle/>
          <a:p>
            <a:r>
              <a:rPr lang="fr-FR" altLang="fr-FR" sz="1200"/>
              <a:t>62</a:t>
            </a:r>
          </a:p>
        </p:txBody>
      </p:sp>
      <p:sp>
        <p:nvSpPr>
          <p:cNvPr id="92164" name="Espace réservé du texte 2"/>
          <p:cNvSpPr txBox="1">
            <a:spLocks/>
          </p:cNvSpPr>
          <p:nvPr/>
        </p:nvSpPr>
        <p:spPr bwMode="auto">
          <a:xfrm>
            <a:off x="714375" y="785813"/>
            <a:ext cx="5715000" cy="307777"/>
          </a:xfrm>
          <a:prstGeom prst="rect">
            <a:avLst/>
          </a:prstGeom>
          <a:noFill/>
          <a:ln w="9525">
            <a:noFill/>
            <a:miter lim="800000"/>
            <a:headEnd/>
            <a:tailEnd/>
          </a:ln>
        </p:spPr>
        <p:txBody>
          <a:bodyPr lIns="0" tIns="0" rIns="0" bIns="0">
            <a:spAutoFit/>
          </a:bodyPr>
          <a:lstStyle/>
          <a:p>
            <a:pPr eaLnBrk="0" hangingPunct="0">
              <a:spcAft>
                <a:spcPts val="600"/>
              </a:spcAft>
            </a:pPr>
            <a:r>
              <a:rPr lang="fr-FR" sz="2000" dirty="0" smtClean="0">
                <a:solidFill>
                  <a:schemeClr val="tx2"/>
                </a:solidFill>
                <a:latin typeface="Arial" pitchFamily="34" charset="0"/>
                <a:cs typeface="Arial" pitchFamily="34" charset="0"/>
              </a:rPr>
              <a:t>Périmètre </a:t>
            </a:r>
            <a:r>
              <a:rPr lang="fr-FR" sz="2000" dirty="0">
                <a:solidFill>
                  <a:schemeClr val="tx2"/>
                </a:solidFill>
                <a:latin typeface="Arial" pitchFamily="34" charset="0"/>
                <a:cs typeface="Arial" pitchFamily="34" charset="0"/>
              </a:rPr>
              <a:t>régulé et non régulé</a:t>
            </a:r>
          </a:p>
        </p:txBody>
      </p:sp>
      <p:pic>
        <p:nvPicPr>
          <p:cNvPr id="92165" name="Picture 2"/>
          <p:cNvPicPr>
            <a:picLocks noChangeAspect="1" noChangeArrowheads="1"/>
          </p:cNvPicPr>
          <p:nvPr/>
        </p:nvPicPr>
        <p:blipFill>
          <a:blip r:embed="rId3"/>
          <a:srcRect/>
          <a:stretch>
            <a:fillRect/>
          </a:stretch>
        </p:blipFill>
        <p:spPr bwMode="auto">
          <a:xfrm>
            <a:off x="179388" y="1557338"/>
            <a:ext cx="8509000" cy="3933825"/>
          </a:xfrm>
          <a:prstGeom prst="rect">
            <a:avLst/>
          </a:prstGeom>
          <a:noFill/>
          <a:ln w="9525">
            <a:noFill/>
            <a:miter lim="800000"/>
            <a:headEnd/>
            <a:tailEnd/>
          </a:ln>
        </p:spPr>
      </p:pic>
      <p:grpSp>
        <p:nvGrpSpPr>
          <p:cNvPr id="6" name="Groupe 13"/>
          <p:cNvGrpSpPr/>
          <p:nvPr/>
        </p:nvGrpSpPr>
        <p:grpSpPr>
          <a:xfrm>
            <a:off x="-178595" y="-142900"/>
            <a:ext cx="9608379" cy="7143776"/>
            <a:chOff x="-178595" y="-142900"/>
            <a:chExt cx="9608379" cy="7143776"/>
          </a:xfrm>
        </p:grpSpPr>
        <p:sp>
          <p:nvSpPr>
            <p:cNvPr id="7" name="Rectangle 6"/>
            <p:cNvSpPr/>
            <p:nvPr/>
          </p:nvSpPr>
          <p:spPr>
            <a:xfrm>
              <a:off x="-142908" y="-142900"/>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142908" y="6715124"/>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178595" y="-24"/>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9040695" y="9500"/>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rot="16200000">
              <a:off x="6028735" y="2099610"/>
              <a:ext cx="5500682" cy="1015663"/>
            </a:xfrm>
            <a:prstGeom prst="rect">
              <a:avLst/>
            </a:prstGeom>
            <a:noFill/>
          </p:spPr>
          <p:txBody>
            <a:bodyPr wrap="square" rtlCol="0">
              <a:spAutoFit/>
            </a:bodyPr>
            <a:lstStyle/>
            <a:p>
              <a:r>
                <a:rPr lang="fr-FR" sz="6000" b="1" dirty="0" smtClean="0">
                  <a:solidFill>
                    <a:schemeClr val="accent5">
                      <a:lumMod val="60000"/>
                      <a:lumOff val="40000"/>
                    </a:schemeClr>
                  </a:solidFill>
                </a:rPr>
                <a:t>Diapo bilatérale</a:t>
              </a:r>
              <a:endParaRPr lang="fr-FR" sz="6000" b="1" dirty="0">
                <a:solidFill>
                  <a:schemeClr val="accent5">
                    <a:lumMod val="60000"/>
                    <a:lumOff val="40000"/>
                  </a:schemeClr>
                </a:solidFill>
              </a:endParaRPr>
            </a:p>
          </p:txBody>
        </p:sp>
      </p:grpSp>
    </p:spTree>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3"/>
          <p:cNvSpPr>
            <a:spLocks noChangeArrowheads="1"/>
          </p:cNvSpPr>
          <p:nvPr/>
        </p:nvSpPr>
        <p:spPr bwMode="auto">
          <a:xfrm rot="1888353">
            <a:off x="2124075" y="3141663"/>
            <a:ext cx="6075363" cy="288925"/>
          </a:xfrm>
          <a:prstGeom prst="rect">
            <a:avLst/>
          </a:prstGeom>
          <a:noFill/>
          <a:ln w="9525">
            <a:noFill/>
            <a:miter lim="800000"/>
            <a:headEnd/>
            <a:tailEnd/>
          </a:ln>
        </p:spPr>
        <p:txBody>
          <a:bodyPr/>
          <a:lstStyle/>
          <a:p>
            <a:pPr marL="61913" eaLnBrk="0" hangingPunct="0">
              <a:spcBef>
                <a:spcPct val="20000"/>
              </a:spcBef>
              <a:buFont typeface="Arial" pitchFamily="34" charset="0"/>
              <a:buNone/>
            </a:pPr>
            <a:endParaRPr lang="fr-FR" altLang="fr-FR" sz="2000">
              <a:solidFill>
                <a:srgbClr val="6E267B"/>
              </a:solidFill>
            </a:endParaRPr>
          </a:p>
        </p:txBody>
      </p:sp>
      <p:sp>
        <p:nvSpPr>
          <p:cNvPr id="93187" name="Rectangle 6"/>
          <p:cNvSpPr>
            <a:spLocks noChangeArrowheads="1"/>
          </p:cNvSpPr>
          <p:nvPr/>
        </p:nvSpPr>
        <p:spPr bwMode="auto">
          <a:xfrm>
            <a:off x="465140" y="130175"/>
            <a:ext cx="8678892" cy="561975"/>
          </a:xfrm>
          <a:prstGeom prst="rect">
            <a:avLst/>
          </a:prstGeom>
          <a:solidFill>
            <a:srgbClr val="6E267B"/>
          </a:solidFill>
          <a:ln w="9525">
            <a:noFill/>
            <a:miter lim="800000"/>
            <a:headEnd/>
            <a:tailEnd/>
          </a:ln>
        </p:spPr>
        <p:txBody>
          <a:bodyPr/>
          <a:lstStyle/>
          <a:p>
            <a:pPr eaLnBrk="0" hangingPunct="0"/>
            <a:r>
              <a:rPr lang="fr-FR" altLang="fr-FR" sz="2800">
                <a:solidFill>
                  <a:schemeClr val="bg1"/>
                </a:solidFill>
                <a:latin typeface="Arial" pitchFamily="34" charset="0"/>
              </a:rPr>
              <a:t>Compte des gares B Lorraine</a:t>
            </a:r>
          </a:p>
        </p:txBody>
      </p:sp>
      <p:sp>
        <p:nvSpPr>
          <p:cNvPr id="8" name="Espace réservé du texte 2"/>
          <p:cNvSpPr txBox="1">
            <a:spLocks/>
          </p:cNvSpPr>
          <p:nvPr/>
        </p:nvSpPr>
        <p:spPr>
          <a:xfrm>
            <a:off x="714375" y="785813"/>
            <a:ext cx="4857750" cy="307777"/>
          </a:xfrm>
          <a:prstGeom prst="rect">
            <a:avLst/>
          </a:prstGeom>
        </p:spPr>
        <p:txBody>
          <a:bodyPr lIns="0" tIns="0" rIns="0" bIns="0">
            <a:spAutoFit/>
          </a:bodyPr>
          <a:lstStyle/>
          <a:p>
            <a:pPr eaLnBrk="0" hangingPunct="0">
              <a:spcBef>
                <a:spcPts val="0"/>
              </a:spcBef>
              <a:spcAft>
                <a:spcPts val="600"/>
              </a:spcAft>
              <a:defRPr/>
            </a:pPr>
            <a:r>
              <a:rPr lang="fr-FR" sz="2000" dirty="0" smtClean="0">
                <a:solidFill>
                  <a:schemeClr val="tx2"/>
                </a:solidFill>
                <a:latin typeface="Arial"/>
                <a:ea typeface="+mn-ea"/>
                <a:cs typeface="Arial"/>
              </a:rPr>
              <a:t>Charges </a:t>
            </a:r>
            <a:r>
              <a:rPr lang="fr-FR" sz="2000" dirty="0">
                <a:solidFill>
                  <a:schemeClr val="tx2"/>
                </a:solidFill>
                <a:latin typeface="Arial"/>
                <a:ea typeface="+mn-ea"/>
                <a:cs typeface="Arial"/>
              </a:rPr>
              <a:t>‘’Transporteurs’’</a:t>
            </a:r>
          </a:p>
        </p:txBody>
      </p:sp>
      <p:pic>
        <p:nvPicPr>
          <p:cNvPr id="93189" name="Picture 3"/>
          <p:cNvPicPr>
            <a:picLocks noChangeAspect="1" noChangeArrowheads="1"/>
          </p:cNvPicPr>
          <p:nvPr/>
        </p:nvPicPr>
        <p:blipFill>
          <a:blip r:embed="rId3"/>
          <a:srcRect/>
          <a:stretch>
            <a:fillRect/>
          </a:stretch>
        </p:blipFill>
        <p:spPr bwMode="auto">
          <a:xfrm>
            <a:off x="3408363" y="4308475"/>
            <a:ext cx="3856037" cy="2486025"/>
          </a:xfrm>
          <a:prstGeom prst="rect">
            <a:avLst/>
          </a:prstGeom>
          <a:noFill/>
          <a:ln w="9525">
            <a:noFill/>
            <a:miter lim="800000"/>
            <a:headEnd/>
            <a:tailEnd/>
          </a:ln>
        </p:spPr>
      </p:pic>
      <p:pic>
        <p:nvPicPr>
          <p:cNvPr id="93190" name="Picture 9"/>
          <p:cNvPicPr>
            <a:picLocks noChangeAspect="1" noChangeArrowheads="1"/>
          </p:cNvPicPr>
          <p:nvPr/>
        </p:nvPicPr>
        <p:blipFill>
          <a:blip r:embed="rId4"/>
          <a:srcRect/>
          <a:stretch>
            <a:fillRect/>
          </a:stretch>
        </p:blipFill>
        <p:spPr bwMode="auto">
          <a:xfrm>
            <a:off x="571500" y="1428750"/>
            <a:ext cx="8288338" cy="2786063"/>
          </a:xfrm>
          <a:prstGeom prst="rect">
            <a:avLst/>
          </a:prstGeom>
          <a:noFill/>
          <a:ln w="9525">
            <a:noFill/>
            <a:miter lim="800000"/>
            <a:headEnd/>
            <a:tailEnd/>
          </a:ln>
        </p:spPr>
      </p:pic>
      <p:grpSp>
        <p:nvGrpSpPr>
          <p:cNvPr id="7" name="Groupe 13"/>
          <p:cNvGrpSpPr/>
          <p:nvPr/>
        </p:nvGrpSpPr>
        <p:grpSpPr>
          <a:xfrm>
            <a:off x="-178595" y="-142900"/>
            <a:ext cx="9608379" cy="7143776"/>
            <a:chOff x="-178595" y="-142900"/>
            <a:chExt cx="9608379" cy="7143776"/>
          </a:xfrm>
        </p:grpSpPr>
        <p:sp>
          <p:nvSpPr>
            <p:cNvPr id="9" name="Rectangle 8"/>
            <p:cNvSpPr/>
            <p:nvPr/>
          </p:nvSpPr>
          <p:spPr>
            <a:xfrm>
              <a:off x="-142908" y="-142900"/>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142908" y="6715124"/>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178595" y="-24"/>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9040695" y="9500"/>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rot="16200000">
              <a:off x="6028735" y="2099610"/>
              <a:ext cx="5500682" cy="1015663"/>
            </a:xfrm>
            <a:prstGeom prst="rect">
              <a:avLst/>
            </a:prstGeom>
            <a:noFill/>
          </p:spPr>
          <p:txBody>
            <a:bodyPr wrap="square" rtlCol="0">
              <a:spAutoFit/>
            </a:bodyPr>
            <a:lstStyle/>
            <a:p>
              <a:r>
                <a:rPr lang="fr-FR" sz="6000" b="1" dirty="0" smtClean="0">
                  <a:solidFill>
                    <a:schemeClr val="accent5">
                      <a:lumMod val="60000"/>
                      <a:lumOff val="40000"/>
                    </a:schemeClr>
                  </a:solidFill>
                </a:rPr>
                <a:t>Diapo bilatérale</a:t>
              </a:r>
              <a:endParaRPr lang="fr-FR" sz="6000" b="1" dirty="0">
                <a:solidFill>
                  <a:schemeClr val="accent5">
                    <a:lumMod val="60000"/>
                    <a:lumOff val="40000"/>
                  </a:schemeClr>
                </a:solidFill>
              </a:endParaRPr>
            </a:p>
          </p:txBody>
        </p:sp>
      </p:grpSp>
    </p:spTree>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2"/>
          <p:cNvSpPr txBox="1">
            <a:spLocks/>
          </p:cNvSpPr>
          <p:nvPr/>
        </p:nvSpPr>
        <p:spPr>
          <a:xfrm>
            <a:off x="1123950" y="785813"/>
            <a:ext cx="6832600" cy="307777"/>
          </a:xfrm>
          <a:prstGeom prst="rect">
            <a:avLst/>
          </a:prstGeom>
        </p:spPr>
        <p:txBody>
          <a:bodyPr lIns="0" tIns="0" rIns="0" bIns="0">
            <a:spAutoFit/>
          </a:bodyPr>
          <a:lstStyle/>
          <a:p>
            <a:pPr eaLnBrk="0" hangingPunct="0">
              <a:spcBef>
                <a:spcPts val="0"/>
              </a:spcBef>
              <a:spcAft>
                <a:spcPts val="600"/>
              </a:spcAft>
              <a:defRPr/>
            </a:pPr>
            <a:r>
              <a:rPr lang="fr-FR" sz="2000" dirty="0" smtClean="0">
                <a:solidFill>
                  <a:schemeClr val="tx2"/>
                </a:solidFill>
                <a:latin typeface="Arial"/>
                <a:ea typeface="+mn-ea"/>
                <a:cs typeface="Arial"/>
              </a:rPr>
              <a:t>Evolution </a:t>
            </a:r>
            <a:r>
              <a:rPr lang="fr-FR" sz="2000" dirty="0">
                <a:solidFill>
                  <a:schemeClr val="tx2"/>
                </a:solidFill>
                <a:latin typeface="Arial"/>
                <a:ea typeface="+mn-ea"/>
                <a:cs typeface="Arial"/>
              </a:rPr>
              <a:t>des charges tous transporteurs</a:t>
            </a:r>
          </a:p>
        </p:txBody>
      </p:sp>
      <p:sp>
        <p:nvSpPr>
          <p:cNvPr id="94211" name="Rectangle 7"/>
          <p:cNvSpPr>
            <a:spLocks noChangeArrowheads="1"/>
          </p:cNvSpPr>
          <p:nvPr/>
        </p:nvSpPr>
        <p:spPr bwMode="auto">
          <a:xfrm>
            <a:off x="571472" y="142852"/>
            <a:ext cx="8572560" cy="561975"/>
          </a:xfrm>
          <a:prstGeom prst="rect">
            <a:avLst/>
          </a:prstGeom>
          <a:solidFill>
            <a:srgbClr val="6E267B"/>
          </a:solidFill>
          <a:ln w="9525">
            <a:noFill/>
            <a:miter lim="800000"/>
            <a:headEnd/>
            <a:tailEnd/>
          </a:ln>
        </p:spPr>
        <p:txBody>
          <a:bodyPr/>
          <a:lstStyle/>
          <a:p>
            <a:pPr eaLnBrk="0" hangingPunct="0"/>
            <a:r>
              <a:rPr lang="fr-FR" altLang="fr-FR" sz="2800">
                <a:solidFill>
                  <a:schemeClr val="bg1"/>
                </a:solidFill>
                <a:latin typeface="Arial" pitchFamily="34" charset="0"/>
              </a:rPr>
              <a:t>Compte des gares B Lorraine </a:t>
            </a:r>
          </a:p>
        </p:txBody>
      </p:sp>
      <p:pic>
        <p:nvPicPr>
          <p:cNvPr id="94213" name="Picture 2"/>
          <p:cNvPicPr>
            <a:picLocks noChangeAspect="1" noChangeArrowheads="1"/>
          </p:cNvPicPr>
          <p:nvPr/>
        </p:nvPicPr>
        <p:blipFill>
          <a:blip r:embed="rId2"/>
          <a:srcRect/>
          <a:stretch>
            <a:fillRect/>
          </a:stretch>
        </p:blipFill>
        <p:spPr bwMode="auto">
          <a:xfrm>
            <a:off x="827088" y="1196975"/>
            <a:ext cx="7472362" cy="4475163"/>
          </a:xfrm>
          <a:prstGeom prst="rect">
            <a:avLst/>
          </a:prstGeom>
          <a:noFill/>
          <a:ln w="9525">
            <a:noFill/>
            <a:miter lim="800000"/>
            <a:headEnd/>
            <a:tailEnd/>
          </a:ln>
        </p:spPr>
      </p:pic>
      <p:grpSp>
        <p:nvGrpSpPr>
          <p:cNvPr id="7" name="Groupe 13"/>
          <p:cNvGrpSpPr/>
          <p:nvPr/>
        </p:nvGrpSpPr>
        <p:grpSpPr>
          <a:xfrm>
            <a:off x="-178595" y="-142900"/>
            <a:ext cx="9608379" cy="7143776"/>
            <a:chOff x="-178595" y="-142900"/>
            <a:chExt cx="9608379" cy="7143776"/>
          </a:xfrm>
        </p:grpSpPr>
        <p:sp>
          <p:nvSpPr>
            <p:cNvPr id="8" name="Rectangle 7"/>
            <p:cNvSpPr/>
            <p:nvPr/>
          </p:nvSpPr>
          <p:spPr>
            <a:xfrm>
              <a:off x="-142908" y="-142900"/>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142908" y="6715124"/>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178595" y="-24"/>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9040695" y="9500"/>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rot="16200000">
              <a:off x="6028735" y="2099610"/>
              <a:ext cx="5500682" cy="1015663"/>
            </a:xfrm>
            <a:prstGeom prst="rect">
              <a:avLst/>
            </a:prstGeom>
            <a:noFill/>
          </p:spPr>
          <p:txBody>
            <a:bodyPr wrap="square" rtlCol="0">
              <a:spAutoFit/>
            </a:bodyPr>
            <a:lstStyle/>
            <a:p>
              <a:r>
                <a:rPr lang="fr-FR" sz="6000" b="1" dirty="0" smtClean="0">
                  <a:solidFill>
                    <a:schemeClr val="accent5">
                      <a:lumMod val="60000"/>
                      <a:lumOff val="40000"/>
                    </a:schemeClr>
                  </a:solidFill>
                </a:rPr>
                <a:t>Diapo bilatérale</a:t>
              </a:r>
              <a:endParaRPr lang="fr-FR" sz="6000" b="1" dirty="0">
                <a:solidFill>
                  <a:schemeClr val="accent5">
                    <a:lumMod val="60000"/>
                    <a:lumOff val="40000"/>
                  </a:schemeClr>
                </a:solidFill>
              </a:endParaRPr>
            </a:p>
          </p:txBody>
        </p:sp>
      </p:grpSp>
    </p:spTree>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785813" y="1285875"/>
            <a:ext cx="1571625" cy="121443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marL="342900" indent="-342900" algn="ctr" eaLnBrk="0" hangingPunct="0">
              <a:spcBef>
                <a:spcPct val="20000"/>
              </a:spcBef>
              <a:defRPr/>
            </a:pPr>
            <a:r>
              <a:rPr lang="fr-FR" sz="2000" b="1" dirty="0">
                <a:solidFill>
                  <a:schemeClr val="tx2"/>
                </a:solidFill>
                <a:cs typeface="Arial"/>
              </a:rPr>
              <a:t>2015 : </a:t>
            </a:r>
          </a:p>
          <a:p>
            <a:pPr marL="342900" indent="-342900" algn="ctr" eaLnBrk="0" hangingPunct="0">
              <a:spcBef>
                <a:spcPct val="20000"/>
              </a:spcBef>
              <a:defRPr/>
            </a:pPr>
            <a:r>
              <a:rPr lang="fr-FR" sz="2000" b="1" dirty="0">
                <a:solidFill>
                  <a:schemeClr val="tx2"/>
                </a:solidFill>
                <a:cs typeface="Arial"/>
              </a:rPr>
              <a:t>7 862 k€</a:t>
            </a:r>
          </a:p>
        </p:txBody>
      </p:sp>
      <p:sp>
        <p:nvSpPr>
          <p:cNvPr id="7" name="Rectangle 3"/>
          <p:cNvSpPr>
            <a:spLocks noChangeArrowheads="1"/>
          </p:cNvSpPr>
          <p:nvPr/>
        </p:nvSpPr>
        <p:spPr bwMode="auto">
          <a:xfrm>
            <a:off x="5929313" y="4786313"/>
            <a:ext cx="1571625" cy="12144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marL="342900" indent="-342900" algn="ctr" eaLnBrk="0" hangingPunct="0">
              <a:spcBef>
                <a:spcPct val="20000"/>
              </a:spcBef>
              <a:defRPr/>
            </a:pPr>
            <a:r>
              <a:rPr lang="fr-FR" sz="2000" b="1" dirty="0">
                <a:solidFill>
                  <a:schemeClr val="tx2"/>
                </a:solidFill>
                <a:cs typeface="Arial"/>
              </a:rPr>
              <a:t>2016 : </a:t>
            </a:r>
          </a:p>
          <a:p>
            <a:pPr marL="342900" indent="-342900" algn="ctr" eaLnBrk="0" hangingPunct="0">
              <a:spcBef>
                <a:spcPct val="20000"/>
              </a:spcBef>
              <a:defRPr/>
            </a:pPr>
            <a:r>
              <a:rPr lang="fr-FR" sz="2000" b="1" dirty="0">
                <a:solidFill>
                  <a:schemeClr val="tx2"/>
                </a:solidFill>
                <a:cs typeface="Arial"/>
              </a:rPr>
              <a:t>7 600 k€</a:t>
            </a:r>
          </a:p>
        </p:txBody>
      </p:sp>
      <p:sp>
        <p:nvSpPr>
          <p:cNvPr id="13" name="Flèche à angle droit 12"/>
          <p:cNvSpPr/>
          <p:nvPr/>
        </p:nvSpPr>
        <p:spPr>
          <a:xfrm rot="5400000">
            <a:off x="1678782" y="2321719"/>
            <a:ext cx="3357562" cy="4286250"/>
          </a:xfrm>
          <a:prstGeom prst="bentUpArrow">
            <a:avLst>
              <a:gd name="adj1" fmla="val 25000"/>
              <a:gd name="adj2" fmla="val 25000"/>
              <a:gd name="adj3" fmla="val 31017"/>
            </a:avLst>
          </a:prstGeom>
          <a:ln w="269875" cap="sq">
            <a:solidFill>
              <a:srgbClr val="B0B0B2"/>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95237" name="Rectangle 3"/>
          <p:cNvSpPr>
            <a:spLocks noChangeArrowheads="1"/>
          </p:cNvSpPr>
          <p:nvPr/>
        </p:nvSpPr>
        <p:spPr bwMode="auto">
          <a:xfrm>
            <a:off x="2500313" y="2071688"/>
            <a:ext cx="6215062" cy="3286125"/>
          </a:xfrm>
          <a:prstGeom prst="rect">
            <a:avLst/>
          </a:prstGeom>
          <a:noFill/>
          <a:ln w="9525">
            <a:noFill/>
            <a:miter lim="800000"/>
            <a:headEnd/>
            <a:tailEnd/>
          </a:ln>
        </p:spPr>
        <p:txBody>
          <a:bodyPr anchor="ctr"/>
          <a:lstStyle/>
          <a:p>
            <a:pPr marL="342900" indent="-342900" eaLnBrk="0" hangingPunct="0">
              <a:spcBef>
                <a:spcPct val="20000"/>
              </a:spcBef>
            </a:pPr>
            <a:endParaRPr lang="fr-FR" sz="1400" i="1">
              <a:solidFill>
                <a:schemeClr val="tx2"/>
              </a:solidFill>
              <a:latin typeface="Arial" pitchFamily="34" charset="0"/>
              <a:cs typeface="Arial" pitchFamily="34" charset="0"/>
            </a:endParaRPr>
          </a:p>
          <a:p>
            <a:pPr marL="342900" indent="-342900" eaLnBrk="0" hangingPunct="0">
              <a:spcBef>
                <a:spcPct val="20000"/>
              </a:spcBef>
              <a:buFont typeface="Wingdings" pitchFamily="2" charset="2"/>
              <a:buChar char="q"/>
            </a:pPr>
            <a:r>
              <a:rPr lang="fr-FR" sz="1400" b="1">
                <a:solidFill>
                  <a:schemeClr val="tx2"/>
                </a:solidFill>
                <a:latin typeface="Arial" pitchFamily="34" charset="0"/>
                <a:cs typeface="Arial" pitchFamily="34" charset="0"/>
              </a:rPr>
              <a:t>Economies Gestion de site (nettoyage) : </a:t>
            </a:r>
            <a:r>
              <a:rPr lang="fr-FR" sz="1400" i="1">
                <a:solidFill>
                  <a:schemeClr val="tx2"/>
                </a:solidFill>
                <a:latin typeface="Arial" pitchFamily="34" charset="0"/>
                <a:cs typeface="Arial" pitchFamily="34" charset="0"/>
              </a:rPr>
              <a:t>-220k€</a:t>
            </a:r>
          </a:p>
          <a:p>
            <a:pPr marL="342900" indent="-342900" eaLnBrk="0" hangingPunct="0">
              <a:spcBef>
                <a:spcPct val="20000"/>
              </a:spcBef>
              <a:buFont typeface="Wingdings" pitchFamily="2" charset="2"/>
              <a:buChar char="q"/>
            </a:pPr>
            <a:endParaRPr lang="fr-FR" sz="1400" i="1">
              <a:solidFill>
                <a:schemeClr val="tx2"/>
              </a:solidFill>
              <a:latin typeface="Arial" pitchFamily="34" charset="0"/>
              <a:cs typeface="Arial" pitchFamily="34" charset="0"/>
            </a:endParaRPr>
          </a:p>
          <a:p>
            <a:pPr marL="342900" indent="-342900" eaLnBrk="0" hangingPunct="0">
              <a:spcBef>
                <a:spcPct val="20000"/>
              </a:spcBef>
              <a:buFont typeface="Wingdings" pitchFamily="2" charset="2"/>
              <a:buChar char="q"/>
            </a:pPr>
            <a:r>
              <a:rPr lang="fr-FR" sz="1400" b="1">
                <a:solidFill>
                  <a:schemeClr val="tx2"/>
                </a:solidFill>
                <a:latin typeface="Arial" pitchFamily="34" charset="0"/>
                <a:cs typeface="Arial" pitchFamily="34" charset="0"/>
              </a:rPr>
              <a:t>Diminution du poids des investissements : </a:t>
            </a:r>
            <a:r>
              <a:rPr lang="fr-FR" sz="1400" i="1">
                <a:solidFill>
                  <a:schemeClr val="tx2"/>
                </a:solidFill>
                <a:latin typeface="Arial" pitchFamily="34" charset="0"/>
                <a:cs typeface="Arial" pitchFamily="34" charset="0"/>
              </a:rPr>
              <a:t>-188k€</a:t>
            </a:r>
          </a:p>
          <a:p>
            <a:pPr marL="342900" indent="-342900" eaLnBrk="0" hangingPunct="0">
              <a:spcBef>
                <a:spcPct val="20000"/>
              </a:spcBef>
              <a:buFont typeface="Wingdings" pitchFamily="2" charset="2"/>
              <a:buChar char="q"/>
            </a:pPr>
            <a:endParaRPr lang="fr-FR" sz="1400" i="1">
              <a:solidFill>
                <a:schemeClr val="tx2"/>
              </a:solidFill>
              <a:latin typeface="Arial" pitchFamily="34" charset="0"/>
              <a:cs typeface="Arial" pitchFamily="34" charset="0"/>
            </a:endParaRPr>
          </a:p>
          <a:p>
            <a:pPr marL="342900" indent="-342900" eaLnBrk="0" hangingPunct="0">
              <a:spcBef>
                <a:spcPct val="20000"/>
              </a:spcBef>
              <a:buFont typeface="Wingdings" pitchFamily="2" charset="2"/>
              <a:buChar char="q"/>
            </a:pPr>
            <a:r>
              <a:rPr lang="fr-FR" sz="1400" b="1">
                <a:solidFill>
                  <a:schemeClr val="tx2"/>
                </a:solidFill>
                <a:latin typeface="Arial" pitchFamily="34" charset="0"/>
                <a:cs typeface="Arial" pitchFamily="34" charset="0"/>
              </a:rPr>
              <a:t>Evolutions macro-économiques (1,86 %) : </a:t>
            </a:r>
            <a:r>
              <a:rPr lang="fr-FR" sz="1400" i="1">
                <a:solidFill>
                  <a:schemeClr val="tx2"/>
                </a:solidFill>
                <a:latin typeface="Arial" pitchFamily="34" charset="0"/>
                <a:cs typeface="Arial" pitchFamily="34" charset="0"/>
              </a:rPr>
              <a:t>+146k€</a:t>
            </a:r>
          </a:p>
          <a:p>
            <a:pPr marL="342900" indent="-342900" eaLnBrk="0" hangingPunct="0">
              <a:spcBef>
                <a:spcPct val="20000"/>
              </a:spcBef>
              <a:buFont typeface="Wingdings" pitchFamily="2" charset="2"/>
              <a:buChar char="q"/>
            </a:pPr>
            <a:endParaRPr lang="fr-FR" sz="1400" i="1">
              <a:solidFill>
                <a:schemeClr val="tx2"/>
              </a:solidFill>
              <a:latin typeface="Arial" pitchFamily="34" charset="0"/>
              <a:cs typeface="Arial" pitchFamily="34" charset="0"/>
            </a:endParaRPr>
          </a:p>
          <a:p>
            <a:pPr marL="342900" indent="-342900" eaLnBrk="0" hangingPunct="0">
              <a:spcBef>
                <a:spcPct val="20000"/>
              </a:spcBef>
            </a:pPr>
            <a:endParaRPr lang="fr-FR" sz="1400" i="1">
              <a:solidFill>
                <a:schemeClr val="tx2"/>
              </a:solidFill>
              <a:latin typeface="Arial" pitchFamily="34" charset="0"/>
              <a:cs typeface="Arial" pitchFamily="34" charset="0"/>
            </a:endParaRPr>
          </a:p>
          <a:p>
            <a:pPr marL="342900" indent="-342900" eaLnBrk="0" hangingPunct="0">
              <a:spcBef>
                <a:spcPct val="20000"/>
              </a:spcBef>
            </a:pPr>
            <a:endParaRPr lang="fr-FR" sz="1400" i="1">
              <a:solidFill>
                <a:schemeClr val="tx2"/>
              </a:solidFill>
              <a:latin typeface="Arial" pitchFamily="34" charset="0"/>
              <a:cs typeface="Arial" pitchFamily="34" charset="0"/>
            </a:endParaRPr>
          </a:p>
          <a:p>
            <a:pPr marL="342900" indent="-342900" eaLnBrk="0" hangingPunct="0">
              <a:spcBef>
                <a:spcPct val="20000"/>
              </a:spcBef>
            </a:pPr>
            <a:endParaRPr lang="fr-FR" sz="1400" i="1">
              <a:solidFill>
                <a:schemeClr val="tx2"/>
              </a:solidFill>
              <a:latin typeface="Arial" pitchFamily="34" charset="0"/>
              <a:cs typeface="Arial" pitchFamily="34" charset="0"/>
            </a:endParaRPr>
          </a:p>
          <a:p>
            <a:pPr marL="342900" indent="-342900" eaLnBrk="0" hangingPunct="0">
              <a:spcBef>
                <a:spcPct val="20000"/>
              </a:spcBef>
            </a:pPr>
            <a:endParaRPr lang="fr-FR" sz="1400" b="1">
              <a:solidFill>
                <a:schemeClr val="tx2"/>
              </a:solidFill>
              <a:latin typeface="Arial" pitchFamily="34" charset="0"/>
              <a:cs typeface="Arial" pitchFamily="34" charset="0"/>
            </a:endParaRPr>
          </a:p>
          <a:p>
            <a:pPr marL="342900" indent="-342900" eaLnBrk="0" hangingPunct="0">
              <a:spcBef>
                <a:spcPct val="20000"/>
              </a:spcBef>
            </a:pPr>
            <a:endParaRPr lang="fr-FR" sz="1400" b="1">
              <a:solidFill>
                <a:schemeClr val="tx2"/>
              </a:solidFill>
              <a:latin typeface="Arial" pitchFamily="34" charset="0"/>
              <a:cs typeface="Arial" pitchFamily="34" charset="0"/>
            </a:endParaRPr>
          </a:p>
        </p:txBody>
      </p:sp>
      <p:sp>
        <p:nvSpPr>
          <p:cNvPr id="95238" name="Rectangle 8"/>
          <p:cNvSpPr>
            <a:spLocks noChangeArrowheads="1"/>
          </p:cNvSpPr>
          <p:nvPr/>
        </p:nvSpPr>
        <p:spPr bwMode="auto">
          <a:xfrm>
            <a:off x="179388" y="130175"/>
            <a:ext cx="8964612" cy="561975"/>
          </a:xfrm>
          <a:prstGeom prst="rect">
            <a:avLst/>
          </a:prstGeom>
          <a:solidFill>
            <a:srgbClr val="6E267B"/>
          </a:solidFill>
          <a:ln w="9525">
            <a:noFill/>
            <a:miter lim="800000"/>
            <a:headEnd/>
            <a:tailEnd/>
          </a:ln>
        </p:spPr>
        <p:txBody>
          <a:bodyPr/>
          <a:lstStyle/>
          <a:p>
            <a:pPr eaLnBrk="0" hangingPunct="0"/>
            <a:r>
              <a:rPr lang="fr-FR" altLang="fr-FR" sz="2800">
                <a:solidFill>
                  <a:schemeClr val="bg1"/>
                </a:solidFill>
                <a:latin typeface="Arial" pitchFamily="34" charset="0"/>
              </a:rPr>
              <a:t>Compte des gares B Lorraine</a:t>
            </a:r>
          </a:p>
        </p:txBody>
      </p:sp>
      <p:sp>
        <p:nvSpPr>
          <p:cNvPr id="95239" name="Espace réservé du texte 2"/>
          <p:cNvSpPr txBox="1">
            <a:spLocks/>
          </p:cNvSpPr>
          <p:nvPr/>
        </p:nvSpPr>
        <p:spPr bwMode="auto">
          <a:xfrm>
            <a:off x="785813" y="795338"/>
            <a:ext cx="7929562" cy="307777"/>
          </a:xfrm>
          <a:prstGeom prst="rect">
            <a:avLst/>
          </a:prstGeom>
          <a:noFill/>
          <a:ln w="9525">
            <a:noFill/>
            <a:miter lim="800000"/>
            <a:headEnd/>
            <a:tailEnd/>
          </a:ln>
        </p:spPr>
        <p:txBody>
          <a:bodyPr lIns="0" tIns="0" rIns="0" bIns="0">
            <a:spAutoFit/>
          </a:bodyPr>
          <a:lstStyle/>
          <a:p>
            <a:pPr eaLnBrk="0" hangingPunct="0">
              <a:spcAft>
                <a:spcPts val="600"/>
              </a:spcAft>
            </a:pPr>
            <a:r>
              <a:rPr lang="fr-FR" sz="2000" dirty="0" smtClean="0">
                <a:solidFill>
                  <a:schemeClr val="tx2"/>
                </a:solidFill>
                <a:latin typeface="Arial"/>
                <a:ea typeface="+mn-ea"/>
                <a:cs typeface="Arial"/>
              </a:rPr>
              <a:t>Analyse des évolutions des charges tous transporteurs</a:t>
            </a:r>
          </a:p>
        </p:txBody>
      </p:sp>
      <p:grpSp>
        <p:nvGrpSpPr>
          <p:cNvPr id="9" name="Groupe 13"/>
          <p:cNvGrpSpPr/>
          <p:nvPr/>
        </p:nvGrpSpPr>
        <p:grpSpPr>
          <a:xfrm>
            <a:off x="-178595" y="-142900"/>
            <a:ext cx="9608379" cy="7143776"/>
            <a:chOff x="-178595" y="-142900"/>
            <a:chExt cx="9608379" cy="7143776"/>
          </a:xfrm>
        </p:grpSpPr>
        <p:sp>
          <p:nvSpPr>
            <p:cNvPr id="10" name="Rectangle 9"/>
            <p:cNvSpPr/>
            <p:nvPr/>
          </p:nvSpPr>
          <p:spPr>
            <a:xfrm>
              <a:off x="-142908" y="-142900"/>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142908" y="6715124"/>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178595" y="-24"/>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9040695" y="9500"/>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rot="16200000">
              <a:off x="6028735" y="2099610"/>
              <a:ext cx="5500682" cy="1015663"/>
            </a:xfrm>
            <a:prstGeom prst="rect">
              <a:avLst/>
            </a:prstGeom>
            <a:noFill/>
          </p:spPr>
          <p:txBody>
            <a:bodyPr wrap="square" rtlCol="0">
              <a:spAutoFit/>
            </a:bodyPr>
            <a:lstStyle/>
            <a:p>
              <a:r>
                <a:rPr lang="fr-FR" sz="6000" b="1" dirty="0" smtClean="0">
                  <a:solidFill>
                    <a:schemeClr val="accent5">
                      <a:lumMod val="60000"/>
                      <a:lumOff val="40000"/>
                    </a:schemeClr>
                  </a:solidFill>
                </a:rPr>
                <a:t>Diapo bilatérale</a:t>
              </a:r>
              <a:endParaRPr lang="fr-FR" sz="6000" b="1" dirty="0">
                <a:solidFill>
                  <a:schemeClr val="accent5">
                    <a:lumMod val="60000"/>
                    <a:lumOff val="40000"/>
                  </a:schemeClr>
                </a:solidFill>
              </a:endParaRPr>
            </a:p>
          </p:txBody>
        </p:sp>
      </p:gr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idx="4294967295"/>
          </p:nvPr>
        </p:nvSpPr>
        <p:spPr bwMode="auto">
          <a:xfrm>
            <a:off x="323850" y="1268413"/>
            <a:ext cx="7920038" cy="4032250"/>
          </a:xfrm>
          <a:prstGeom prst="rect">
            <a:avLst/>
          </a:prstGeom>
          <a:noFill/>
          <a:ln>
            <a:miter lim="800000"/>
            <a:headEnd/>
            <a:tailEnd/>
          </a:ln>
        </p:spPr>
        <p:txBody>
          <a:bodyPr/>
          <a:lstStyle/>
          <a:p>
            <a:pPr algn="just"/>
            <a:r>
              <a:rPr lang="fr-FR" sz="2400" dirty="0" smtClean="0">
                <a:latin typeface="Calibri" pitchFamily="34" charset="0"/>
              </a:rPr>
              <a:t>« </a:t>
            </a:r>
            <a:r>
              <a:rPr lang="fr-FR" sz="2400" i="1" dirty="0" smtClean="0">
                <a:latin typeface="Calibri" pitchFamily="34" charset="0"/>
              </a:rPr>
              <a:t>Cette instance </a:t>
            </a:r>
            <a:r>
              <a:rPr lang="fr-FR" sz="2400" b="1" i="1" dirty="0" smtClean="0">
                <a:solidFill>
                  <a:srgbClr val="6E267B"/>
                </a:solidFill>
                <a:latin typeface="Calibri" pitchFamily="34" charset="0"/>
              </a:rPr>
              <a:t>examine toute question relative aux prestations rendues dans chacune des gares</a:t>
            </a:r>
            <a:r>
              <a:rPr lang="fr-FR" sz="2400" b="1" i="1" dirty="0" smtClean="0">
                <a:latin typeface="Calibri" pitchFamily="34" charset="0"/>
              </a:rPr>
              <a:t> </a:t>
            </a:r>
            <a:r>
              <a:rPr lang="fr-FR" sz="2400" i="1" dirty="0" smtClean="0">
                <a:latin typeface="Calibri" pitchFamily="34" charset="0"/>
              </a:rPr>
              <a:t>de son périmètre de gestion. Elle est notamment </a:t>
            </a:r>
            <a:r>
              <a:rPr lang="fr-FR" sz="2400" b="1" i="1" dirty="0" smtClean="0">
                <a:solidFill>
                  <a:srgbClr val="6E267B"/>
                </a:solidFill>
                <a:latin typeface="Calibri" pitchFamily="34" charset="0"/>
              </a:rPr>
              <a:t>consultée sur le financement des programmes d’investissements prévus</a:t>
            </a:r>
            <a:r>
              <a:rPr lang="fr-FR" sz="2400" i="1" dirty="0" smtClean="0">
                <a:latin typeface="Calibri" pitchFamily="34" charset="0"/>
              </a:rPr>
              <a:t>. </a:t>
            </a:r>
            <a:br>
              <a:rPr lang="fr-FR" sz="2400" i="1" dirty="0" smtClean="0">
                <a:latin typeface="Calibri" pitchFamily="34" charset="0"/>
              </a:rPr>
            </a:br>
            <a:r>
              <a:rPr lang="fr-FR" sz="2400" i="1" dirty="0" smtClean="0">
                <a:latin typeface="Calibri" pitchFamily="34" charset="0"/>
              </a:rPr>
              <a:t/>
            </a:r>
            <a:br>
              <a:rPr lang="fr-FR" sz="2400" i="1" dirty="0" smtClean="0">
                <a:latin typeface="Calibri" pitchFamily="34" charset="0"/>
              </a:rPr>
            </a:br>
            <a:r>
              <a:rPr lang="fr-FR" sz="2400" i="1" dirty="0" smtClean="0">
                <a:latin typeface="Calibri" pitchFamily="34" charset="0"/>
              </a:rPr>
              <a:t>Elle se réunit une fois par an, à l’initiative du directeur des gares et </a:t>
            </a:r>
            <a:r>
              <a:rPr lang="fr-FR" sz="2400" b="1" i="1" u="sng" dirty="0" smtClean="0">
                <a:solidFill>
                  <a:srgbClr val="6E267B"/>
                </a:solidFill>
                <a:latin typeface="Calibri" pitchFamily="34" charset="0"/>
              </a:rPr>
              <a:t>donne son avis, sur la partie qui la concerne du Document de Référence des Gares</a:t>
            </a:r>
            <a:r>
              <a:rPr lang="fr-FR" sz="2400" b="1" i="1" dirty="0" smtClean="0">
                <a:latin typeface="Calibri" pitchFamily="34" charset="0"/>
              </a:rPr>
              <a:t> </a:t>
            </a:r>
            <a:r>
              <a:rPr lang="fr-FR" sz="2400" i="1" dirty="0" smtClean="0">
                <a:latin typeface="Calibri" pitchFamily="34" charset="0"/>
              </a:rPr>
              <a:t>(DRG) dans le cadre de la consultation annuelle prévue par l’article 14-1 </a:t>
            </a:r>
            <a:r>
              <a:rPr lang="fr-FR" sz="2400" dirty="0" smtClean="0">
                <a:latin typeface="Calibri" pitchFamily="34" charset="0"/>
              </a:rPr>
              <a:t>»</a:t>
            </a:r>
            <a:br>
              <a:rPr lang="fr-FR" sz="2400" dirty="0" smtClean="0">
                <a:latin typeface="Calibri" pitchFamily="34" charset="0"/>
              </a:rPr>
            </a:br>
            <a:r>
              <a:rPr lang="fr-FR" sz="2400" dirty="0" smtClean="0">
                <a:latin typeface="Calibri" pitchFamily="34" charset="0"/>
              </a:rPr>
              <a:t/>
            </a:r>
            <a:br>
              <a:rPr lang="fr-FR" sz="2400" dirty="0" smtClean="0">
                <a:latin typeface="Calibri" pitchFamily="34" charset="0"/>
              </a:rPr>
            </a:br>
            <a:r>
              <a:rPr lang="fr-FR" sz="1800" i="1" dirty="0" smtClean="0">
                <a:latin typeface="Calibri" pitchFamily="34" charset="0"/>
              </a:rPr>
              <a:t>extrait du décret n°2012-70 du 20 janvier 2012</a:t>
            </a:r>
          </a:p>
        </p:txBody>
      </p:sp>
      <p:sp>
        <p:nvSpPr>
          <p:cNvPr id="4" name="Titre 2"/>
          <p:cNvSpPr>
            <a:spLocks noGrp="1"/>
          </p:cNvSpPr>
          <p:nvPr>
            <p:ph type="ctrTitle" idx="4294967295"/>
          </p:nvPr>
        </p:nvSpPr>
        <p:spPr bwMode="auto">
          <a:xfrm>
            <a:off x="214282" y="142852"/>
            <a:ext cx="8929717" cy="571504"/>
          </a:xfrm>
          <a:prstGeom prst="rect">
            <a:avLst/>
          </a:prstGeom>
          <a:solidFill>
            <a:srgbClr val="6E267B"/>
          </a:solidFill>
          <a:ln w="9525">
            <a:noFill/>
            <a:miter lim="800000"/>
            <a:headEnd/>
            <a:tailEnd/>
          </a:ln>
        </p:spPr>
        <p:txBody>
          <a:bodyPr/>
          <a:lstStyle/>
          <a:p>
            <a:pPr algn="l"/>
            <a:r>
              <a:rPr lang="fr-FR" sz="2800" dirty="0" smtClean="0">
                <a:solidFill>
                  <a:schemeClr val="bg1"/>
                </a:solidFill>
                <a:latin typeface="Arial" pitchFamily="34" charset="0"/>
                <a:ea typeface="MS PGothic" pitchFamily="34" charset="-128"/>
                <a:cs typeface="+mn-cs"/>
              </a:rPr>
              <a:t>Objectifs de la rencontre</a:t>
            </a:r>
          </a:p>
        </p:txBody>
      </p:sp>
    </p:spTree>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5" descr="http://www.sncf.com/fr/sites/default/files/imagecache/sncfcom_menu_icon_unique_item/menu_icons/menu_icon_15584.jpg">
            <a:hlinkClick r:id="rId3"/>
          </p:cNvPr>
          <p:cNvPicPr>
            <a:picLocks noChangeAspect="1" noChangeArrowheads="1"/>
          </p:cNvPicPr>
          <p:nvPr/>
        </p:nvPicPr>
        <p:blipFill>
          <a:blip r:embed="rId4"/>
          <a:srcRect/>
          <a:stretch>
            <a:fillRect/>
          </a:stretch>
        </p:blipFill>
        <p:spPr bwMode="auto">
          <a:xfrm>
            <a:off x="1857375" y="2000250"/>
            <a:ext cx="4929188" cy="3295650"/>
          </a:xfrm>
          <a:prstGeom prst="rect">
            <a:avLst/>
          </a:prstGeom>
          <a:noFill/>
          <a:ln w="9525">
            <a:noFill/>
            <a:miter lim="800000"/>
            <a:headEnd/>
            <a:tailEnd/>
          </a:ln>
        </p:spPr>
      </p:pic>
      <p:sp>
        <p:nvSpPr>
          <p:cNvPr id="96259" name="Rectangle 6"/>
          <p:cNvSpPr>
            <a:spLocks noChangeArrowheads="1"/>
          </p:cNvSpPr>
          <p:nvPr/>
        </p:nvSpPr>
        <p:spPr bwMode="auto">
          <a:xfrm>
            <a:off x="179388" y="223819"/>
            <a:ext cx="7464446" cy="561975"/>
          </a:xfrm>
          <a:prstGeom prst="rect">
            <a:avLst/>
          </a:prstGeom>
          <a:solidFill>
            <a:srgbClr val="6E267B"/>
          </a:solidFill>
          <a:ln w="9525">
            <a:noFill/>
            <a:miter lim="800000"/>
            <a:headEnd/>
            <a:tailEnd/>
          </a:ln>
        </p:spPr>
        <p:txBody>
          <a:bodyPr/>
          <a:lstStyle/>
          <a:p>
            <a:pPr eaLnBrk="0" hangingPunct="0"/>
            <a:r>
              <a:rPr lang="fr-FR" altLang="fr-FR" sz="2800" dirty="0">
                <a:solidFill>
                  <a:schemeClr val="bg1"/>
                </a:solidFill>
                <a:latin typeface="Arial" pitchFamily="34" charset="0"/>
              </a:rPr>
              <a:t>Compte </a:t>
            </a:r>
            <a:r>
              <a:rPr lang="fr-FR" altLang="fr-FR" sz="2800" dirty="0" smtClean="0">
                <a:solidFill>
                  <a:schemeClr val="bg1"/>
                </a:solidFill>
                <a:latin typeface="Arial" pitchFamily="34" charset="0"/>
              </a:rPr>
              <a:t>des gares </a:t>
            </a:r>
            <a:r>
              <a:rPr lang="fr-FR" altLang="fr-FR" sz="2800" dirty="0">
                <a:solidFill>
                  <a:schemeClr val="bg1"/>
                </a:solidFill>
                <a:latin typeface="Arial" pitchFamily="34" charset="0"/>
              </a:rPr>
              <a:t>de segment C Lorraine</a:t>
            </a:r>
          </a:p>
        </p:txBody>
      </p:sp>
      <p:grpSp>
        <p:nvGrpSpPr>
          <p:cNvPr id="2" name="Groupe 5"/>
          <p:cNvGrpSpPr>
            <a:grpSpLocks/>
          </p:cNvGrpSpPr>
          <p:nvPr/>
        </p:nvGrpSpPr>
        <p:grpSpPr bwMode="auto">
          <a:xfrm>
            <a:off x="-282575" y="-142875"/>
            <a:ext cx="9712325" cy="7235825"/>
            <a:chOff x="-282505" y="-142900"/>
            <a:chExt cx="9712289" cy="7236020"/>
          </a:xfrm>
        </p:grpSpPr>
        <p:sp>
          <p:nvSpPr>
            <p:cNvPr id="8" name="Rectangle 7"/>
            <p:cNvSpPr/>
            <p:nvPr/>
          </p:nvSpPr>
          <p:spPr>
            <a:xfrm>
              <a:off x="-142806" y="-142900"/>
              <a:ext cx="9572590" cy="28575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9" name="Rectangle 8"/>
            <p:cNvSpPr/>
            <p:nvPr/>
          </p:nvSpPr>
          <p:spPr>
            <a:xfrm>
              <a:off x="-153918" y="6807362"/>
              <a:ext cx="9572591" cy="28575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0" name="Rectangle 9"/>
            <p:cNvSpPr/>
            <p:nvPr/>
          </p:nvSpPr>
          <p:spPr>
            <a:xfrm>
              <a:off x="-282505" y="-21"/>
              <a:ext cx="357187" cy="68486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1" name="Rectangle 10"/>
            <p:cNvSpPr/>
            <p:nvPr/>
          </p:nvSpPr>
          <p:spPr>
            <a:xfrm>
              <a:off x="9040848" y="9504"/>
              <a:ext cx="357186" cy="68486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 name="ZoneTexte 11"/>
            <p:cNvSpPr txBox="1"/>
            <p:nvPr/>
          </p:nvSpPr>
          <p:spPr>
            <a:xfrm rot="16200000">
              <a:off x="6028493" y="2099520"/>
              <a:ext cx="5500836" cy="1015996"/>
            </a:xfrm>
            <a:prstGeom prst="rect">
              <a:avLst/>
            </a:prstGeom>
            <a:noFill/>
          </p:spPr>
          <p:txBody>
            <a:bodyPr>
              <a:spAutoFit/>
            </a:bodyPr>
            <a:lstStyle/>
            <a:p>
              <a:pPr>
                <a:defRPr/>
              </a:pPr>
              <a:r>
                <a:rPr lang="fr-FR" sz="6000" b="1" dirty="0">
                  <a:solidFill>
                    <a:schemeClr val="accent5">
                      <a:lumMod val="60000"/>
                      <a:lumOff val="40000"/>
                    </a:schemeClr>
                  </a:solidFill>
                  <a:ea typeface="ＭＳ Ｐゴシック" pitchFamily="34" charset="-128"/>
                </a:rPr>
                <a:t>Diapo bilatérale</a:t>
              </a:r>
            </a:p>
          </p:txBody>
        </p:sp>
      </p:grpSp>
    </p:spTree>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500034" y="5929330"/>
            <a:ext cx="8215370" cy="7143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 name="Groupe 6"/>
          <p:cNvGrpSpPr/>
          <p:nvPr/>
        </p:nvGrpSpPr>
        <p:grpSpPr>
          <a:xfrm>
            <a:off x="-178595" y="-142900"/>
            <a:ext cx="9608379" cy="7143776"/>
            <a:chOff x="-178595" y="-142900"/>
            <a:chExt cx="9608379" cy="7143776"/>
          </a:xfrm>
        </p:grpSpPr>
        <p:sp>
          <p:nvSpPr>
            <p:cNvPr id="8" name="Rectangle 7"/>
            <p:cNvSpPr/>
            <p:nvPr/>
          </p:nvSpPr>
          <p:spPr>
            <a:xfrm>
              <a:off x="-142908" y="-142900"/>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142908" y="6715124"/>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178595" y="-24"/>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9040695" y="9500"/>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rot="16200000">
              <a:off x="6028735" y="2099610"/>
              <a:ext cx="5500682" cy="1015663"/>
            </a:xfrm>
            <a:prstGeom prst="rect">
              <a:avLst/>
            </a:prstGeom>
            <a:noFill/>
          </p:spPr>
          <p:txBody>
            <a:bodyPr wrap="square" rtlCol="0">
              <a:spAutoFit/>
            </a:bodyPr>
            <a:lstStyle/>
            <a:p>
              <a:r>
                <a:rPr lang="fr-FR" sz="6000" b="1" dirty="0" smtClean="0">
                  <a:solidFill>
                    <a:schemeClr val="accent5">
                      <a:lumMod val="60000"/>
                      <a:lumOff val="40000"/>
                    </a:schemeClr>
                  </a:solidFill>
                </a:rPr>
                <a:t>Diapo bilatérale</a:t>
              </a:r>
              <a:endParaRPr lang="fr-FR" sz="6000" b="1" dirty="0">
                <a:solidFill>
                  <a:schemeClr val="accent5">
                    <a:lumMod val="60000"/>
                    <a:lumOff val="40000"/>
                  </a:schemeClr>
                </a:solidFill>
              </a:endParaRPr>
            </a:p>
          </p:txBody>
        </p:sp>
      </p:grpSp>
      <p:sp>
        <p:nvSpPr>
          <p:cNvPr id="16" name="Rectangle 7"/>
          <p:cNvSpPr>
            <a:spLocks noChangeArrowheads="1"/>
          </p:cNvSpPr>
          <p:nvPr/>
        </p:nvSpPr>
        <p:spPr bwMode="auto">
          <a:xfrm>
            <a:off x="0" y="142852"/>
            <a:ext cx="8501090" cy="523220"/>
          </a:xfrm>
          <a:prstGeom prst="rect">
            <a:avLst/>
          </a:prstGeom>
          <a:solidFill>
            <a:srgbClr val="6E267B"/>
          </a:solidFill>
          <a:ln w="9525">
            <a:noFill/>
            <a:miter lim="800000"/>
            <a:headEnd/>
            <a:tailEnd/>
          </a:ln>
        </p:spPr>
        <p:txBody>
          <a:bodyPr/>
          <a:lstStyle/>
          <a:p>
            <a:pPr marL="285750" indent="-285750" eaLnBrk="0" hangingPunct="0"/>
            <a:r>
              <a:rPr lang="fr-FR" altLang="fr-FR" sz="2800" dirty="0">
                <a:solidFill>
                  <a:schemeClr val="bg1"/>
                </a:solidFill>
                <a:latin typeface="Arial" pitchFamily="34" charset="0"/>
              </a:rPr>
              <a:t>	</a:t>
            </a:r>
            <a:r>
              <a:rPr lang="fr-FR" altLang="fr-FR" sz="2800" dirty="0" smtClean="0">
                <a:solidFill>
                  <a:schemeClr val="bg1"/>
                </a:solidFill>
                <a:latin typeface="Arial" pitchFamily="34" charset="0"/>
              </a:rPr>
              <a:t>Liste des 122 gares de segment C de Lorraine</a:t>
            </a:r>
            <a:endParaRPr lang="fr-FR" altLang="fr-FR" sz="2800" dirty="0">
              <a:solidFill>
                <a:schemeClr val="bg1"/>
              </a:solidFill>
              <a:latin typeface="Arial" pitchFamily="34" charset="0"/>
            </a:endParaRPr>
          </a:p>
        </p:txBody>
      </p:sp>
      <p:graphicFrame>
        <p:nvGraphicFramePr>
          <p:cNvPr id="18" name="Tableau 17"/>
          <p:cNvGraphicFramePr>
            <a:graphicFrameLocks noGrp="1"/>
          </p:cNvGraphicFramePr>
          <p:nvPr/>
        </p:nvGraphicFramePr>
        <p:xfrm>
          <a:off x="285718" y="785794"/>
          <a:ext cx="8286810" cy="5843836"/>
        </p:xfrm>
        <a:graphic>
          <a:graphicData uri="http://schemas.openxmlformats.org/drawingml/2006/table">
            <a:tbl>
              <a:tblPr/>
              <a:tblGrid>
                <a:gridCol w="1643076"/>
                <a:gridCol w="1671648"/>
                <a:gridCol w="1657362"/>
                <a:gridCol w="1657362"/>
                <a:gridCol w="1657362"/>
              </a:tblGrid>
              <a:tr h="227051">
                <a:tc>
                  <a:txBody>
                    <a:bodyPr/>
                    <a:lstStyle/>
                    <a:p>
                      <a:pPr algn="l" fontAlgn="ctr"/>
                      <a:r>
                        <a:rPr lang="fr-FR" sz="1200" b="0" i="0" u="none" strike="noStrike" dirty="0" err="1">
                          <a:latin typeface="Arial"/>
                        </a:rPr>
                        <a:t>Ancy</a:t>
                      </a:r>
                      <a:r>
                        <a:rPr lang="fr-FR" sz="1200" b="0" i="0" u="none" strike="noStrike" dirty="0">
                          <a:latin typeface="Arial"/>
                        </a:rPr>
                        <a:t>-sur-Moselle</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Damblain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Igney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Metzervisse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100" b="0" i="0" u="none" strike="noStrike">
                          <a:latin typeface="Arial"/>
                        </a:rPr>
                        <a:t>Saint-Léonard</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051">
                <a:tc>
                  <a:txBody>
                    <a:bodyPr/>
                    <a:lstStyle/>
                    <a:p>
                      <a:pPr algn="l" fontAlgn="ctr"/>
                      <a:r>
                        <a:rPr lang="fr-FR" sz="1200" b="0" i="0" u="none" strike="noStrike" dirty="0" err="1">
                          <a:latin typeface="Arial"/>
                        </a:rPr>
                        <a:t>Anzeling</a:t>
                      </a:r>
                      <a:endParaRPr lang="fr-FR" sz="1200" b="0" i="0" u="none" strike="noStrike" dirty="0">
                        <a:latin typeface="Arial"/>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Diarville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Igney - Avricourt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Montmédy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100" b="0" i="0" u="none" strike="noStrike">
                          <a:latin typeface="Arial"/>
                        </a:rPr>
                        <a:t>Saint-Michel-sur-Meurthe</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051">
                <a:tc>
                  <a:txBody>
                    <a:bodyPr/>
                    <a:lstStyle/>
                    <a:p>
                      <a:pPr algn="l" fontAlgn="ctr"/>
                      <a:r>
                        <a:rPr lang="fr-FR" sz="1200" b="0" i="0" u="none" strike="noStrike" dirty="0" err="1">
                          <a:latin typeface="Arial"/>
                        </a:rPr>
                        <a:t>Apach</a:t>
                      </a:r>
                      <a:endParaRPr lang="fr-FR" sz="1200" b="0" i="0" u="none" strike="noStrike" dirty="0">
                        <a:latin typeface="Arial"/>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Distroff</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Jarville-la-Malgrange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Mont-sur-Meurthe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100" b="0" i="0" u="none" strike="noStrike">
                          <a:latin typeface="Arial"/>
                        </a:rPr>
                        <a:t>Saint-Nabord</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051">
                <a:tc>
                  <a:txBody>
                    <a:bodyPr/>
                    <a:lstStyle/>
                    <a:p>
                      <a:pPr algn="l" fontAlgn="ctr"/>
                      <a:r>
                        <a:rPr lang="fr-FR" sz="1200" b="0" i="0" u="none" strike="noStrike" dirty="0">
                          <a:latin typeface="Arial"/>
                        </a:rPr>
                        <a:t>Arches</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Docelles - Cheniménil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Joeuf</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Moyeuvre-Grande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100" b="0" i="0" u="none" strike="noStrike">
                          <a:latin typeface="Arial"/>
                        </a:rPr>
                        <a:t>Sanry-sur-Nied</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051">
                <a:tc>
                  <a:txBody>
                    <a:bodyPr/>
                    <a:lstStyle/>
                    <a:p>
                      <a:pPr algn="l" fontAlgn="ctr"/>
                      <a:r>
                        <a:rPr lang="fr-FR" sz="1200" b="0" i="0" u="none" strike="noStrike" dirty="0" err="1">
                          <a:latin typeface="Arial"/>
                        </a:rPr>
                        <a:t>Auboué</a:t>
                      </a:r>
                      <a:endParaRPr lang="fr-FR" sz="1200" b="0" i="0" u="none" strike="noStrike" dirty="0">
                        <a:latin typeface="Arial"/>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Ébersviller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Kalhausen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Nançois - Tronville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100" b="0" i="0" u="none" strike="noStrike">
                          <a:latin typeface="Arial"/>
                        </a:rPr>
                        <a:t>Sarralbe</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051">
                <a:tc>
                  <a:txBody>
                    <a:bodyPr/>
                    <a:lstStyle/>
                    <a:p>
                      <a:pPr algn="l" fontAlgn="ctr"/>
                      <a:r>
                        <a:rPr lang="fr-FR" sz="1200" b="0" i="0" u="none" strike="noStrike" dirty="0">
                          <a:latin typeface="Arial"/>
                        </a:rPr>
                        <a:t>Audun-le-Roman</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Einvaux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Kédange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Neufchâteau</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100" b="0" i="0" u="none" strike="noStrike">
                          <a:latin typeface="Arial"/>
                        </a:rPr>
                        <a:t>Sarreinsming</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051">
                <a:tc>
                  <a:txBody>
                    <a:bodyPr/>
                    <a:lstStyle/>
                    <a:p>
                      <a:pPr algn="l" fontAlgn="ctr"/>
                      <a:r>
                        <a:rPr lang="fr-FR" sz="1200" b="0" i="0" u="none" strike="noStrike" dirty="0" err="1">
                          <a:latin typeface="Arial"/>
                        </a:rPr>
                        <a:t>Azerailles</a:t>
                      </a:r>
                      <a:endParaRPr lang="fr-FR" sz="1200" b="0" i="0" u="none" strike="noStrike" dirty="0">
                        <a:latin typeface="Arial"/>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Éloyes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dirty="0" err="1">
                          <a:latin typeface="Arial"/>
                        </a:rPr>
                        <a:t>Koenigsmacker</a:t>
                      </a:r>
                      <a:endParaRPr lang="fr-FR" sz="1200" b="0" i="0" u="none" strike="noStrike" dirty="0">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Neuves-Maisons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100" b="0" i="0" u="none" strike="noStrike">
                          <a:latin typeface="Arial"/>
                        </a:rPr>
                        <a:t>Sierck-les-Bains</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051">
                <a:tc>
                  <a:txBody>
                    <a:bodyPr/>
                    <a:lstStyle/>
                    <a:p>
                      <a:pPr algn="l" fontAlgn="ctr"/>
                      <a:r>
                        <a:rPr lang="fr-FR" sz="1200" b="0" i="0" u="none" strike="noStrike" dirty="0">
                          <a:latin typeface="Arial"/>
                        </a:rPr>
                        <a:t>Bains-les-Bains</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dirty="0">
                          <a:latin typeface="Arial"/>
                        </a:rPr>
                        <a:t>Étain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Kuntzig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Onville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100" b="0" i="0" u="none" strike="noStrike">
                          <a:latin typeface="Arial"/>
                        </a:rPr>
                        <a:t>Tantonville</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051">
                <a:tc>
                  <a:txBody>
                    <a:bodyPr/>
                    <a:lstStyle/>
                    <a:p>
                      <a:pPr algn="l" fontAlgn="ctr"/>
                      <a:r>
                        <a:rPr lang="fr-FR" sz="1200" b="0" i="0" u="none" strike="noStrike" dirty="0">
                          <a:latin typeface="Arial"/>
                        </a:rPr>
                        <a:t>Bainville-sur-</a:t>
                      </a:r>
                      <a:r>
                        <a:rPr lang="fr-FR" sz="1200" b="0" i="0" u="none" strike="noStrike" dirty="0" err="1">
                          <a:latin typeface="Arial"/>
                        </a:rPr>
                        <a:t>Madon</a:t>
                      </a:r>
                      <a:endParaRPr lang="fr-FR" sz="1200" b="0" i="0" u="none" strike="noStrike" dirty="0">
                        <a:latin typeface="Arial"/>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Étival-Clairefontaine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Lamarche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Pagny-sur-Meuse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100" b="0" i="0" u="none" strike="noStrike">
                          <a:latin typeface="Arial"/>
                        </a:rPr>
                        <a:t>Teting</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2547">
                <a:tc>
                  <a:txBody>
                    <a:bodyPr/>
                    <a:lstStyle/>
                    <a:p>
                      <a:pPr algn="l" fontAlgn="ctr"/>
                      <a:r>
                        <a:rPr lang="fr-FR" sz="1200" b="0" i="0" u="none" strike="noStrike" dirty="0" err="1">
                          <a:latin typeface="Arial"/>
                        </a:rPr>
                        <a:t>Baroncourt</a:t>
                      </a:r>
                      <a:endParaRPr lang="fr-FR" sz="1200" b="0" i="0" u="none" strike="noStrike" dirty="0">
                        <a:latin typeface="Arial"/>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Farébersviller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dirty="0" err="1" smtClean="0">
                          <a:latin typeface="Arial"/>
                        </a:rPr>
                        <a:t>Laneuveville</a:t>
                      </a:r>
                      <a:r>
                        <a:rPr lang="fr-FR" sz="1200" b="0" i="0" u="none" strike="noStrike" dirty="0" smtClean="0">
                          <a:latin typeface="Arial"/>
                        </a:rPr>
                        <a:t>-</a:t>
                      </a:r>
                      <a:r>
                        <a:rPr lang="fr-FR" sz="1200" b="0" i="0" u="none" strike="noStrike" dirty="0" err="1" smtClean="0">
                          <a:latin typeface="Arial"/>
                        </a:rPr>
                        <a:t>dv</a:t>
                      </a:r>
                      <a:r>
                        <a:rPr lang="fr-FR" sz="1200" b="0" i="0" u="none" strike="noStrike" dirty="0" smtClean="0">
                          <a:latin typeface="Arial"/>
                        </a:rPr>
                        <a:t>-Nancy</a:t>
                      </a:r>
                      <a:endParaRPr lang="fr-FR" sz="1200" b="0" i="0" u="none" strike="noStrike" dirty="0">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Peltre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100" b="0" i="0" u="none" strike="noStrike">
                          <a:latin typeface="Arial"/>
                        </a:rPr>
                        <a:t>Thiaville</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051">
                <a:tc>
                  <a:txBody>
                    <a:bodyPr/>
                    <a:lstStyle/>
                    <a:p>
                      <a:pPr algn="l" fontAlgn="ctr"/>
                      <a:r>
                        <a:rPr lang="fr-FR" sz="1200" b="0" i="0" u="none" strike="noStrike" dirty="0">
                          <a:latin typeface="Arial"/>
                        </a:rPr>
                        <a:t>Basse-Ham</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Farschviller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dirty="0" err="1" smtClean="0">
                          <a:latin typeface="Arial"/>
                        </a:rPr>
                        <a:t>Laveline</a:t>
                      </a:r>
                      <a:r>
                        <a:rPr lang="fr-FR" sz="1200" b="0" i="0" u="none" strike="noStrike" dirty="0" smtClean="0">
                          <a:latin typeface="Arial"/>
                        </a:rPr>
                        <a:t>-</a:t>
                      </a:r>
                      <a:r>
                        <a:rPr lang="fr-FR" sz="1200" b="0" i="0" u="none" strike="noStrike" dirty="0" err="1" smtClean="0">
                          <a:latin typeface="Arial"/>
                        </a:rPr>
                        <a:t>dv</a:t>
                      </a:r>
                      <a:r>
                        <a:rPr lang="fr-FR" sz="1200" b="0" i="0" u="none" strike="noStrike" dirty="0" smtClean="0">
                          <a:latin typeface="Arial"/>
                        </a:rPr>
                        <a:t>-Bruyères</a:t>
                      </a:r>
                      <a:endParaRPr lang="fr-FR" sz="1200" b="0" i="0" u="none" strike="noStrike" dirty="0">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Pierreville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100" b="0" i="0" u="none" strike="noStrike">
                          <a:latin typeface="Arial"/>
                        </a:rPr>
                        <a:t>Valleroy - Moineville</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051">
                <a:tc>
                  <a:txBody>
                    <a:bodyPr/>
                    <a:lstStyle/>
                    <a:p>
                      <a:pPr algn="l" fontAlgn="ctr"/>
                      <a:r>
                        <a:rPr lang="fr-FR" sz="1200" b="0" i="0" u="none" strike="noStrike" dirty="0">
                          <a:latin typeface="Arial"/>
                        </a:rPr>
                        <a:t>Belleville</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Fontenoy-sur-Moselle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Lemberg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Pompey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100" b="0" i="0" u="none" strike="noStrike">
                          <a:latin typeface="Arial"/>
                        </a:rPr>
                        <a:t>Vandières</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051">
                <a:tc>
                  <a:txBody>
                    <a:bodyPr/>
                    <a:lstStyle/>
                    <a:p>
                      <a:pPr algn="l" fontAlgn="ctr"/>
                      <a:r>
                        <a:rPr lang="fr-FR" sz="1200" b="0" i="0" u="none" strike="noStrike" dirty="0" err="1">
                          <a:latin typeface="Arial"/>
                        </a:rPr>
                        <a:t>Bénestroff</a:t>
                      </a:r>
                      <a:endParaRPr lang="fr-FR" sz="1200" b="0" i="0" u="none" strike="noStrike" dirty="0">
                        <a:latin typeface="Arial"/>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Foug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Lépanges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Pont-Saint-Vincent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100" b="0" i="0" u="none" strike="noStrike">
                          <a:latin typeface="Arial"/>
                        </a:rPr>
                        <a:t>Vézelise</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051">
                <a:tc>
                  <a:txBody>
                    <a:bodyPr/>
                    <a:lstStyle/>
                    <a:p>
                      <a:pPr algn="l" fontAlgn="ctr"/>
                      <a:r>
                        <a:rPr lang="fr-FR" sz="1200" b="0" i="0" u="none" strike="noStrike">
                          <a:latin typeface="Arial"/>
                        </a:rPr>
                        <a:t>Berthelming</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Freistroff</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Lérouville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Poussay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100" b="0" i="0" u="none" strike="noStrike" dirty="0" err="1">
                          <a:latin typeface="Arial"/>
                        </a:rPr>
                        <a:t>Vincey</a:t>
                      </a:r>
                      <a:endParaRPr lang="fr-FR" sz="1100" b="0" i="0" u="none" strike="noStrike" dirty="0">
                        <a:latin typeface="Arial"/>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051">
                <a:tc>
                  <a:txBody>
                    <a:bodyPr/>
                    <a:lstStyle/>
                    <a:p>
                      <a:pPr algn="l" fontAlgn="ctr"/>
                      <a:r>
                        <a:rPr lang="fr-FR" sz="1200" b="0" i="0" u="none" strike="noStrike" dirty="0" err="1">
                          <a:latin typeface="Arial"/>
                        </a:rPr>
                        <a:t>Bertrichamps</a:t>
                      </a:r>
                      <a:endParaRPr lang="fr-FR" sz="1200" b="0" i="0" u="none" strike="noStrike" dirty="0">
                        <a:latin typeface="Arial"/>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Frouard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Lesseux - Frapelle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Pouxeux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100" b="0" i="0" u="none" strike="noStrike">
                          <a:latin typeface="Arial"/>
                        </a:rPr>
                        <a:t>Vittel</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051">
                <a:tc>
                  <a:txBody>
                    <a:bodyPr/>
                    <a:lstStyle/>
                    <a:p>
                      <a:pPr algn="l" fontAlgn="ctr"/>
                      <a:r>
                        <a:rPr lang="fr-FR" sz="1200" b="0" i="0" u="none" strike="noStrike" dirty="0" err="1">
                          <a:latin typeface="Arial"/>
                        </a:rPr>
                        <a:t>Biffontaine</a:t>
                      </a:r>
                      <a:endParaRPr lang="fr-FR" sz="1200" b="0" i="0" u="none" strike="noStrike" dirty="0">
                        <a:latin typeface="Arial"/>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Gandrange - Amnéville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Liverdun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Praye sous Vaudémont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100" b="0" i="0" u="none" strike="noStrike">
                          <a:latin typeface="Arial"/>
                        </a:rPr>
                        <a:t>Walygator parc</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051">
                <a:tc>
                  <a:txBody>
                    <a:bodyPr/>
                    <a:lstStyle/>
                    <a:p>
                      <a:pPr algn="l" fontAlgn="ctr"/>
                      <a:r>
                        <a:rPr lang="fr-FR" sz="1200" b="0" i="0" u="none" strike="noStrike" dirty="0">
                          <a:latin typeface="Arial"/>
                        </a:rPr>
                        <a:t>Bouzonville</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Hatrize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Longuyon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Provenchères-sur-Fave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100" b="0" i="0" u="none" strike="noStrike">
                          <a:latin typeface="Arial"/>
                        </a:rPr>
                        <a:t>Wittring</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051">
                <a:tc>
                  <a:txBody>
                    <a:bodyPr/>
                    <a:lstStyle/>
                    <a:p>
                      <a:pPr algn="l" fontAlgn="ctr"/>
                      <a:r>
                        <a:rPr lang="fr-FR" sz="1200" b="0" i="0" u="none" strike="noStrike" dirty="0">
                          <a:latin typeface="Arial"/>
                        </a:rPr>
                        <a:t>Bruyères</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Hayange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Ludres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Pulligny - Autrey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100" b="0" i="0" u="none" strike="noStrike">
                          <a:latin typeface="Arial"/>
                        </a:rPr>
                        <a:t>Woippy</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051">
                <a:tc>
                  <a:txBody>
                    <a:bodyPr/>
                    <a:lstStyle/>
                    <a:p>
                      <a:pPr algn="l" fontAlgn="ctr"/>
                      <a:r>
                        <a:rPr lang="fr-FR" sz="1200" b="0" i="0" u="none" strike="noStrike" dirty="0" err="1">
                          <a:latin typeface="Arial"/>
                        </a:rPr>
                        <a:t>Ceintrey</a:t>
                      </a:r>
                      <a:endParaRPr lang="fr-FR" sz="1200" b="0" i="0" u="none" strike="noStrike" dirty="0">
                        <a:latin typeface="Arial"/>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Herny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dirty="0" err="1">
                          <a:latin typeface="Arial"/>
                        </a:rPr>
                        <a:t>Lutzelbourg</a:t>
                      </a:r>
                      <a:endParaRPr lang="fr-FR" sz="1200" b="0" i="0" u="none" strike="noStrike" dirty="0">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Raves - Ban-de-Laveline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100" b="0" i="0" u="none" strike="noStrike">
                          <a:latin typeface="Arial"/>
                        </a:rPr>
                        <a:t>Xertigny</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051">
                <a:tc>
                  <a:txBody>
                    <a:bodyPr/>
                    <a:lstStyle/>
                    <a:p>
                      <a:pPr algn="l" fontAlgn="ctr"/>
                      <a:r>
                        <a:rPr lang="fr-FR" sz="1200" b="0" i="0" u="none" strike="noStrike" dirty="0">
                          <a:latin typeface="Arial"/>
                        </a:rPr>
                        <a:t>Champigneulles</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Hombourg-Budange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Malling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dirty="0" err="1">
                          <a:latin typeface="Arial"/>
                        </a:rPr>
                        <a:t>Réding</a:t>
                      </a:r>
                      <a:endParaRPr lang="fr-FR" sz="1200" b="0" i="0" u="none" strike="noStrike" dirty="0">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100" b="0" i="0" u="none" strike="noStrike">
                          <a:latin typeface="Arial"/>
                        </a:rPr>
                        <a:t>Xeuilley</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051">
                <a:tc>
                  <a:txBody>
                    <a:bodyPr/>
                    <a:lstStyle/>
                    <a:p>
                      <a:pPr algn="l" fontAlgn="ctr"/>
                      <a:r>
                        <a:rPr lang="fr-FR" sz="1200" b="0" i="0" u="none" strike="noStrike" dirty="0" err="1">
                          <a:latin typeface="Arial"/>
                        </a:rPr>
                        <a:t>Chenevières</a:t>
                      </a:r>
                      <a:endParaRPr lang="fr-FR" sz="1200" b="0" i="0" u="none" strike="noStrike" dirty="0">
                        <a:latin typeface="Arial"/>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Hombourg-Haut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Marbache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Rémelfing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100" b="0" i="0" u="none" strike="noStrike">
                          <a:latin typeface="Arial"/>
                        </a:rPr>
                        <a:t>Yutz</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051">
                <a:tc>
                  <a:txBody>
                    <a:bodyPr/>
                    <a:lstStyle/>
                    <a:p>
                      <a:pPr algn="l" fontAlgn="ctr"/>
                      <a:r>
                        <a:rPr lang="fr-FR" sz="1200" b="0" i="0" u="none" strike="noStrike" dirty="0" err="1">
                          <a:latin typeface="Arial"/>
                        </a:rPr>
                        <a:t>Colroy</a:t>
                      </a:r>
                      <a:r>
                        <a:rPr lang="fr-FR" sz="1200" b="0" i="0" u="none" strike="noStrike" dirty="0">
                          <a:latin typeface="Arial"/>
                        </a:rPr>
                        <a:t> - </a:t>
                      </a:r>
                      <a:r>
                        <a:rPr lang="fr-FR" sz="1200" b="0" i="0" u="none" strike="noStrike" dirty="0" err="1">
                          <a:latin typeface="Arial"/>
                        </a:rPr>
                        <a:t>Lubine</a:t>
                      </a:r>
                      <a:endParaRPr lang="fr-FR" sz="1200" b="0" i="0" u="none" strike="noStrike" dirty="0">
                        <a:latin typeface="Arial"/>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Homécourt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Martigny-les-Bains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Revigny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100" b="0" i="0" u="none" strike="noStrike" dirty="0" err="1">
                          <a:latin typeface="Arial"/>
                        </a:rPr>
                        <a:t>Zetting</a:t>
                      </a:r>
                      <a:endParaRPr lang="fr-FR" sz="1100" b="0" i="0" u="none" strike="noStrike" dirty="0">
                        <a:latin typeface="Arial"/>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051">
                <a:tc>
                  <a:txBody>
                    <a:bodyPr/>
                    <a:lstStyle/>
                    <a:p>
                      <a:pPr algn="l" fontAlgn="ctr"/>
                      <a:r>
                        <a:rPr lang="fr-FR" sz="1200" b="0" i="0" u="none" strike="noStrike" dirty="0">
                          <a:latin typeface="Arial"/>
                        </a:rPr>
                        <a:t>Contrexéville</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Houdemont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Ménil Flin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dirty="0">
                          <a:latin typeface="Arial"/>
                        </a:rPr>
                        <a:t>Rombas - </a:t>
                      </a:r>
                      <a:r>
                        <a:rPr lang="fr-FR" sz="1200" b="0" i="0" u="none" strike="noStrike" dirty="0" err="1">
                          <a:latin typeface="Arial"/>
                        </a:rPr>
                        <a:t>Clouange</a:t>
                      </a:r>
                      <a:endParaRPr lang="fr-FR" sz="1200" b="0" i="0" u="none" strike="noStrike" dirty="0">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latin typeface="Arial"/>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227051">
                <a:tc>
                  <a:txBody>
                    <a:bodyPr/>
                    <a:lstStyle/>
                    <a:p>
                      <a:pPr algn="l" fontAlgn="ctr"/>
                      <a:r>
                        <a:rPr lang="fr-FR" sz="1200" b="0" i="0" u="none" strike="noStrike" dirty="0">
                          <a:latin typeface="Arial"/>
                        </a:rPr>
                        <a:t>Corcieux </a:t>
                      </a:r>
                      <a:r>
                        <a:rPr lang="fr-FR" sz="1200" b="0" i="0" u="none" strike="noStrike" dirty="0" err="1">
                          <a:latin typeface="Arial"/>
                        </a:rPr>
                        <a:t>Vanémont</a:t>
                      </a:r>
                      <a:endParaRPr lang="fr-FR" sz="1200" b="0" i="0" u="none" strike="noStrike" dirty="0">
                        <a:latin typeface="Arial"/>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Hundling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a:latin typeface="Arial"/>
                        </a:rPr>
                        <a:t>Messein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0" i="0" u="none" strike="noStrike" dirty="0" err="1">
                          <a:latin typeface="Arial"/>
                        </a:rPr>
                        <a:t>Rozières</a:t>
                      </a:r>
                      <a:r>
                        <a:rPr lang="fr-FR" sz="1200" b="0" i="0" u="none" strike="noStrike" dirty="0">
                          <a:latin typeface="Arial"/>
                        </a:rPr>
                        <a:t>-sur-Mouzon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latin typeface="Arial"/>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40407">
                <a:tc>
                  <a:txBody>
                    <a:bodyPr/>
                    <a:lstStyle/>
                    <a:p>
                      <a:pPr algn="l" fontAlgn="ctr"/>
                      <a:r>
                        <a:rPr lang="fr-FR" sz="1200" b="0" i="0" u="none" strike="noStrike" dirty="0">
                          <a:latin typeface="Arial"/>
                        </a:rPr>
                        <a:t>Courcelles-sur-</a:t>
                      </a:r>
                      <a:r>
                        <a:rPr lang="fr-FR" sz="1200" b="0" i="0" u="none" strike="noStrike" dirty="0" err="1">
                          <a:latin typeface="Arial"/>
                        </a:rPr>
                        <a:t>Nied</a:t>
                      </a:r>
                      <a:endParaRPr lang="fr-FR" sz="1200" b="0" i="0" u="none" strike="noStrike" dirty="0">
                        <a:latin typeface="Arial"/>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fr-FR" sz="1200" b="0" i="0" u="none" strike="noStrike" dirty="0" err="1">
                          <a:latin typeface="Arial"/>
                        </a:rPr>
                        <a:t>Hymont</a:t>
                      </a:r>
                      <a:r>
                        <a:rPr lang="fr-FR" sz="1200" b="0" i="0" u="none" strike="noStrike" dirty="0">
                          <a:latin typeface="Arial"/>
                        </a:rPr>
                        <a:t> - </a:t>
                      </a:r>
                      <a:r>
                        <a:rPr lang="fr-FR" sz="1200" b="0" i="0" u="none" strike="noStrike" dirty="0" err="1">
                          <a:latin typeface="Arial"/>
                        </a:rPr>
                        <a:t>Mattaincourt</a:t>
                      </a:r>
                      <a:endParaRPr lang="fr-FR" sz="1200" b="0" i="0" u="none" strike="noStrike" dirty="0">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fr-FR" sz="1200" b="0" i="0" u="none" strike="noStrike" dirty="0">
                          <a:latin typeface="Arial"/>
                        </a:rPr>
                        <a:t>Metz Nord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fr-FR" sz="1200" b="0" i="0" u="none" strike="noStrike" dirty="0">
                          <a:latin typeface="Arial"/>
                        </a:rPr>
                        <a:t>Saint-Clément - </a:t>
                      </a:r>
                      <a:r>
                        <a:rPr lang="fr-FR" sz="1200" b="0" i="0" u="none" strike="noStrike" dirty="0" err="1">
                          <a:latin typeface="Arial"/>
                        </a:rPr>
                        <a:t>Laronxe</a:t>
                      </a:r>
                      <a:endParaRPr lang="fr-FR" sz="1200" b="0" i="0" u="none" strike="noStrike" dirty="0">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900" b="0" i="0" u="none" strike="noStrike" dirty="0">
                          <a:latin typeface="Arial"/>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0" y="285728"/>
            <a:ext cx="8358214" cy="954107"/>
          </a:xfrm>
          <a:prstGeom prst="rect">
            <a:avLst/>
          </a:prstGeom>
          <a:solidFill>
            <a:srgbClr val="6E267B"/>
          </a:solidFill>
          <a:ln w="9525">
            <a:noFill/>
            <a:miter lim="800000"/>
            <a:headEnd/>
            <a:tailEnd/>
          </a:ln>
        </p:spPr>
        <p:txBody>
          <a:bodyPr/>
          <a:lstStyle/>
          <a:p>
            <a:pPr marL="285750" indent="-285750" eaLnBrk="0" hangingPunct="0"/>
            <a:r>
              <a:rPr lang="fr-FR" altLang="fr-FR" sz="2800" dirty="0">
                <a:solidFill>
                  <a:schemeClr val="bg1"/>
                </a:solidFill>
                <a:latin typeface="Arial" pitchFamily="34" charset="0"/>
              </a:rPr>
              <a:t>	</a:t>
            </a:r>
            <a:r>
              <a:rPr lang="fr-FR" altLang="fr-FR" sz="2800" dirty="0" smtClean="0">
                <a:solidFill>
                  <a:schemeClr val="bg1"/>
                </a:solidFill>
                <a:latin typeface="Arial" pitchFamily="34" charset="0"/>
              </a:rPr>
              <a:t>Classement coût moyen transporteur par C gare sur toutes les régions de France</a:t>
            </a:r>
            <a:endParaRPr lang="fr-FR" altLang="fr-FR" sz="2800" dirty="0">
              <a:solidFill>
                <a:schemeClr val="bg1"/>
              </a:solidFill>
              <a:latin typeface="Arial" pitchFamily="34" charset="0"/>
            </a:endParaRPr>
          </a:p>
        </p:txBody>
      </p:sp>
      <p:grpSp>
        <p:nvGrpSpPr>
          <p:cNvPr id="2" name="Groupe 6"/>
          <p:cNvGrpSpPr/>
          <p:nvPr/>
        </p:nvGrpSpPr>
        <p:grpSpPr>
          <a:xfrm>
            <a:off x="-178595" y="-142900"/>
            <a:ext cx="9608379" cy="7143776"/>
            <a:chOff x="-178595" y="-142900"/>
            <a:chExt cx="9608379" cy="7143776"/>
          </a:xfrm>
        </p:grpSpPr>
        <p:sp>
          <p:nvSpPr>
            <p:cNvPr id="8" name="Rectangle 7"/>
            <p:cNvSpPr/>
            <p:nvPr/>
          </p:nvSpPr>
          <p:spPr>
            <a:xfrm>
              <a:off x="-142908" y="-142900"/>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142908" y="6715124"/>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178595" y="-24"/>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9040695" y="9500"/>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rot="16200000">
              <a:off x="6028735" y="2099610"/>
              <a:ext cx="5500682" cy="1015663"/>
            </a:xfrm>
            <a:prstGeom prst="rect">
              <a:avLst/>
            </a:prstGeom>
            <a:noFill/>
          </p:spPr>
          <p:txBody>
            <a:bodyPr wrap="square" rtlCol="0">
              <a:spAutoFit/>
            </a:bodyPr>
            <a:lstStyle/>
            <a:p>
              <a:r>
                <a:rPr lang="fr-FR" sz="6000" b="1" dirty="0" smtClean="0">
                  <a:solidFill>
                    <a:schemeClr val="accent5">
                      <a:lumMod val="60000"/>
                      <a:lumOff val="40000"/>
                    </a:schemeClr>
                  </a:solidFill>
                </a:rPr>
                <a:t>Diapo bilatérale</a:t>
              </a:r>
              <a:endParaRPr lang="fr-FR" sz="6000" b="1" dirty="0">
                <a:solidFill>
                  <a:schemeClr val="accent5">
                    <a:lumMod val="60000"/>
                    <a:lumOff val="40000"/>
                  </a:schemeClr>
                </a:solidFill>
              </a:endParaRPr>
            </a:p>
          </p:txBody>
        </p:sp>
      </p:grpSp>
      <p:sp>
        <p:nvSpPr>
          <p:cNvPr id="14" name="Espace réservé du texte 2"/>
          <p:cNvSpPr txBox="1">
            <a:spLocks/>
          </p:cNvSpPr>
          <p:nvPr/>
        </p:nvSpPr>
        <p:spPr>
          <a:xfrm>
            <a:off x="571472" y="1437489"/>
            <a:ext cx="3419444" cy="276999"/>
          </a:xfrm>
          <a:prstGeom prst="rect">
            <a:avLst/>
          </a:prstGeom>
        </p:spPr>
        <p:txBody>
          <a:bodyPr wrap="square" lIns="0" tIns="0" rIns="0" bIns="0">
            <a:spAutoFit/>
          </a:bodyPr>
          <a:lstStyle/>
          <a:p>
            <a:pPr eaLnBrk="0" hangingPunct="0">
              <a:spcBef>
                <a:spcPts val="0"/>
              </a:spcBef>
              <a:spcAft>
                <a:spcPts val="600"/>
              </a:spcAft>
              <a:defRPr/>
            </a:pPr>
            <a:r>
              <a:rPr lang="fr-FR" sz="1800" dirty="0" smtClean="0">
                <a:solidFill>
                  <a:schemeClr val="tx2"/>
                </a:solidFill>
                <a:latin typeface="Arial"/>
                <a:ea typeface="+mn-ea"/>
                <a:cs typeface="Arial"/>
              </a:rPr>
              <a:t>Gares de segment c – 2016 V1</a:t>
            </a:r>
            <a:endParaRPr lang="fr-FR" sz="1800" dirty="0">
              <a:solidFill>
                <a:schemeClr val="tx2"/>
              </a:solidFill>
              <a:latin typeface="Arial"/>
              <a:ea typeface="+mn-ea"/>
              <a:cs typeface="Arial"/>
            </a:endParaRPr>
          </a:p>
        </p:txBody>
      </p:sp>
      <p:pic>
        <p:nvPicPr>
          <p:cNvPr id="307203" name="Picture 3"/>
          <p:cNvPicPr>
            <a:picLocks noChangeAspect="1" noChangeArrowheads="1"/>
          </p:cNvPicPr>
          <p:nvPr/>
        </p:nvPicPr>
        <p:blipFill>
          <a:blip r:embed="rId3"/>
          <a:srcRect/>
          <a:stretch>
            <a:fillRect/>
          </a:stretch>
        </p:blipFill>
        <p:spPr bwMode="auto">
          <a:xfrm>
            <a:off x="2786050" y="1806704"/>
            <a:ext cx="4357718" cy="4460737"/>
          </a:xfrm>
          <a:prstGeom prst="rect">
            <a:avLst/>
          </a:prstGeom>
          <a:noFill/>
          <a:ln w="9525">
            <a:noFill/>
            <a:miter lim="800000"/>
            <a:headEnd/>
            <a:tailEnd/>
          </a:ln>
          <a:effectLst/>
        </p:spPr>
      </p:pic>
      <p:sp>
        <p:nvSpPr>
          <p:cNvPr id="13" name="Flèche droite 12"/>
          <p:cNvSpPr/>
          <p:nvPr/>
        </p:nvSpPr>
        <p:spPr>
          <a:xfrm>
            <a:off x="2000232" y="4214818"/>
            <a:ext cx="500066" cy="1428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2643174" y="3243592"/>
            <a:ext cx="4572032" cy="1143008"/>
          </a:xfrm>
          <a:prstGeom prst="rect">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5"/>
          <p:cNvSpPr>
            <a:spLocks noChangeArrowheads="1"/>
          </p:cNvSpPr>
          <p:nvPr/>
        </p:nvSpPr>
        <p:spPr bwMode="auto">
          <a:xfrm>
            <a:off x="179388" y="130175"/>
            <a:ext cx="8229600" cy="561975"/>
          </a:xfrm>
          <a:prstGeom prst="rect">
            <a:avLst/>
          </a:prstGeom>
          <a:solidFill>
            <a:srgbClr val="6E267B"/>
          </a:solidFill>
          <a:ln w="9525">
            <a:noFill/>
            <a:miter lim="800000"/>
            <a:headEnd/>
            <a:tailEnd/>
          </a:ln>
        </p:spPr>
        <p:txBody>
          <a:bodyPr/>
          <a:lstStyle/>
          <a:p>
            <a:pPr eaLnBrk="0" hangingPunct="0"/>
            <a:r>
              <a:rPr lang="fr-FR" altLang="fr-FR" sz="2800" dirty="0">
                <a:solidFill>
                  <a:schemeClr val="bg1"/>
                </a:solidFill>
                <a:latin typeface="Arial" pitchFamily="34" charset="0"/>
              </a:rPr>
              <a:t>Compte </a:t>
            </a:r>
            <a:r>
              <a:rPr lang="fr-FR" altLang="fr-FR" sz="2800" dirty="0" smtClean="0">
                <a:solidFill>
                  <a:schemeClr val="bg1"/>
                </a:solidFill>
                <a:latin typeface="Arial" pitchFamily="34" charset="0"/>
              </a:rPr>
              <a:t>des 122 gares C Lorraine </a:t>
            </a:r>
            <a:r>
              <a:rPr lang="fr-FR" altLang="fr-FR" sz="2800" dirty="0">
                <a:solidFill>
                  <a:schemeClr val="bg1"/>
                </a:solidFill>
                <a:latin typeface="Arial" pitchFamily="34" charset="0"/>
              </a:rPr>
              <a:t>2015-2016</a:t>
            </a:r>
          </a:p>
        </p:txBody>
      </p:sp>
      <p:sp>
        <p:nvSpPr>
          <p:cNvPr id="97283" name="ZoneTexte 7"/>
          <p:cNvSpPr txBox="1">
            <a:spLocks noChangeArrowheads="1"/>
          </p:cNvSpPr>
          <p:nvPr/>
        </p:nvSpPr>
        <p:spPr bwMode="auto">
          <a:xfrm>
            <a:off x="6948488" y="6510338"/>
            <a:ext cx="360362" cy="276225"/>
          </a:xfrm>
          <a:prstGeom prst="rect">
            <a:avLst/>
          </a:prstGeom>
          <a:noFill/>
          <a:ln w="9525">
            <a:noFill/>
            <a:miter lim="800000"/>
            <a:headEnd/>
            <a:tailEnd/>
          </a:ln>
        </p:spPr>
        <p:txBody>
          <a:bodyPr>
            <a:spAutoFit/>
          </a:bodyPr>
          <a:lstStyle/>
          <a:p>
            <a:r>
              <a:rPr lang="fr-FR" altLang="fr-FR" sz="1200"/>
              <a:t>62</a:t>
            </a:r>
          </a:p>
        </p:txBody>
      </p:sp>
      <p:sp>
        <p:nvSpPr>
          <p:cNvPr id="97284" name="Espace réservé du texte 2"/>
          <p:cNvSpPr txBox="1">
            <a:spLocks/>
          </p:cNvSpPr>
          <p:nvPr/>
        </p:nvSpPr>
        <p:spPr bwMode="auto">
          <a:xfrm>
            <a:off x="714375" y="785813"/>
            <a:ext cx="5715000" cy="307777"/>
          </a:xfrm>
          <a:prstGeom prst="rect">
            <a:avLst/>
          </a:prstGeom>
          <a:noFill/>
          <a:ln w="9525">
            <a:noFill/>
            <a:miter lim="800000"/>
            <a:headEnd/>
            <a:tailEnd/>
          </a:ln>
        </p:spPr>
        <p:txBody>
          <a:bodyPr lIns="0" tIns="0" rIns="0" bIns="0">
            <a:spAutoFit/>
          </a:bodyPr>
          <a:lstStyle/>
          <a:p>
            <a:pPr eaLnBrk="0" hangingPunct="0">
              <a:spcAft>
                <a:spcPts val="600"/>
              </a:spcAft>
            </a:pPr>
            <a:r>
              <a:rPr lang="fr-FR" sz="2000" dirty="0" smtClean="0">
                <a:solidFill>
                  <a:schemeClr val="tx2"/>
                </a:solidFill>
                <a:latin typeface="Arial" pitchFamily="34" charset="0"/>
                <a:cs typeface="Arial" pitchFamily="34" charset="0"/>
              </a:rPr>
              <a:t>Périmètre </a:t>
            </a:r>
            <a:r>
              <a:rPr lang="fr-FR" sz="2000" dirty="0">
                <a:solidFill>
                  <a:schemeClr val="tx2"/>
                </a:solidFill>
                <a:latin typeface="Arial" pitchFamily="34" charset="0"/>
                <a:cs typeface="Arial" pitchFamily="34" charset="0"/>
              </a:rPr>
              <a:t>régulé et non régulé</a:t>
            </a:r>
          </a:p>
        </p:txBody>
      </p:sp>
      <p:pic>
        <p:nvPicPr>
          <p:cNvPr id="97285" name="Picture 2"/>
          <p:cNvPicPr>
            <a:picLocks noChangeAspect="1" noChangeArrowheads="1"/>
          </p:cNvPicPr>
          <p:nvPr/>
        </p:nvPicPr>
        <p:blipFill>
          <a:blip r:embed="rId3"/>
          <a:srcRect/>
          <a:stretch>
            <a:fillRect/>
          </a:stretch>
        </p:blipFill>
        <p:spPr bwMode="auto">
          <a:xfrm>
            <a:off x="212725" y="1490663"/>
            <a:ext cx="8269288" cy="4170362"/>
          </a:xfrm>
          <a:prstGeom prst="rect">
            <a:avLst/>
          </a:prstGeom>
          <a:noFill/>
          <a:ln w="9525">
            <a:noFill/>
            <a:miter lim="800000"/>
            <a:headEnd/>
            <a:tailEnd/>
          </a:ln>
        </p:spPr>
      </p:pic>
      <p:grpSp>
        <p:nvGrpSpPr>
          <p:cNvPr id="6" name="Groupe 13"/>
          <p:cNvGrpSpPr/>
          <p:nvPr/>
        </p:nvGrpSpPr>
        <p:grpSpPr>
          <a:xfrm>
            <a:off x="-178595" y="-142900"/>
            <a:ext cx="9608379" cy="7143776"/>
            <a:chOff x="-178595" y="-142900"/>
            <a:chExt cx="9608379" cy="7143776"/>
          </a:xfrm>
        </p:grpSpPr>
        <p:sp>
          <p:nvSpPr>
            <p:cNvPr id="7" name="Rectangle 6"/>
            <p:cNvSpPr/>
            <p:nvPr/>
          </p:nvSpPr>
          <p:spPr>
            <a:xfrm>
              <a:off x="-142908" y="-142900"/>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142908" y="6715124"/>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178595" y="-24"/>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9040695" y="9500"/>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rot="16200000">
              <a:off x="6028735" y="2099610"/>
              <a:ext cx="5500682" cy="1015663"/>
            </a:xfrm>
            <a:prstGeom prst="rect">
              <a:avLst/>
            </a:prstGeom>
            <a:noFill/>
          </p:spPr>
          <p:txBody>
            <a:bodyPr wrap="square" rtlCol="0">
              <a:spAutoFit/>
            </a:bodyPr>
            <a:lstStyle/>
            <a:p>
              <a:r>
                <a:rPr lang="fr-FR" sz="6000" b="1" dirty="0" smtClean="0">
                  <a:solidFill>
                    <a:schemeClr val="accent5">
                      <a:lumMod val="60000"/>
                      <a:lumOff val="40000"/>
                    </a:schemeClr>
                  </a:solidFill>
                </a:rPr>
                <a:t>Diapo bilatérale</a:t>
              </a:r>
              <a:endParaRPr lang="fr-FR" sz="6000" b="1" dirty="0">
                <a:solidFill>
                  <a:schemeClr val="accent5">
                    <a:lumMod val="60000"/>
                    <a:lumOff val="40000"/>
                  </a:schemeClr>
                </a:solidFill>
              </a:endParaRPr>
            </a:p>
          </p:txBody>
        </p:sp>
      </p:grpSp>
    </p:spTree>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3"/>
          <p:cNvSpPr>
            <a:spLocks noChangeArrowheads="1"/>
          </p:cNvSpPr>
          <p:nvPr/>
        </p:nvSpPr>
        <p:spPr bwMode="auto">
          <a:xfrm rot="1888353">
            <a:off x="2124075" y="3141663"/>
            <a:ext cx="6075363" cy="288925"/>
          </a:xfrm>
          <a:prstGeom prst="rect">
            <a:avLst/>
          </a:prstGeom>
          <a:noFill/>
          <a:ln w="9525">
            <a:noFill/>
            <a:miter lim="800000"/>
            <a:headEnd/>
            <a:tailEnd/>
          </a:ln>
        </p:spPr>
        <p:txBody>
          <a:bodyPr/>
          <a:lstStyle/>
          <a:p>
            <a:pPr marL="61913" eaLnBrk="0" hangingPunct="0">
              <a:spcBef>
                <a:spcPct val="20000"/>
              </a:spcBef>
              <a:buFont typeface="Arial" pitchFamily="34" charset="0"/>
              <a:buNone/>
            </a:pPr>
            <a:endParaRPr lang="fr-FR" altLang="fr-FR" sz="2000">
              <a:solidFill>
                <a:srgbClr val="6E267B"/>
              </a:solidFill>
            </a:endParaRPr>
          </a:p>
        </p:txBody>
      </p:sp>
      <p:sp>
        <p:nvSpPr>
          <p:cNvPr id="98307" name="Rectangle 6"/>
          <p:cNvSpPr>
            <a:spLocks noChangeArrowheads="1"/>
          </p:cNvSpPr>
          <p:nvPr/>
        </p:nvSpPr>
        <p:spPr bwMode="auto">
          <a:xfrm>
            <a:off x="179388" y="130175"/>
            <a:ext cx="8229600" cy="561975"/>
          </a:xfrm>
          <a:prstGeom prst="rect">
            <a:avLst/>
          </a:prstGeom>
          <a:solidFill>
            <a:srgbClr val="6E267B"/>
          </a:solidFill>
          <a:ln w="9525">
            <a:noFill/>
            <a:miter lim="800000"/>
            <a:headEnd/>
            <a:tailEnd/>
          </a:ln>
        </p:spPr>
        <p:txBody>
          <a:bodyPr/>
          <a:lstStyle/>
          <a:p>
            <a:pPr eaLnBrk="0" hangingPunct="0"/>
            <a:r>
              <a:rPr lang="fr-FR" altLang="fr-FR" sz="2800" dirty="0">
                <a:solidFill>
                  <a:schemeClr val="bg1"/>
                </a:solidFill>
                <a:latin typeface="Arial" pitchFamily="34" charset="0"/>
              </a:rPr>
              <a:t>Compte </a:t>
            </a:r>
            <a:r>
              <a:rPr lang="fr-FR" altLang="fr-FR" sz="2800" dirty="0" smtClean="0">
                <a:solidFill>
                  <a:schemeClr val="bg1"/>
                </a:solidFill>
                <a:latin typeface="Arial" pitchFamily="34" charset="0"/>
              </a:rPr>
              <a:t>des 122 </a:t>
            </a:r>
            <a:r>
              <a:rPr lang="fr-FR" altLang="fr-FR" sz="2800" dirty="0">
                <a:solidFill>
                  <a:schemeClr val="bg1"/>
                </a:solidFill>
                <a:latin typeface="Arial" pitchFamily="34" charset="0"/>
              </a:rPr>
              <a:t>gares C Lorraine</a:t>
            </a:r>
          </a:p>
        </p:txBody>
      </p:sp>
      <p:sp>
        <p:nvSpPr>
          <p:cNvPr id="8" name="Espace réservé du texte 2"/>
          <p:cNvSpPr txBox="1">
            <a:spLocks/>
          </p:cNvSpPr>
          <p:nvPr/>
        </p:nvSpPr>
        <p:spPr>
          <a:xfrm>
            <a:off x="714375" y="785813"/>
            <a:ext cx="4857750" cy="307777"/>
          </a:xfrm>
          <a:prstGeom prst="rect">
            <a:avLst/>
          </a:prstGeom>
        </p:spPr>
        <p:txBody>
          <a:bodyPr lIns="0" tIns="0" rIns="0" bIns="0">
            <a:spAutoFit/>
          </a:bodyPr>
          <a:lstStyle/>
          <a:p>
            <a:pPr eaLnBrk="0" hangingPunct="0">
              <a:spcBef>
                <a:spcPts val="0"/>
              </a:spcBef>
              <a:spcAft>
                <a:spcPts val="600"/>
              </a:spcAft>
              <a:defRPr/>
            </a:pPr>
            <a:r>
              <a:rPr lang="fr-FR" sz="2000" dirty="0">
                <a:solidFill>
                  <a:schemeClr val="tx2"/>
                </a:solidFill>
                <a:latin typeface="Arial"/>
                <a:ea typeface="+mn-ea"/>
                <a:cs typeface="Arial"/>
              </a:rPr>
              <a:t>Zoom sur les charges ‘’Transporteurs’’</a:t>
            </a:r>
          </a:p>
        </p:txBody>
      </p:sp>
      <p:pic>
        <p:nvPicPr>
          <p:cNvPr id="98309" name="Picture 3"/>
          <p:cNvPicPr>
            <a:picLocks noChangeAspect="1" noChangeArrowheads="1"/>
          </p:cNvPicPr>
          <p:nvPr/>
        </p:nvPicPr>
        <p:blipFill>
          <a:blip r:embed="rId3"/>
          <a:srcRect/>
          <a:stretch>
            <a:fillRect/>
          </a:stretch>
        </p:blipFill>
        <p:spPr bwMode="auto">
          <a:xfrm>
            <a:off x="3055542" y="4000504"/>
            <a:ext cx="3997721" cy="2574921"/>
          </a:xfrm>
          <a:prstGeom prst="rect">
            <a:avLst/>
          </a:prstGeom>
          <a:noFill/>
          <a:ln w="9525">
            <a:noFill/>
            <a:miter lim="800000"/>
            <a:headEnd/>
            <a:tailEnd/>
          </a:ln>
        </p:spPr>
      </p:pic>
      <p:pic>
        <p:nvPicPr>
          <p:cNvPr id="98310" name="Picture 9"/>
          <p:cNvPicPr>
            <a:picLocks noChangeAspect="1" noChangeArrowheads="1"/>
          </p:cNvPicPr>
          <p:nvPr/>
        </p:nvPicPr>
        <p:blipFill>
          <a:blip r:embed="rId4"/>
          <a:srcRect/>
          <a:stretch>
            <a:fillRect/>
          </a:stretch>
        </p:blipFill>
        <p:spPr bwMode="auto">
          <a:xfrm>
            <a:off x="428625" y="1643063"/>
            <a:ext cx="8202613" cy="2286000"/>
          </a:xfrm>
          <a:prstGeom prst="rect">
            <a:avLst/>
          </a:prstGeom>
          <a:noFill/>
          <a:ln w="9525">
            <a:noFill/>
            <a:miter lim="800000"/>
            <a:headEnd/>
            <a:tailEnd/>
          </a:ln>
        </p:spPr>
      </p:pic>
      <p:grpSp>
        <p:nvGrpSpPr>
          <p:cNvPr id="7" name="Groupe 13"/>
          <p:cNvGrpSpPr/>
          <p:nvPr/>
        </p:nvGrpSpPr>
        <p:grpSpPr>
          <a:xfrm>
            <a:off x="-178595" y="-142900"/>
            <a:ext cx="9608379" cy="7143776"/>
            <a:chOff x="-178595" y="-142900"/>
            <a:chExt cx="9608379" cy="7143776"/>
          </a:xfrm>
        </p:grpSpPr>
        <p:sp>
          <p:nvSpPr>
            <p:cNvPr id="9" name="Rectangle 8"/>
            <p:cNvSpPr/>
            <p:nvPr/>
          </p:nvSpPr>
          <p:spPr>
            <a:xfrm>
              <a:off x="-142908" y="-142900"/>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142908" y="6715124"/>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178595" y="-24"/>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9040695" y="9500"/>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rot="16200000">
              <a:off x="6028735" y="2099610"/>
              <a:ext cx="5500682" cy="1015663"/>
            </a:xfrm>
            <a:prstGeom prst="rect">
              <a:avLst/>
            </a:prstGeom>
            <a:noFill/>
          </p:spPr>
          <p:txBody>
            <a:bodyPr wrap="square" rtlCol="0">
              <a:spAutoFit/>
            </a:bodyPr>
            <a:lstStyle/>
            <a:p>
              <a:r>
                <a:rPr lang="fr-FR" sz="6000" b="1" dirty="0" smtClean="0">
                  <a:solidFill>
                    <a:schemeClr val="accent5">
                      <a:lumMod val="60000"/>
                      <a:lumOff val="40000"/>
                    </a:schemeClr>
                  </a:solidFill>
                </a:rPr>
                <a:t>Diapo bilatérale</a:t>
              </a:r>
              <a:endParaRPr lang="fr-FR" sz="6000" b="1" dirty="0">
                <a:solidFill>
                  <a:schemeClr val="accent5">
                    <a:lumMod val="60000"/>
                    <a:lumOff val="40000"/>
                  </a:schemeClr>
                </a:solidFill>
              </a:endParaRPr>
            </a:p>
          </p:txBody>
        </p:sp>
      </p:grpSp>
    </p:spTree>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2"/>
          <p:cNvSpPr txBox="1">
            <a:spLocks/>
          </p:cNvSpPr>
          <p:nvPr/>
        </p:nvSpPr>
        <p:spPr>
          <a:xfrm>
            <a:off x="1123950" y="785813"/>
            <a:ext cx="6832600" cy="307777"/>
          </a:xfrm>
          <a:prstGeom prst="rect">
            <a:avLst/>
          </a:prstGeom>
        </p:spPr>
        <p:txBody>
          <a:bodyPr lIns="0" tIns="0" rIns="0" bIns="0">
            <a:spAutoFit/>
          </a:bodyPr>
          <a:lstStyle/>
          <a:p>
            <a:pPr eaLnBrk="0" hangingPunct="0">
              <a:spcBef>
                <a:spcPts val="0"/>
              </a:spcBef>
              <a:spcAft>
                <a:spcPts val="600"/>
              </a:spcAft>
              <a:defRPr/>
            </a:pPr>
            <a:r>
              <a:rPr lang="fr-FR" sz="2000" dirty="0" smtClean="0">
                <a:solidFill>
                  <a:schemeClr val="tx2"/>
                </a:solidFill>
                <a:latin typeface="Arial"/>
                <a:ea typeface="+mn-ea"/>
                <a:cs typeface="Arial"/>
              </a:rPr>
              <a:t>Evolution </a:t>
            </a:r>
            <a:r>
              <a:rPr lang="fr-FR" sz="2000" dirty="0">
                <a:solidFill>
                  <a:schemeClr val="tx2"/>
                </a:solidFill>
                <a:latin typeface="Arial"/>
                <a:ea typeface="+mn-ea"/>
                <a:cs typeface="Arial"/>
              </a:rPr>
              <a:t>des charges tous transporteurs</a:t>
            </a:r>
          </a:p>
        </p:txBody>
      </p:sp>
      <p:sp>
        <p:nvSpPr>
          <p:cNvPr id="99331" name="Rectangle 7"/>
          <p:cNvSpPr>
            <a:spLocks noChangeArrowheads="1"/>
          </p:cNvSpPr>
          <p:nvPr/>
        </p:nvSpPr>
        <p:spPr bwMode="auto">
          <a:xfrm>
            <a:off x="179388" y="130175"/>
            <a:ext cx="8229600" cy="561975"/>
          </a:xfrm>
          <a:prstGeom prst="rect">
            <a:avLst/>
          </a:prstGeom>
          <a:solidFill>
            <a:srgbClr val="6E267B"/>
          </a:solidFill>
          <a:ln w="9525">
            <a:noFill/>
            <a:miter lim="800000"/>
            <a:headEnd/>
            <a:tailEnd/>
          </a:ln>
        </p:spPr>
        <p:txBody>
          <a:bodyPr/>
          <a:lstStyle/>
          <a:p>
            <a:pPr eaLnBrk="0" hangingPunct="0"/>
            <a:r>
              <a:rPr lang="fr-FR" altLang="fr-FR" sz="2800" dirty="0">
                <a:solidFill>
                  <a:schemeClr val="bg1"/>
                </a:solidFill>
                <a:latin typeface="Arial" pitchFamily="34" charset="0"/>
              </a:rPr>
              <a:t>Compte des </a:t>
            </a:r>
            <a:r>
              <a:rPr lang="fr-FR" altLang="fr-FR" sz="2800" dirty="0" smtClean="0">
                <a:solidFill>
                  <a:schemeClr val="bg1"/>
                </a:solidFill>
                <a:latin typeface="Arial" pitchFamily="34" charset="0"/>
              </a:rPr>
              <a:t>122 gares </a:t>
            </a:r>
            <a:r>
              <a:rPr lang="fr-FR" altLang="fr-FR" sz="2800" dirty="0">
                <a:solidFill>
                  <a:schemeClr val="bg1"/>
                </a:solidFill>
                <a:latin typeface="Arial" pitchFamily="34" charset="0"/>
              </a:rPr>
              <a:t>C Lorraine </a:t>
            </a:r>
          </a:p>
        </p:txBody>
      </p:sp>
      <p:sp>
        <p:nvSpPr>
          <p:cNvPr id="99332" name="ZoneTexte 12"/>
          <p:cNvSpPr txBox="1">
            <a:spLocks noChangeArrowheads="1"/>
          </p:cNvSpPr>
          <p:nvPr/>
        </p:nvSpPr>
        <p:spPr bwMode="auto">
          <a:xfrm>
            <a:off x="6948488" y="6510338"/>
            <a:ext cx="360362" cy="276225"/>
          </a:xfrm>
          <a:prstGeom prst="rect">
            <a:avLst/>
          </a:prstGeom>
          <a:noFill/>
          <a:ln w="9525">
            <a:noFill/>
            <a:miter lim="800000"/>
            <a:headEnd/>
            <a:tailEnd/>
          </a:ln>
        </p:spPr>
        <p:txBody>
          <a:bodyPr>
            <a:spAutoFit/>
          </a:bodyPr>
          <a:lstStyle/>
          <a:p>
            <a:r>
              <a:rPr lang="fr-FR" altLang="fr-FR" sz="1200"/>
              <a:t>68</a:t>
            </a:r>
          </a:p>
        </p:txBody>
      </p:sp>
      <p:pic>
        <p:nvPicPr>
          <p:cNvPr id="99333" name="Picture 2"/>
          <p:cNvPicPr>
            <a:picLocks noChangeAspect="1" noChangeArrowheads="1"/>
          </p:cNvPicPr>
          <p:nvPr/>
        </p:nvPicPr>
        <p:blipFill>
          <a:blip r:embed="rId2"/>
          <a:srcRect/>
          <a:stretch>
            <a:fillRect/>
          </a:stretch>
        </p:blipFill>
        <p:spPr bwMode="auto">
          <a:xfrm>
            <a:off x="1123950" y="1304925"/>
            <a:ext cx="7654925" cy="4716463"/>
          </a:xfrm>
          <a:prstGeom prst="rect">
            <a:avLst/>
          </a:prstGeom>
          <a:noFill/>
          <a:ln w="9525">
            <a:noFill/>
            <a:miter lim="800000"/>
            <a:headEnd/>
            <a:tailEnd/>
          </a:ln>
        </p:spPr>
      </p:pic>
      <p:grpSp>
        <p:nvGrpSpPr>
          <p:cNvPr id="7" name="Groupe 13"/>
          <p:cNvGrpSpPr/>
          <p:nvPr/>
        </p:nvGrpSpPr>
        <p:grpSpPr>
          <a:xfrm>
            <a:off x="-178595" y="-142900"/>
            <a:ext cx="9608379" cy="7143776"/>
            <a:chOff x="-178595" y="-142900"/>
            <a:chExt cx="9608379" cy="7143776"/>
          </a:xfrm>
        </p:grpSpPr>
        <p:sp>
          <p:nvSpPr>
            <p:cNvPr id="8" name="Rectangle 7"/>
            <p:cNvSpPr/>
            <p:nvPr/>
          </p:nvSpPr>
          <p:spPr>
            <a:xfrm>
              <a:off x="-142908" y="-142900"/>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142908" y="6715124"/>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178595" y="-24"/>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9040695" y="9500"/>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rot="16200000">
              <a:off x="6028735" y="2099610"/>
              <a:ext cx="5500682" cy="1015663"/>
            </a:xfrm>
            <a:prstGeom prst="rect">
              <a:avLst/>
            </a:prstGeom>
            <a:noFill/>
          </p:spPr>
          <p:txBody>
            <a:bodyPr wrap="square" rtlCol="0">
              <a:spAutoFit/>
            </a:bodyPr>
            <a:lstStyle/>
            <a:p>
              <a:r>
                <a:rPr lang="fr-FR" sz="6000" b="1" dirty="0" smtClean="0">
                  <a:solidFill>
                    <a:schemeClr val="accent5">
                      <a:lumMod val="60000"/>
                      <a:lumOff val="40000"/>
                    </a:schemeClr>
                  </a:solidFill>
                </a:rPr>
                <a:t>Diapo bilatérale</a:t>
              </a:r>
              <a:endParaRPr lang="fr-FR" sz="6000" b="1" dirty="0">
                <a:solidFill>
                  <a:schemeClr val="accent5">
                    <a:lumMod val="60000"/>
                    <a:lumOff val="40000"/>
                  </a:schemeClr>
                </a:solidFill>
              </a:endParaRPr>
            </a:p>
          </p:txBody>
        </p:sp>
      </p:grpSp>
    </p:spTree>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785813" y="1285875"/>
            <a:ext cx="1571625" cy="121443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marL="342900" indent="-342900" algn="ctr" eaLnBrk="0" hangingPunct="0">
              <a:spcBef>
                <a:spcPct val="20000"/>
              </a:spcBef>
              <a:defRPr/>
            </a:pPr>
            <a:r>
              <a:rPr lang="fr-FR" sz="2000" b="1" dirty="0">
                <a:solidFill>
                  <a:schemeClr val="tx2"/>
                </a:solidFill>
                <a:ea typeface="ＭＳ Ｐゴシック" pitchFamily="34" charset="-128"/>
                <a:cs typeface="Arial" charset="0"/>
              </a:rPr>
              <a:t>2015 : </a:t>
            </a:r>
          </a:p>
          <a:p>
            <a:pPr marL="342900" indent="-342900" algn="ctr" eaLnBrk="0" hangingPunct="0">
              <a:spcBef>
                <a:spcPct val="20000"/>
              </a:spcBef>
              <a:defRPr/>
            </a:pPr>
            <a:r>
              <a:rPr lang="fr-FR" sz="2000" b="1" dirty="0">
                <a:solidFill>
                  <a:schemeClr val="tx2"/>
                </a:solidFill>
                <a:ea typeface="ＭＳ Ｐゴシック" pitchFamily="34" charset="-128"/>
                <a:cs typeface="Arial" charset="0"/>
              </a:rPr>
              <a:t>2 774 k€</a:t>
            </a:r>
          </a:p>
        </p:txBody>
      </p:sp>
      <p:sp>
        <p:nvSpPr>
          <p:cNvPr id="7" name="Rectangle 3"/>
          <p:cNvSpPr>
            <a:spLocks noChangeArrowheads="1"/>
          </p:cNvSpPr>
          <p:nvPr/>
        </p:nvSpPr>
        <p:spPr bwMode="auto">
          <a:xfrm>
            <a:off x="5929313" y="4786313"/>
            <a:ext cx="1571625" cy="12144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marL="342900" indent="-342900" algn="ctr" eaLnBrk="0" hangingPunct="0">
              <a:spcBef>
                <a:spcPct val="20000"/>
              </a:spcBef>
              <a:defRPr/>
            </a:pPr>
            <a:r>
              <a:rPr lang="fr-FR" sz="2000" b="1">
                <a:solidFill>
                  <a:schemeClr val="tx2"/>
                </a:solidFill>
                <a:ea typeface="ＭＳ Ｐゴシック" pitchFamily="34" charset="-128"/>
                <a:cs typeface="Arial" charset="0"/>
              </a:rPr>
              <a:t>2016 : </a:t>
            </a:r>
          </a:p>
          <a:p>
            <a:pPr marL="342900" indent="-342900" algn="ctr" eaLnBrk="0" hangingPunct="0">
              <a:spcBef>
                <a:spcPct val="20000"/>
              </a:spcBef>
              <a:defRPr/>
            </a:pPr>
            <a:r>
              <a:rPr lang="fr-FR" sz="2000" b="1">
                <a:solidFill>
                  <a:schemeClr val="tx2"/>
                </a:solidFill>
                <a:ea typeface="ＭＳ Ｐゴシック" pitchFamily="34" charset="-128"/>
                <a:cs typeface="Arial" charset="0"/>
              </a:rPr>
              <a:t>2 553 k€</a:t>
            </a:r>
          </a:p>
        </p:txBody>
      </p:sp>
      <p:sp>
        <p:nvSpPr>
          <p:cNvPr id="13" name="Flèche à angle droit 12"/>
          <p:cNvSpPr/>
          <p:nvPr/>
        </p:nvSpPr>
        <p:spPr>
          <a:xfrm rot="5400000">
            <a:off x="1678782" y="2321719"/>
            <a:ext cx="3357562" cy="4286250"/>
          </a:xfrm>
          <a:prstGeom prst="bentUpArrow">
            <a:avLst>
              <a:gd name="adj1" fmla="val 25000"/>
              <a:gd name="adj2" fmla="val 25000"/>
              <a:gd name="adj3" fmla="val 31017"/>
            </a:avLst>
          </a:prstGeom>
          <a:ln w="269875" cap="sq">
            <a:solidFill>
              <a:srgbClr val="B0B0B2"/>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100357" name="Rectangle 3"/>
          <p:cNvSpPr>
            <a:spLocks noChangeArrowheads="1"/>
          </p:cNvSpPr>
          <p:nvPr/>
        </p:nvSpPr>
        <p:spPr bwMode="auto">
          <a:xfrm>
            <a:off x="2451100" y="2071688"/>
            <a:ext cx="6215063" cy="3286125"/>
          </a:xfrm>
          <a:prstGeom prst="rect">
            <a:avLst/>
          </a:prstGeom>
          <a:noFill/>
          <a:ln w="9525">
            <a:noFill/>
            <a:miter lim="800000"/>
            <a:headEnd/>
            <a:tailEnd/>
          </a:ln>
        </p:spPr>
        <p:txBody>
          <a:bodyPr anchor="ctr"/>
          <a:lstStyle/>
          <a:p>
            <a:pPr marL="342900" indent="-342900" eaLnBrk="0" hangingPunct="0">
              <a:spcBef>
                <a:spcPct val="20000"/>
              </a:spcBef>
            </a:pPr>
            <a:endParaRPr lang="fr-FR" sz="1400" i="1">
              <a:solidFill>
                <a:schemeClr val="tx2"/>
              </a:solidFill>
              <a:latin typeface="Arial" pitchFamily="34" charset="0"/>
              <a:cs typeface="Arial" pitchFamily="34" charset="0"/>
            </a:endParaRPr>
          </a:p>
          <a:p>
            <a:pPr marL="342900" indent="-342900" eaLnBrk="0" hangingPunct="0">
              <a:spcBef>
                <a:spcPct val="20000"/>
              </a:spcBef>
              <a:buFont typeface="Wingdings" pitchFamily="2" charset="2"/>
              <a:buChar char="q"/>
            </a:pPr>
            <a:r>
              <a:rPr lang="fr-FR" sz="1400" b="1">
                <a:solidFill>
                  <a:schemeClr val="tx2"/>
                </a:solidFill>
                <a:latin typeface="Arial" pitchFamily="34" charset="0"/>
                <a:cs typeface="Arial" pitchFamily="34" charset="0"/>
              </a:rPr>
              <a:t>Economies Gestion de site (nettoyage et entretien locatif de gare) : </a:t>
            </a:r>
            <a:r>
              <a:rPr lang="fr-FR" sz="1400" i="1">
                <a:solidFill>
                  <a:schemeClr val="tx2"/>
                </a:solidFill>
                <a:latin typeface="Arial" pitchFamily="34" charset="0"/>
                <a:cs typeface="Arial" pitchFamily="34" charset="0"/>
              </a:rPr>
              <a:t>-227k€</a:t>
            </a:r>
          </a:p>
          <a:p>
            <a:pPr marL="342900" indent="-342900" eaLnBrk="0" hangingPunct="0">
              <a:spcBef>
                <a:spcPct val="20000"/>
              </a:spcBef>
              <a:buFont typeface="Wingdings" pitchFamily="2" charset="2"/>
              <a:buChar char="q"/>
            </a:pPr>
            <a:endParaRPr lang="fr-FR" sz="1400" i="1">
              <a:solidFill>
                <a:schemeClr val="tx2"/>
              </a:solidFill>
              <a:latin typeface="Arial" pitchFamily="34" charset="0"/>
              <a:cs typeface="Arial" pitchFamily="34" charset="0"/>
            </a:endParaRPr>
          </a:p>
          <a:p>
            <a:pPr marL="342900" indent="-342900" eaLnBrk="0" hangingPunct="0">
              <a:spcBef>
                <a:spcPct val="20000"/>
              </a:spcBef>
              <a:buFont typeface="Wingdings" pitchFamily="2" charset="2"/>
              <a:buChar char="q"/>
            </a:pPr>
            <a:r>
              <a:rPr lang="fr-FR" sz="1400" b="1">
                <a:solidFill>
                  <a:schemeClr val="tx2"/>
                </a:solidFill>
                <a:latin typeface="Arial" pitchFamily="34" charset="0"/>
                <a:cs typeface="Arial" pitchFamily="34" charset="0"/>
              </a:rPr>
              <a:t>Baisse du service de gare : </a:t>
            </a:r>
            <a:r>
              <a:rPr lang="fr-FR" sz="1400" i="1">
                <a:solidFill>
                  <a:schemeClr val="tx2"/>
                </a:solidFill>
                <a:latin typeface="Arial" pitchFamily="34" charset="0"/>
                <a:cs typeface="Arial" pitchFamily="34" charset="0"/>
              </a:rPr>
              <a:t>-42k€</a:t>
            </a:r>
          </a:p>
          <a:p>
            <a:pPr marL="342900" indent="-342900" eaLnBrk="0" hangingPunct="0">
              <a:spcBef>
                <a:spcPct val="20000"/>
              </a:spcBef>
              <a:buFont typeface="Wingdings" pitchFamily="2" charset="2"/>
              <a:buChar char="q"/>
            </a:pPr>
            <a:endParaRPr lang="fr-FR" sz="1400" i="1">
              <a:solidFill>
                <a:schemeClr val="tx2"/>
              </a:solidFill>
              <a:latin typeface="Arial" pitchFamily="34" charset="0"/>
              <a:cs typeface="Arial" pitchFamily="34" charset="0"/>
            </a:endParaRPr>
          </a:p>
          <a:p>
            <a:pPr marL="342900" indent="-342900" eaLnBrk="0" hangingPunct="0">
              <a:spcBef>
                <a:spcPct val="20000"/>
              </a:spcBef>
              <a:buFont typeface="Wingdings" pitchFamily="2" charset="2"/>
              <a:buChar char="q"/>
            </a:pPr>
            <a:endParaRPr lang="fr-FR" sz="1400" i="1">
              <a:solidFill>
                <a:schemeClr val="tx2"/>
              </a:solidFill>
              <a:latin typeface="Arial" pitchFamily="34" charset="0"/>
              <a:cs typeface="Arial" pitchFamily="34" charset="0"/>
            </a:endParaRPr>
          </a:p>
          <a:p>
            <a:pPr marL="342900" indent="-342900" eaLnBrk="0" hangingPunct="0">
              <a:spcBef>
                <a:spcPct val="20000"/>
              </a:spcBef>
              <a:buFont typeface="Wingdings" pitchFamily="2" charset="2"/>
              <a:buChar char="q"/>
            </a:pPr>
            <a:r>
              <a:rPr lang="fr-FR" sz="1400" b="1">
                <a:solidFill>
                  <a:schemeClr val="tx2"/>
                </a:solidFill>
                <a:latin typeface="Arial" pitchFamily="34" charset="0"/>
                <a:cs typeface="Arial" pitchFamily="34" charset="0"/>
              </a:rPr>
              <a:t>Diminution du poids des investissements : </a:t>
            </a:r>
            <a:r>
              <a:rPr lang="fr-FR" sz="1400" i="1">
                <a:solidFill>
                  <a:schemeClr val="tx2"/>
                </a:solidFill>
                <a:latin typeface="Arial" pitchFamily="34" charset="0"/>
                <a:cs typeface="Arial" pitchFamily="34" charset="0"/>
              </a:rPr>
              <a:t>-3k€</a:t>
            </a:r>
          </a:p>
          <a:p>
            <a:pPr marL="342900" indent="-342900" eaLnBrk="0" hangingPunct="0">
              <a:spcBef>
                <a:spcPct val="20000"/>
              </a:spcBef>
              <a:buFont typeface="Wingdings" pitchFamily="2" charset="2"/>
              <a:buChar char="q"/>
            </a:pPr>
            <a:endParaRPr lang="fr-FR" sz="1400" i="1">
              <a:solidFill>
                <a:schemeClr val="tx2"/>
              </a:solidFill>
              <a:latin typeface="Arial" pitchFamily="34" charset="0"/>
              <a:cs typeface="Arial" pitchFamily="34" charset="0"/>
            </a:endParaRPr>
          </a:p>
          <a:p>
            <a:pPr marL="342900" indent="-342900" eaLnBrk="0" hangingPunct="0">
              <a:spcBef>
                <a:spcPct val="20000"/>
              </a:spcBef>
              <a:buFont typeface="Wingdings" pitchFamily="2" charset="2"/>
              <a:buChar char="q"/>
            </a:pPr>
            <a:r>
              <a:rPr lang="fr-FR" sz="1400" b="1">
                <a:solidFill>
                  <a:schemeClr val="tx2"/>
                </a:solidFill>
                <a:latin typeface="Arial" pitchFamily="34" charset="0"/>
                <a:cs typeface="Arial" pitchFamily="34" charset="0"/>
              </a:rPr>
              <a:t>Evolutions macro-économiques (1,86 %) :</a:t>
            </a:r>
            <a:r>
              <a:rPr lang="fr-FR" b="1">
                <a:solidFill>
                  <a:schemeClr val="tx2"/>
                </a:solidFill>
              </a:rPr>
              <a:t> </a:t>
            </a:r>
            <a:r>
              <a:rPr lang="fr-FR" sz="1400" i="1">
                <a:solidFill>
                  <a:schemeClr val="tx2"/>
                </a:solidFill>
                <a:latin typeface="Arial" pitchFamily="34" charset="0"/>
                <a:cs typeface="Arial" pitchFamily="34" charset="0"/>
              </a:rPr>
              <a:t>+51k€</a:t>
            </a:r>
          </a:p>
          <a:p>
            <a:pPr marL="342900" indent="-342900" eaLnBrk="0" hangingPunct="0">
              <a:spcBef>
                <a:spcPct val="20000"/>
              </a:spcBef>
              <a:buFont typeface="Wingdings" pitchFamily="2" charset="2"/>
              <a:buChar char="q"/>
            </a:pPr>
            <a:endParaRPr lang="fr-FR" sz="1400" i="1">
              <a:solidFill>
                <a:schemeClr val="tx2"/>
              </a:solidFill>
              <a:latin typeface="Arial" pitchFamily="34" charset="0"/>
              <a:cs typeface="Arial" pitchFamily="34" charset="0"/>
            </a:endParaRPr>
          </a:p>
          <a:p>
            <a:pPr marL="342900" indent="-342900" eaLnBrk="0" hangingPunct="0">
              <a:spcBef>
                <a:spcPct val="20000"/>
              </a:spcBef>
            </a:pPr>
            <a:endParaRPr lang="fr-FR" sz="1400" i="1">
              <a:solidFill>
                <a:schemeClr val="tx2"/>
              </a:solidFill>
              <a:latin typeface="Arial" pitchFamily="34" charset="0"/>
              <a:cs typeface="Arial" pitchFamily="34" charset="0"/>
            </a:endParaRPr>
          </a:p>
          <a:p>
            <a:pPr marL="342900" indent="-342900" eaLnBrk="0" hangingPunct="0">
              <a:spcBef>
                <a:spcPct val="20000"/>
              </a:spcBef>
            </a:pPr>
            <a:endParaRPr lang="fr-FR" sz="1400" i="1">
              <a:solidFill>
                <a:schemeClr val="tx2"/>
              </a:solidFill>
              <a:latin typeface="Arial" pitchFamily="34" charset="0"/>
              <a:cs typeface="Arial" pitchFamily="34" charset="0"/>
            </a:endParaRPr>
          </a:p>
          <a:p>
            <a:pPr marL="342900" indent="-342900" eaLnBrk="0" hangingPunct="0">
              <a:spcBef>
                <a:spcPct val="20000"/>
              </a:spcBef>
            </a:pPr>
            <a:endParaRPr lang="fr-FR" sz="1400" i="1">
              <a:solidFill>
                <a:schemeClr val="tx2"/>
              </a:solidFill>
              <a:latin typeface="Arial" pitchFamily="34" charset="0"/>
              <a:cs typeface="Arial" pitchFamily="34" charset="0"/>
            </a:endParaRPr>
          </a:p>
          <a:p>
            <a:pPr marL="342900" indent="-342900" eaLnBrk="0" hangingPunct="0">
              <a:spcBef>
                <a:spcPct val="20000"/>
              </a:spcBef>
            </a:pPr>
            <a:endParaRPr lang="fr-FR" sz="1400" b="1">
              <a:solidFill>
                <a:schemeClr val="tx2"/>
              </a:solidFill>
              <a:latin typeface="Arial" pitchFamily="34" charset="0"/>
              <a:cs typeface="Arial" pitchFamily="34" charset="0"/>
            </a:endParaRPr>
          </a:p>
          <a:p>
            <a:pPr marL="342900" indent="-342900" eaLnBrk="0" hangingPunct="0">
              <a:spcBef>
                <a:spcPct val="20000"/>
              </a:spcBef>
            </a:pPr>
            <a:endParaRPr lang="fr-FR" sz="1400" b="1">
              <a:solidFill>
                <a:schemeClr val="tx2"/>
              </a:solidFill>
              <a:latin typeface="Arial" pitchFamily="34" charset="0"/>
              <a:cs typeface="Arial" pitchFamily="34" charset="0"/>
            </a:endParaRPr>
          </a:p>
        </p:txBody>
      </p:sp>
      <p:sp>
        <p:nvSpPr>
          <p:cNvPr id="100358" name="Rectangle 8"/>
          <p:cNvSpPr>
            <a:spLocks noChangeArrowheads="1"/>
          </p:cNvSpPr>
          <p:nvPr/>
        </p:nvSpPr>
        <p:spPr bwMode="auto">
          <a:xfrm>
            <a:off x="179388" y="130175"/>
            <a:ext cx="8229600" cy="561975"/>
          </a:xfrm>
          <a:prstGeom prst="rect">
            <a:avLst/>
          </a:prstGeom>
          <a:solidFill>
            <a:srgbClr val="6E267B"/>
          </a:solidFill>
          <a:ln w="9525">
            <a:noFill/>
            <a:miter lim="800000"/>
            <a:headEnd/>
            <a:tailEnd/>
          </a:ln>
        </p:spPr>
        <p:txBody>
          <a:bodyPr/>
          <a:lstStyle/>
          <a:p>
            <a:pPr eaLnBrk="0" hangingPunct="0"/>
            <a:r>
              <a:rPr lang="fr-FR" altLang="fr-FR" sz="2800" dirty="0">
                <a:solidFill>
                  <a:schemeClr val="bg1"/>
                </a:solidFill>
                <a:latin typeface="Arial" pitchFamily="34" charset="0"/>
              </a:rPr>
              <a:t>Compte des </a:t>
            </a:r>
            <a:r>
              <a:rPr lang="fr-FR" altLang="fr-FR" sz="2800" dirty="0" smtClean="0">
                <a:solidFill>
                  <a:schemeClr val="bg1"/>
                </a:solidFill>
                <a:latin typeface="Arial" pitchFamily="34" charset="0"/>
              </a:rPr>
              <a:t>122 gares </a:t>
            </a:r>
            <a:r>
              <a:rPr lang="fr-FR" altLang="fr-FR" sz="2800" dirty="0">
                <a:solidFill>
                  <a:schemeClr val="bg1"/>
                </a:solidFill>
                <a:latin typeface="Arial" pitchFamily="34" charset="0"/>
              </a:rPr>
              <a:t>C Lorraine</a:t>
            </a:r>
          </a:p>
        </p:txBody>
      </p:sp>
      <p:sp>
        <p:nvSpPr>
          <p:cNvPr id="10" name="Espace réservé du texte 2"/>
          <p:cNvSpPr txBox="1">
            <a:spLocks/>
          </p:cNvSpPr>
          <p:nvPr/>
        </p:nvSpPr>
        <p:spPr>
          <a:xfrm>
            <a:off x="785813" y="795338"/>
            <a:ext cx="7929562" cy="307777"/>
          </a:xfrm>
          <a:prstGeom prst="rect">
            <a:avLst/>
          </a:prstGeom>
        </p:spPr>
        <p:txBody>
          <a:bodyPr lIns="0" tIns="0" rIns="0" bIns="0">
            <a:spAutoFit/>
          </a:bodyPr>
          <a:lstStyle/>
          <a:p>
            <a:pPr eaLnBrk="0" hangingPunct="0">
              <a:spcBef>
                <a:spcPts val="0"/>
              </a:spcBef>
              <a:spcAft>
                <a:spcPts val="600"/>
              </a:spcAft>
              <a:defRPr/>
            </a:pPr>
            <a:r>
              <a:rPr lang="fr-FR" sz="2000" dirty="0" smtClean="0">
                <a:solidFill>
                  <a:schemeClr val="tx2"/>
                </a:solidFill>
                <a:latin typeface="Arial"/>
                <a:ea typeface="+mn-ea"/>
                <a:cs typeface="Arial"/>
              </a:rPr>
              <a:t>Analyse </a:t>
            </a:r>
            <a:r>
              <a:rPr lang="fr-FR" sz="2000" dirty="0">
                <a:solidFill>
                  <a:schemeClr val="tx2"/>
                </a:solidFill>
                <a:latin typeface="Arial"/>
                <a:ea typeface="+mn-ea"/>
                <a:cs typeface="Arial"/>
              </a:rPr>
              <a:t>des évolutions des charges tous transporteurs</a:t>
            </a:r>
          </a:p>
        </p:txBody>
      </p:sp>
      <p:sp>
        <p:nvSpPr>
          <p:cNvPr id="100360" name="ZoneTexte 12"/>
          <p:cNvSpPr txBox="1">
            <a:spLocks noChangeArrowheads="1"/>
          </p:cNvSpPr>
          <p:nvPr/>
        </p:nvSpPr>
        <p:spPr bwMode="auto">
          <a:xfrm>
            <a:off x="6948488" y="6510338"/>
            <a:ext cx="360362" cy="276225"/>
          </a:xfrm>
          <a:prstGeom prst="rect">
            <a:avLst/>
          </a:prstGeom>
          <a:noFill/>
          <a:ln w="9525">
            <a:noFill/>
            <a:miter lim="800000"/>
            <a:headEnd/>
            <a:tailEnd/>
          </a:ln>
        </p:spPr>
        <p:txBody>
          <a:bodyPr>
            <a:spAutoFit/>
          </a:bodyPr>
          <a:lstStyle/>
          <a:p>
            <a:r>
              <a:rPr lang="fr-FR" altLang="fr-FR" sz="1200"/>
              <a:t>69</a:t>
            </a:r>
          </a:p>
        </p:txBody>
      </p:sp>
      <p:grpSp>
        <p:nvGrpSpPr>
          <p:cNvPr id="9" name="Groupe 13"/>
          <p:cNvGrpSpPr/>
          <p:nvPr/>
        </p:nvGrpSpPr>
        <p:grpSpPr>
          <a:xfrm>
            <a:off x="-178595" y="-142900"/>
            <a:ext cx="9608379" cy="7143776"/>
            <a:chOff x="-178595" y="-142900"/>
            <a:chExt cx="9608379" cy="7143776"/>
          </a:xfrm>
        </p:grpSpPr>
        <p:sp>
          <p:nvSpPr>
            <p:cNvPr id="11" name="Rectangle 10"/>
            <p:cNvSpPr/>
            <p:nvPr/>
          </p:nvSpPr>
          <p:spPr>
            <a:xfrm>
              <a:off x="-142908" y="-142900"/>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142908" y="6715124"/>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178595" y="-24"/>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9040695" y="9500"/>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rot="16200000">
              <a:off x="6028735" y="2099610"/>
              <a:ext cx="5500682" cy="1015663"/>
            </a:xfrm>
            <a:prstGeom prst="rect">
              <a:avLst/>
            </a:prstGeom>
            <a:noFill/>
          </p:spPr>
          <p:txBody>
            <a:bodyPr wrap="square" rtlCol="0">
              <a:spAutoFit/>
            </a:bodyPr>
            <a:lstStyle/>
            <a:p>
              <a:r>
                <a:rPr lang="fr-FR" sz="6000" b="1" dirty="0" smtClean="0">
                  <a:solidFill>
                    <a:schemeClr val="accent5">
                      <a:lumMod val="60000"/>
                      <a:lumOff val="40000"/>
                    </a:schemeClr>
                  </a:solidFill>
                </a:rPr>
                <a:t>Diapo bilatérale</a:t>
              </a:r>
              <a:endParaRPr lang="fr-FR" sz="6000" b="1" dirty="0">
                <a:solidFill>
                  <a:schemeClr val="accent5">
                    <a:lumMod val="60000"/>
                    <a:lumOff val="40000"/>
                  </a:schemeClr>
                </a:solidFill>
              </a:endParaRPr>
            </a:p>
          </p:txBody>
        </p:sp>
      </p:grpSp>
    </p:spTree>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8" name="Rectangle 8"/>
          <p:cNvSpPr>
            <a:spLocks noChangeArrowheads="1"/>
          </p:cNvSpPr>
          <p:nvPr/>
        </p:nvSpPr>
        <p:spPr bwMode="auto">
          <a:xfrm>
            <a:off x="179388" y="130175"/>
            <a:ext cx="8229600" cy="561975"/>
          </a:xfrm>
          <a:prstGeom prst="rect">
            <a:avLst/>
          </a:prstGeom>
          <a:solidFill>
            <a:srgbClr val="6E267B"/>
          </a:solidFill>
          <a:ln w="9525">
            <a:noFill/>
            <a:miter lim="800000"/>
            <a:headEnd/>
            <a:tailEnd/>
          </a:ln>
        </p:spPr>
        <p:txBody>
          <a:bodyPr/>
          <a:lstStyle/>
          <a:p>
            <a:pPr eaLnBrk="0" hangingPunct="0"/>
            <a:r>
              <a:rPr lang="fr-FR" altLang="fr-FR" sz="2800" dirty="0" smtClean="0">
                <a:solidFill>
                  <a:schemeClr val="bg1"/>
                </a:solidFill>
                <a:latin typeface="Arial" pitchFamily="34" charset="0"/>
              </a:rPr>
              <a:t>Gares B et C Lorraine</a:t>
            </a:r>
            <a:endParaRPr lang="fr-FR" altLang="fr-FR" sz="2800" dirty="0">
              <a:solidFill>
                <a:schemeClr val="bg1"/>
              </a:solidFill>
              <a:latin typeface="Arial" pitchFamily="34" charset="0"/>
            </a:endParaRPr>
          </a:p>
        </p:txBody>
      </p:sp>
      <p:sp>
        <p:nvSpPr>
          <p:cNvPr id="10" name="Espace réservé du texte 2"/>
          <p:cNvSpPr txBox="1">
            <a:spLocks/>
          </p:cNvSpPr>
          <p:nvPr/>
        </p:nvSpPr>
        <p:spPr>
          <a:xfrm>
            <a:off x="571472" y="857232"/>
            <a:ext cx="7286676" cy="4739759"/>
          </a:xfrm>
          <a:prstGeom prst="rect">
            <a:avLst/>
          </a:prstGeom>
        </p:spPr>
        <p:txBody>
          <a:bodyPr wrap="square" lIns="0" tIns="0" rIns="0" bIns="0">
            <a:spAutoFit/>
          </a:bodyPr>
          <a:lstStyle/>
          <a:p>
            <a:pPr eaLnBrk="0" hangingPunct="0">
              <a:spcBef>
                <a:spcPts val="0"/>
              </a:spcBef>
              <a:spcAft>
                <a:spcPts val="600"/>
              </a:spcAft>
              <a:defRPr/>
            </a:pPr>
            <a:r>
              <a:rPr lang="fr-FR" sz="3600" dirty="0" smtClean="0">
                <a:solidFill>
                  <a:schemeClr val="tx2"/>
                </a:solidFill>
                <a:latin typeface="Arial"/>
                <a:ea typeface="+mn-ea"/>
                <a:cs typeface="Arial"/>
              </a:rPr>
              <a:t>Conclusion</a:t>
            </a:r>
          </a:p>
          <a:p>
            <a:pPr eaLnBrk="0" hangingPunct="0">
              <a:spcBef>
                <a:spcPts val="0"/>
              </a:spcBef>
              <a:spcAft>
                <a:spcPts val="600"/>
              </a:spcAft>
              <a:buFont typeface="Wingdings" pitchFamily="2" charset="2"/>
              <a:buChar char="ü"/>
              <a:defRPr/>
            </a:pPr>
            <a:r>
              <a:rPr lang="fr-FR" sz="1800" dirty="0" smtClean="0">
                <a:solidFill>
                  <a:schemeClr val="tx2"/>
                </a:solidFill>
                <a:latin typeface="Arial"/>
                <a:ea typeface="+mn-ea"/>
                <a:cs typeface="Arial"/>
              </a:rPr>
              <a:t>De la productivité à venir sur les charges d’exploitation.</a:t>
            </a:r>
          </a:p>
          <a:p>
            <a:pPr eaLnBrk="0" hangingPunct="0">
              <a:spcBef>
                <a:spcPts val="0"/>
              </a:spcBef>
              <a:spcAft>
                <a:spcPts val="600"/>
              </a:spcAft>
              <a:buFont typeface="Wingdings" pitchFamily="2" charset="2"/>
              <a:buChar char="ü"/>
              <a:defRPr/>
            </a:pPr>
            <a:r>
              <a:rPr lang="fr-FR" sz="1800" dirty="0" smtClean="0">
                <a:solidFill>
                  <a:schemeClr val="tx2"/>
                </a:solidFill>
                <a:latin typeface="Arial"/>
                <a:ea typeface="+mn-ea"/>
                <a:cs typeface="Arial"/>
              </a:rPr>
              <a:t>Une maîtrise des impacts investissements</a:t>
            </a:r>
          </a:p>
          <a:p>
            <a:pPr eaLnBrk="0" hangingPunct="0">
              <a:spcBef>
                <a:spcPts val="0"/>
              </a:spcBef>
              <a:spcAft>
                <a:spcPts val="600"/>
              </a:spcAft>
              <a:buFont typeface="Wingdings" pitchFamily="2" charset="2"/>
              <a:buChar char="ü"/>
              <a:defRPr/>
            </a:pPr>
            <a:r>
              <a:rPr lang="fr-FR" sz="1800" dirty="0" smtClean="0">
                <a:solidFill>
                  <a:schemeClr val="tx2"/>
                </a:solidFill>
                <a:latin typeface="Arial"/>
                <a:ea typeface="+mn-ea"/>
                <a:cs typeface="Arial"/>
              </a:rPr>
              <a:t>Un schéma directeur immobilier difficile à réaliser</a:t>
            </a:r>
          </a:p>
          <a:p>
            <a:pPr eaLnBrk="0" hangingPunct="0">
              <a:spcBef>
                <a:spcPts val="0"/>
              </a:spcBef>
              <a:spcAft>
                <a:spcPts val="600"/>
              </a:spcAft>
              <a:defRPr/>
            </a:pPr>
            <a:endParaRPr lang="fr-FR" sz="1800" dirty="0" smtClean="0">
              <a:solidFill>
                <a:schemeClr val="tx2"/>
              </a:solidFill>
              <a:latin typeface="Arial"/>
              <a:ea typeface="+mn-ea"/>
              <a:cs typeface="Arial"/>
            </a:endParaRPr>
          </a:p>
          <a:p>
            <a:pPr eaLnBrk="0" hangingPunct="0">
              <a:spcBef>
                <a:spcPts val="0"/>
              </a:spcBef>
              <a:spcAft>
                <a:spcPts val="600"/>
              </a:spcAft>
              <a:defRPr/>
            </a:pPr>
            <a:r>
              <a:rPr lang="fr-FR" sz="1800" i="1" dirty="0" smtClean="0">
                <a:solidFill>
                  <a:schemeClr val="tx2"/>
                </a:solidFill>
                <a:latin typeface="Arial"/>
                <a:ea typeface="+mn-ea"/>
                <a:cs typeface="Arial"/>
              </a:rPr>
              <a:t>Sujet à venir :</a:t>
            </a:r>
          </a:p>
          <a:p>
            <a:pPr eaLnBrk="0" hangingPunct="0">
              <a:spcBef>
                <a:spcPts val="0"/>
              </a:spcBef>
              <a:spcAft>
                <a:spcPts val="600"/>
              </a:spcAft>
              <a:defRPr/>
            </a:pPr>
            <a:r>
              <a:rPr lang="fr-FR" sz="1800" i="1" dirty="0" smtClean="0">
                <a:solidFill>
                  <a:schemeClr val="tx2"/>
                </a:solidFill>
                <a:latin typeface="Arial"/>
                <a:ea typeface="+mn-ea"/>
                <a:cs typeface="Arial"/>
              </a:rPr>
              <a:t>- Régénération de l’information voyageur (écrans datant de 2007)</a:t>
            </a:r>
          </a:p>
          <a:p>
            <a:pPr eaLnBrk="0" hangingPunct="0">
              <a:spcBef>
                <a:spcPts val="0"/>
              </a:spcBef>
              <a:spcAft>
                <a:spcPts val="600"/>
              </a:spcAft>
              <a:defRPr/>
            </a:pPr>
            <a:r>
              <a:rPr lang="fr-FR" sz="1800" i="1" dirty="0" smtClean="0">
                <a:solidFill>
                  <a:schemeClr val="tx2"/>
                </a:solidFill>
                <a:latin typeface="Arial"/>
                <a:ea typeface="+mn-ea"/>
                <a:cs typeface="Arial"/>
              </a:rPr>
              <a:t>- Un sujet concernant la capacité des parkings au regard des objectifs de cadencement (Blainville, Toul, …). </a:t>
            </a:r>
          </a:p>
          <a:p>
            <a:pPr eaLnBrk="0" hangingPunct="0">
              <a:spcBef>
                <a:spcPts val="0"/>
              </a:spcBef>
              <a:spcAft>
                <a:spcPts val="600"/>
              </a:spcAft>
              <a:defRPr/>
            </a:pPr>
            <a:endParaRPr lang="fr-FR" sz="1800" i="1" dirty="0" smtClean="0">
              <a:solidFill>
                <a:schemeClr val="tx2"/>
              </a:solidFill>
              <a:latin typeface="Arial"/>
              <a:ea typeface="+mn-ea"/>
              <a:cs typeface="Arial"/>
            </a:endParaRPr>
          </a:p>
          <a:p>
            <a:pPr lvl="2" eaLnBrk="0" hangingPunct="0">
              <a:spcBef>
                <a:spcPts val="0"/>
              </a:spcBef>
              <a:spcAft>
                <a:spcPts val="600"/>
              </a:spcAft>
              <a:defRPr/>
            </a:pPr>
            <a:r>
              <a:rPr lang="fr-FR" sz="1400" i="1" dirty="0" smtClean="0">
                <a:solidFill>
                  <a:schemeClr val="tx2"/>
                </a:solidFill>
                <a:latin typeface="Arial"/>
                <a:ea typeface="+mn-ea"/>
                <a:cs typeface="Arial"/>
              </a:rPr>
              <a:t>La réforme ferroviaire réintroduit la notion de surtaxe locale temporaire. Est-ce une solution pour financer des investissements capacitaires au niveau des parkings des gares ?</a:t>
            </a:r>
          </a:p>
          <a:p>
            <a:pPr eaLnBrk="0" hangingPunct="0">
              <a:spcBef>
                <a:spcPts val="0"/>
              </a:spcBef>
              <a:spcAft>
                <a:spcPts val="600"/>
              </a:spcAft>
              <a:defRPr/>
            </a:pPr>
            <a:endParaRPr lang="fr-FR" sz="1800" dirty="0">
              <a:solidFill>
                <a:schemeClr val="tx2"/>
              </a:solidFill>
              <a:latin typeface="Arial"/>
              <a:ea typeface="+mn-ea"/>
              <a:cs typeface="Arial"/>
            </a:endParaRPr>
          </a:p>
        </p:txBody>
      </p:sp>
      <p:sp>
        <p:nvSpPr>
          <p:cNvPr id="100360" name="ZoneTexte 12"/>
          <p:cNvSpPr txBox="1">
            <a:spLocks noChangeArrowheads="1"/>
          </p:cNvSpPr>
          <p:nvPr/>
        </p:nvSpPr>
        <p:spPr bwMode="auto">
          <a:xfrm>
            <a:off x="6948488" y="6510338"/>
            <a:ext cx="360362" cy="276225"/>
          </a:xfrm>
          <a:prstGeom prst="rect">
            <a:avLst/>
          </a:prstGeom>
          <a:noFill/>
          <a:ln w="9525">
            <a:noFill/>
            <a:miter lim="800000"/>
            <a:headEnd/>
            <a:tailEnd/>
          </a:ln>
        </p:spPr>
        <p:txBody>
          <a:bodyPr>
            <a:spAutoFit/>
          </a:bodyPr>
          <a:lstStyle/>
          <a:p>
            <a:r>
              <a:rPr lang="fr-FR" altLang="fr-FR" sz="1200"/>
              <a:t>69</a:t>
            </a:r>
          </a:p>
        </p:txBody>
      </p:sp>
      <p:grpSp>
        <p:nvGrpSpPr>
          <p:cNvPr id="2" name="Groupe 13"/>
          <p:cNvGrpSpPr/>
          <p:nvPr/>
        </p:nvGrpSpPr>
        <p:grpSpPr>
          <a:xfrm>
            <a:off x="-178595" y="-142900"/>
            <a:ext cx="9608379" cy="7143776"/>
            <a:chOff x="-178595" y="-142900"/>
            <a:chExt cx="9608379" cy="7143776"/>
          </a:xfrm>
        </p:grpSpPr>
        <p:sp>
          <p:nvSpPr>
            <p:cNvPr id="11" name="Rectangle 10"/>
            <p:cNvSpPr/>
            <p:nvPr/>
          </p:nvSpPr>
          <p:spPr>
            <a:xfrm>
              <a:off x="-142908" y="-142900"/>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142908" y="6715124"/>
              <a:ext cx="9572692"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178595" y="-24"/>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9040695" y="9500"/>
              <a:ext cx="357190" cy="6848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rot="16200000">
              <a:off x="6028735" y="2099610"/>
              <a:ext cx="5500682" cy="1015663"/>
            </a:xfrm>
            <a:prstGeom prst="rect">
              <a:avLst/>
            </a:prstGeom>
            <a:noFill/>
          </p:spPr>
          <p:txBody>
            <a:bodyPr wrap="square" rtlCol="0">
              <a:spAutoFit/>
            </a:bodyPr>
            <a:lstStyle/>
            <a:p>
              <a:r>
                <a:rPr lang="fr-FR" sz="6000" b="1" dirty="0" smtClean="0">
                  <a:solidFill>
                    <a:schemeClr val="accent5">
                      <a:lumMod val="60000"/>
                      <a:lumOff val="40000"/>
                    </a:schemeClr>
                  </a:solidFill>
                </a:rPr>
                <a:t>Diapo bilatérale</a:t>
              </a:r>
              <a:endParaRPr lang="fr-FR" sz="6000" b="1" dirty="0">
                <a:solidFill>
                  <a:schemeClr val="accent5">
                    <a:lumMod val="60000"/>
                    <a:lumOff val="40000"/>
                  </a:schemeClr>
                </a:solidFill>
              </a:endParaRPr>
            </a:p>
          </p:txBody>
        </p:sp>
      </p:grpSp>
      <p:sp>
        <p:nvSpPr>
          <p:cNvPr id="13" name="Flèche courbée vers la droite 12"/>
          <p:cNvSpPr/>
          <p:nvPr/>
        </p:nvSpPr>
        <p:spPr>
          <a:xfrm rot="19716889">
            <a:off x="610011" y="4229482"/>
            <a:ext cx="571504" cy="85725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18" name="Rectangle 2"/>
          <p:cNvSpPr>
            <a:spLocks noGrp="1" noChangeArrowheads="1"/>
          </p:cNvSpPr>
          <p:nvPr>
            <p:ph type="body" idx="4294967295"/>
          </p:nvPr>
        </p:nvSpPr>
        <p:spPr bwMode="auto">
          <a:xfrm>
            <a:off x="395288" y="765175"/>
            <a:ext cx="8748712" cy="5400675"/>
          </a:xfrm>
          <a:prstGeom prst="rect">
            <a:avLst/>
          </a:prstGeom>
          <a:noFill/>
          <a:ln>
            <a:miter lim="800000"/>
            <a:headEnd/>
            <a:tailEnd/>
          </a:ln>
        </p:spPr>
        <p:txBody>
          <a:bodyPr/>
          <a:lstStyle/>
          <a:p>
            <a:pPr marL="180975" indent="-180975">
              <a:lnSpc>
                <a:spcPct val="80000"/>
              </a:lnSpc>
              <a:buFont typeface="Arial" pitchFamily="34" charset="0"/>
              <a:buNone/>
            </a:pPr>
            <a:r>
              <a:rPr lang="fr-FR" sz="1600" b="1" dirty="0" smtClean="0">
                <a:solidFill>
                  <a:schemeClr val="bg1">
                    <a:lumMod val="50000"/>
                  </a:schemeClr>
                </a:solidFill>
                <a:latin typeface="Calibri" pitchFamily="34" charset="0"/>
                <a:ea typeface="MS PGothic" pitchFamily="34" charset="-128"/>
                <a:cs typeface="Arial" pitchFamily="34" charset="0"/>
              </a:rPr>
              <a:t>Préambule </a:t>
            </a:r>
          </a:p>
          <a:p>
            <a:pPr marL="180975" indent="-180975">
              <a:lnSpc>
                <a:spcPct val="80000"/>
              </a:lnSpc>
              <a:buFont typeface="Arial" pitchFamily="34" charset="0"/>
              <a:buNone/>
            </a:pPr>
            <a:endParaRPr lang="fr-FR" sz="1600" b="1" dirty="0" smtClean="0">
              <a:solidFill>
                <a:schemeClr val="bg1">
                  <a:lumMod val="50000"/>
                </a:schemeClr>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1600" b="1" dirty="0" smtClean="0">
                <a:solidFill>
                  <a:schemeClr val="bg1">
                    <a:lumMod val="50000"/>
                  </a:schemeClr>
                </a:solidFill>
                <a:latin typeface="Calibri" pitchFamily="34" charset="0"/>
                <a:ea typeface="MS PGothic" pitchFamily="34" charset="-128"/>
                <a:cs typeface="Arial" pitchFamily="34" charset="0"/>
              </a:rPr>
              <a:t>1 – Les faits marquants depuis les dernières IRC</a:t>
            </a:r>
          </a:p>
          <a:p>
            <a:pPr marL="180975" indent="-180975">
              <a:lnSpc>
                <a:spcPct val="80000"/>
              </a:lnSpc>
              <a:buFont typeface="Arial" pitchFamily="34" charset="0"/>
              <a:buNone/>
            </a:pPr>
            <a:endParaRPr lang="fr-FR" sz="1600" b="1" dirty="0" smtClean="0">
              <a:solidFill>
                <a:schemeClr val="bg1">
                  <a:lumMod val="50000"/>
                </a:schemeClr>
              </a:solidFill>
              <a:latin typeface="Calibri" pitchFamily="34" charset="0"/>
              <a:ea typeface="MS PGothic" pitchFamily="34" charset="-128"/>
              <a:cs typeface="Arial" pitchFamily="34" charset="0"/>
            </a:endParaRPr>
          </a:p>
          <a:p>
            <a:pPr marL="180975" indent="-180975">
              <a:lnSpc>
                <a:spcPct val="80000"/>
              </a:lnSpc>
              <a:buNone/>
            </a:pPr>
            <a:r>
              <a:rPr lang="fr-FR" sz="1600" b="1" dirty="0" smtClean="0">
                <a:solidFill>
                  <a:schemeClr val="bg1">
                    <a:lumMod val="50000"/>
                  </a:schemeClr>
                </a:solidFill>
                <a:latin typeface="Calibri" pitchFamily="34" charset="0"/>
                <a:ea typeface="MS PGothic" pitchFamily="34" charset="-128"/>
                <a:cs typeface="Arial" pitchFamily="34" charset="0"/>
              </a:rPr>
              <a:t>2 – Validation des règlements intérieurs de Metz et Thionville</a:t>
            </a:r>
          </a:p>
          <a:p>
            <a:pPr marL="180975" indent="-180975">
              <a:lnSpc>
                <a:spcPct val="80000"/>
              </a:lnSpc>
              <a:buNone/>
            </a:pPr>
            <a:endParaRPr lang="fr-FR" sz="1600" b="1" dirty="0" smtClean="0">
              <a:solidFill>
                <a:schemeClr val="bg1">
                  <a:lumMod val="50000"/>
                </a:schemeClr>
              </a:solidFill>
              <a:latin typeface="Calibri" pitchFamily="34" charset="0"/>
              <a:ea typeface="MS PGothic" pitchFamily="34" charset="-128"/>
              <a:cs typeface="Arial" pitchFamily="34" charset="0"/>
            </a:endParaRPr>
          </a:p>
          <a:p>
            <a:pPr marL="180975" indent="-180975">
              <a:lnSpc>
                <a:spcPct val="80000"/>
              </a:lnSpc>
              <a:buNone/>
            </a:pPr>
            <a:r>
              <a:rPr lang="fr-FR" sz="1600" b="1" dirty="0" smtClean="0">
                <a:solidFill>
                  <a:schemeClr val="bg1">
                    <a:lumMod val="50000"/>
                  </a:schemeClr>
                </a:solidFill>
                <a:latin typeface="Calibri" pitchFamily="34" charset="0"/>
                <a:ea typeface="MS PGothic" pitchFamily="34" charset="-128"/>
                <a:cs typeface="Arial" pitchFamily="34" charset="0"/>
              </a:rPr>
              <a:t>3 – Rappel du modèle économique G&amp;C</a:t>
            </a:r>
          </a:p>
          <a:p>
            <a:pPr marL="180975" indent="-180975">
              <a:lnSpc>
                <a:spcPct val="80000"/>
              </a:lnSpc>
              <a:buNone/>
            </a:pPr>
            <a:endParaRPr lang="fr-FR" sz="1600" b="1" dirty="0" smtClean="0">
              <a:solidFill>
                <a:srgbClr val="6E267B"/>
              </a:solidFill>
              <a:latin typeface="Calibri" pitchFamily="34" charset="0"/>
              <a:ea typeface="MS PGothic" pitchFamily="34" charset="-128"/>
              <a:cs typeface="Arial" pitchFamily="34" charset="0"/>
            </a:endParaRPr>
          </a:p>
          <a:p>
            <a:pPr marL="180975" indent="-180975">
              <a:lnSpc>
                <a:spcPct val="80000"/>
              </a:lnSpc>
              <a:buNone/>
            </a:pPr>
            <a:r>
              <a:rPr lang="fr-FR" sz="1600" b="1" dirty="0" smtClean="0">
                <a:solidFill>
                  <a:srgbClr val="6E267B"/>
                </a:solidFill>
                <a:latin typeface="Calibri" pitchFamily="34" charset="0"/>
                <a:ea typeface="MS PGothic" pitchFamily="34" charset="-128"/>
                <a:cs typeface="Arial" pitchFamily="34" charset="0"/>
              </a:rPr>
              <a:t>Pour chacune des 5 gares:</a:t>
            </a:r>
          </a:p>
          <a:p>
            <a:pPr marL="180975" indent="-180975">
              <a:lnSpc>
                <a:spcPct val="80000"/>
              </a:lnSpc>
              <a:buFont typeface="Arial" pitchFamily="34" charset="0"/>
              <a:buNone/>
            </a:pPr>
            <a:endParaRPr lang="fr-FR" sz="1600" b="1" dirty="0" smtClean="0">
              <a:solidFill>
                <a:srgbClr val="6E267B"/>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1600" b="1" dirty="0" smtClean="0">
                <a:solidFill>
                  <a:srgbClr val="6E267B"/>
                </a:solidFill>
                <a:latin typeface="Calibri" pitchFamily="34" charset="0"/>
                <a:ea typeface="MS PGothic" pitchFamily="34" charset="-128"/>
                <a:cs typeface="Arial" pitchFamily="34" charset="0"/>
              </a:rPr>
              <a:t>		4 - Présentation de la gare</a:t>
            </a:r>
          </a:p>
          <a:p>
            <a:pPr marL="180975" indent="-180975">
              <a:lnSpc>
                <a:spcPct val="80000"/>
              </a:lnSpc>
              <a:buFont typeface="Arial" pitchFamily="34" charset="0"/>
              <a:buNone/>
            </a:pPr>
            <a:endParaRPr lang="fr-FR" sz="1600" b="1" dirty="0" smtClean="0">
              <a:solidFill>
                <a:srgbClr val="6E267B"/>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1600" b="1" dirty="0" smtClean="0">
                <a:solidFill>
                  <a:srgbClr val="6E267B"/>
                </a:solidFill>
                <a:latin typeface="Calibri" pitchFamily="34" charset="0"/>
                <a:ea typeface="MS PGothic" pitchFamily="34" charset="-128"/>
                <a:cs typeface="Arial" pitchFamily="34" charset="0"/>
              </a:rPr>
              <a:t>		5 – La qualité du service dans la gare</a:t>
            </a:r>
          </a:p>
          <a:p>
            <a:pPr marL="180975" indent="-180975">
              <a:lnSpc>
                <a:spcPct val="80000"/>
              </a:lnSpc>
              <a:buFont typeface="Arial" pitchFamily="34" charset="0"/>
              <a:buNone/>
            </a:pPr>
            <a:endParaRPr lang="fr-FR" sz="1600" dirty="0" smtClean="0">
              <a:solidFill>
                <a:srgbClr val="6E267B"/>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1600" b="1" dirty="0" smtClean="0">
                <a:solidFill>
                  <a:srgbClr val="6E267B"/>
                </a:solidFill>
                <a:latin typeface="Calibri" pitchFamily="34" charset="0"/>
                <a:ea typeface="MS PGothic" pitchFamily="34" charset="-128"/>
                <a:cs typeface="Arial" pitchFamily="34" charset="0"/>
              </a:rPr>
              <a:t>		6 - Synthèse des projets d'investissements</a:t>
            </a:r>
          </a:p>
          <a:p>
            <a:pPr marL="180975" indent="-180975">
              <a:lnSpc>
                <a:spcPct val="80000"/>
              </a:lnSpc>
              <a:buFont typeface="Arial" pitchFamily="34" charset="0"/>
              <a:buNone/>
            </a:pPr>
            <a:endParaRPr lang="fr-FR" sz="1600" dirty="0" smtClean="0">
              <a:solidFill>
                <a:srgbClr val="6E267B"/>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1600" b="1" dirty="0" smtClean="0">
                <a:solidFill>
                  <a:srgbClr val="6E267B"/>
                </a:solidFill>
                <a:latin typeface="Calibri" pitchFamily="34" charset="0"/>
                <a:ea typeface="MS PGothic" pitchFamily="34" charset="-128"/>
                <a:cs typeface="Arial" pitchFamily="34" charset="0"/>
              </a:rPr>
              <a:t>		7 - Comptes de gare</a:t>
            </a:r>
          </a:p>
          <a:p>
            <a:pPr marL="180975" indent="-180975">
              <a:lnSpc>
                <a:spcPct val="80000"/>
              </a:lnSpc>
              <a:buFont typeface="Arial" pitchFamily="34" charset="0"/>
              <a:buNone/>
            </a:pPr>
            <a:endParaRPr lang="fr-FR" sz="1600" b="1" dirty="0" smtClean="0">
              <a:solidFill>
                <a:srgbClr val="6E267B"/>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1600" b="1" dirty="0" smtClean="0">
                <a:solidFill>
                  <a:srgbClr val="6E267B"/>
                </a:solidFill>
                <a:latin typeface="Calibri" pitchFamily="34" charset="0"/>
                <a:ea typeface="MS PGothic" pitchFamily="34" charset="-128"/>
                <a:cs typeface="Arial" pitchFamily="34" charset="0"/>
              </a:rPr>
              <a:t>		8 - Redevance d’accès 2016</a:t>
            </a:r>
          </a:p>
          <a:p>
            <a:pPr marL="180975" indent="-180975">
              <a:lnSpc>
                <a:spcPct val="80000"/>
              </a:lnSpc>
              <a:buFont typeface="Arial" pitchFamily="34" charset="0"/>
              <a:buNone/>
            </a:pPr>
            <a:endParaRPr lang="fr-FR" sz="2400" dirty="0" smtClean="0">
              <a:solidFill>
                <a:srgbClr val="6E267B"/>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2000" b="1" dirty="0" smtClean="0">
                <a:solidFill>
                  <a:schemeClr val="bg1">
                    <a:lumMod val="50000"/>
                  </a:schemeClr>
                </a:solidFill>
                <a:latin typeface="Calibri" pitchFamily="34" charset="0"/>
                <a:ea typeface="MS PGothic" pitchFamily="34" charset="-128"/>
                <a:cs typeface="Arial" pitchFamily="34" charset="0"/>
              </a:rPr>
              <a:t>CONCLUSION AVEC SIGNATURE DE L’AVIS CONSULTATIF ET MOTIVE </a:t>
            </a:r>
          </a:p>
          <a:p>
            <a:pPr marL="180975" indent="-180975">
              <a:lnSpc>
                <a:spcPct val="80000"/>
              </a:lnSpc>
              <a:buFont typeface="Arial" pitchFamily="34" charset="0"/>
              <a:buNone/>
            </a:pPr>
            <a:r>
              <a:rPr lang="fr-FR" sz="2000" b="1" dirty="0" smtClean="0">
                <a:solidFill>
                  <a:schemeClr val="bg1">
                    <a:lumMod val="50000"/>
                  </a:schemeClr>
                </a:solidFill>
                <a:latin typeface="Calibri" pitchFamily="34" charset="0"/>
                <a:ea typeface="MS PGothic" pitchFamily="34" charset="-128"/>
                <a:cs typeface="Arial" pitchFamily="34" charset="0"/>
              </a:rPr>
              <a:t>SUR LE DRG 2016</a:t>
            </a:r>
          </a:p>
        </p:txBody>
      </p:sp>
      <p:sp>
        <p:nvSpPr>
          <p:cNvPr id="9219" name="Rectangle 2"/>
          <p:cNvSpPr>
            <a:spLocks noChangeArrowheads="1"/>
          </p:cNvSpPr>
          <p:nvPr/>
        </p:nvSpPr>
        <p:spPr bwMode="auto">
          <a:xfrm>
            <a:off x="395288" y="188913"/>
            <a:ext cx="8229600" cy="433387"/>
          </a:xfrm>
          <a:prstGeom prst="rect">
            <a:avLst/>
          </a:prstGeom>
          <a:noFill/>
          <a:ln w="9525">
            <a:noFill/>
            <a:miter lim="800000"/>
            <a:headEnd/>
            <a:tailEnd/>
          </a:ln>
        </p:spPr>
        <p:txBody>
          <a:bodyPr/>
          <a:lstStyle/>
          <a:p>
            <a:pPr eaLnBrk="0" hangingPunct="0"/>
            <a:r>
              <a:rPr lang="fr-FR" sz="2800" dirty="0" smtClean="0">
                <a:solidFill>
                  <a:srgbClr val="FF0000"/>
                </a:solidFill>
                <a:latin typeface="Calibri" pitchFamily="34" charset="0"/>
                <a:cs typeface="Arial" pitchFamily="34" charset="0"/>
              </a:rPr>
              <a:t>Proposition d’ordre </a:t>
            </a:r>
            <a:r>
              <a:rPr lang="fr-FR" sz="2800" dirty="0">
                <a:solidFill>
                  <a:srgbClr val="FF0000"/>
                </a:solidFill>
                <a:latin typeface="Calibri" pitchFamily="34" charset="0"/>
                <a:cs typeface="Arial" pitchFamily="34" charset="0"/>
              </a:rPr>
              <a:t>du jour</a:t>
            </a:r>
          </a:p>
        </p:txBody>
      </p:sp>
      <p:sp>
        <p:nvSpPr>
          <p:cNvPr id="9220" name="Rectangle 846"/>
          <p:cNvSpPr>
            <a:spLocks noChangeArrowheads="1"/>
          </p:cNvSpPr>
          <p:nvPr/>
        </p:nvSpPr>
        <p:spPr bwMode="auto">
          <a:xfrm>
            <a:off x="179388" y="3860800"/>
            <a:ext cx="3455987" cy="1871663"/>
          </a:xfrm>
          <a:prstGeom prst="rect">
            <a:avLst/>
          </a:prstGeom>
          <a:noFill/>
          <a:ln w="9525">
            <a:noFill/>
            <a:miter lim="800000"/>
            <a:headEnd/>
            <a:tailEnd/>
          </a:ln>
        </p:spPr>
        <p:txBody>
          <a:bodyPr/>
          <a:lstStyle/>
          <a:p>
            <a:pPr marL="742950" lvl="1" indent="-285750" eaLnBrk="0" hangingPunct="0">
              <a:spcBef>
                <a:spcPct val="20000"/>
              </a:spcBef>
              <a:buFont typeface="Arial" pitchFamily="34" charset="0"/>
              <a:buChar char="–"/>
            </a:pPr>
            <a:endParaRPr lang="fr-FR" sz="1800">
              <a:solidFill>
                <a:srgbClr val="6E267B"/>
              </a:solidFill>
            </a:endParaRPr>
          </a:p>
        </p:txBody>
      </p:sp>
      <p:pic>
        <p:nvPicPr>
          <p:cNvPr id="7" name="Picture 53"/>
          <p:cNvPicPr>
            <a:picLocks noChangeAspect="1" noChangeArrowheads="1"/>
          </p:cNvPicPr>
          <p:nvPr/>
        </p:nvPicPr>
        <p:blipFill>
          <a:blip r:embed="rId3"/>
          <a:srcRect/>
          <a:stretch>
            <a:fillRect/>
          </a:stretch>
        </p:blipFill>
        <p:spPr bwMode="auto">
          <a:xfrm>
            <a:off x="6786578" y="214290"/>
            <a:ext cx="2073825" cy="2071702"/>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1214414" y="857232"/>
            <a:ext cx="6516711" cy="5072098"/>
            <a:chOff x="2051050" y="1412875"/>
            <a:chExt cx="5751513" cy="4545151"/>
          </a:xfrm>
        </p:grpSpPr>
        <p:pic>
          <p:nvPicPr>
            <p:cNvPr id="14339" name="Picture 3"/>
            <p:cNvPicPr>
              <a:picLocks noChangeAspect="1" noChangeArrowheads="1"/>
            </p:cNvPicPr>
            <p:nvPr/>
          </p:nvPicPr>
          <p:blipFill>
            <a:blip r:embed="rId3"/>
            <a:srcRect b="5164"/>
            <a:stretch>
              <a:fillRect/>
            </a:stretch>
          </p:blipFill>
          <p:spPr bwMode="auto">
            <a:xfrm>
              <a:off x="2051050" y="1412875"/>
              <a:ext cx="5751513" cy="4545151"/>
            </a:xfrm>
            <a:prstGeom prst="rect">
              <a:avLst/>
            </a:prstGeom>
            <a:noFill/>
            <a:ln w="9525">
              <a:noFill/>
              <a:miter lim="800000"/>
              <a:headEnd/>
              <a:tailEnd/>
            </a:ln>
          </p:spPr>
        </p:pic>
        <p:pic>
          <p:nvPicPr>
            <p:cNvPr id="4" name="Picture 2" descr="10155">
              <a:hlinkClick r:id="rId4"/>
            </p:cNvPr>
            <p:cNvPicPr>
              <a:picLocks noChangeAspect="1" noChangeArrowheads="1"/>
            </p:cNvPicPr>
            <p:nvPr/>
          </p:nvPicPr>
          <p:blipFill>
            <a:blip r:embed="rId5" cstate="email"/>
            <a:stretch>
              <a:fillRect/>
            </a:stretch>
          </p:blipFill>
          <p:spPr bwMode="auto">
            <a:xfrm rot="575369">
              <a:off x="3066055" y="3149699"/>
              <a:ext cx="3623656" cy="1377744"/>
            </a:xfrm>
            <a:prstGeom prst="rect">
              <a:avLst/>
            </a:prstGeom>
            <a:ln>
              <a:noFill/>
            </a:ln>
            <a:effectLst>
              <a:softEdge rad="112500"/>
            </a:effectLst>
          </p:spPr>
        </p:pic>
      </p:grpSp>
      <p:sp>
        <p:nvSpPr>
          <p:cNvPr id="12290" name="Rectangle 8"/>
          <p:cNvSpPr>
            <a:spLocks/>
          </p:cNvSpPr>
          <p:nvPr/>
        </p:nvSpPr>
        <p:spPr bwMode="auto">
          <a:xfrm>
            <a:off x="4214809" y="714356"/>
            <a:ext cx="4929191" cy="1071570"/>
          </a:xfrm>
          <a:prstGeom prst="rect">
            <a:avLst/>
          </a:prstGeom>
          <a:solidFill>
            <a:srgbClr val="6E267B"/>
          </a:solidFill>
          <a:ln w="9525">
            <a:noFill/>
            <a:miter lim="800000"/>
            <a:headEnd/>
            <a:tailEnd/>
          </a:ln>
        </p:spPr>
        <p:txBody>
          <a:bodyPr/>
          <a:lstStyle/>
          <a:p>
            <a:pPr eaLnBrk="0" hangingPunct="0">
              <a:defRPr/>
            </a:pPr>
            <a:r>
              <a:rPr lang="fr-FR" sz="2800" dirty="0" smtClean="0">
                <a:solidFill>
                  <a:schemeClr val="bg1"/>
                </a:solidFill>
                <a:latin typeface="Arial" pitchFamily="34" charset="0"/>
                <a:ea typeface="+mj-ea"/>
              </a:rPr>
              <a:t>Présentation </a:t>
            </a:r>
            <a:r>
              <a:rPr lang="fr-FR" sz="2800" dirty="0">
                <a:solidFill>
                  <a:schemeClr val="bg1"/>
                </a:solidFill>
                <a:latin typeface="Arial" pitchFamily="34" charset="0"/>
                <a:ea typeface="+mj-ea"/>
              </a:rPr>
              <a:t>de la </a:t>
            </a:r>
            <a:r>
              <a:rPr lang="fr-FR" sz="2800" dirty="0" smtClean="0">
                <a:solidFill>
                  <a:schemeClr val="bg1"/>
                </a:solidFill>
                <a:latin typeface="Arial" pitchFamily="34" charset="0"/>
                <a:ea typeface="+mj-ea"/>
              </a:rPr>
              <a:t>gare de LORRAINE TGV</a:t>
            </a:r>
            <a:endParaRPr lang="fr-FR" sz="2800" dirty="0">
              <a:solidFill>
                <a:schemeClr val="bg1"/>
              </a:solidFill>
              <a:latin typeface="Arial" pitchFamily="34" charset="0"/>
              <a:ea typeface="+mj-ea"/>
            </a:endParaRPr>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SNC_Illu_Personnage_5-02"/>
          <p:cNvPicPr>
            <a:picLocks noChangeAspect="1" noChangeArrowheads="1"/>
          </p:cNvPicPr>
          <p:nvPr/>
        </p:nvPicPr>
        <p:blipFill>
          <a:blip r:embed="rId3" cstate="print">
            <a:clrChange>
              <a:clrFrom>
                <a:srgbClr val="000000"/>
              </a:clrFrom>
              <a:clrTo>
                <a:srgbClr val="000000">
                  <a:alpha val="0"/>
                </a:srgbClr>
              </a:clrTo>
            </a:clrChange>
            <a:lum bright="66000" contrast="-76000"/>
          </a:blip>
          <a:srcRect/>
          <a:stretch>
            <a:fillRect/>
          </a:stretch>
        </p:blipFill>
        <p:spPr bwMode="auto">
          <a:xfrm>
            <a:off x="4429124" y="2714620"/>
            <a:ext cx="4786218" cy="3494112"/>
          </a:xfrm>
          <a:prstGeom prst="rect">
            <a:avLst/>
          </a:prstGeom>
          <a:noFill/>
        </p:spPr>
      </p:pic>
      <p:sp>
        <p:nvSpPr>
          <p:cNvPr id="11266" name="Titre 2"/>
          <p:cNvSpPr>
            <a:spLocks noGrp="1"/>
          </p:cNvSpPr>
          <p:nvPr>
            <p:ph type="ctrTitle" idx="4294967295"/>
          </p:nvPr>
        </p:nvSpPr>
        <p:spPr bwMode="auto">
          <a:xfrm>
            <a:off x="214282" y="71414"/>
            <a:ext cx="8929718" cy="862013"/>
          </a:xfrm>
          <a:prstGeom prst="rect">
            <a:avLst/>
          </a:prstGeom>
          <a:solidFill>
            <a:srgbClr val="6E267B"/>
          </a:solidFill>
          <a:ln w="9525">
            <a:noFill/>
            <a:miter lim="800000"/>
            <a:headEnd/>
            <a:tailEnd/>
          </a:ln>
        </p:spPr>
        <p:txBody>
          <a:bodyPr/>
          <a:lstStyle/>
          <a:p>
            <a:pPr algn="l"/>
            <a:r>
              <a:rPr lang="fr-FR" sz="2800" dirty="0" smtClean="0">
                <a:solidFill>
                  <a:schemeClr val="bg1"/>
                </a:solidFill>
                <a:latin typeface="Arial" pitchFamily="34" charset="0"/>
                <a:ea typeface="MS PGothic" pitchFamily="34" charset="-128"/>
                <a:cs typeface="+mn-cs"/>
              </a:rPr>
              <a:t>IRC 2014 – Les grandes étapes du processus de validation du DRG 2016</a:t>
            </a:r>
          </a:p>
        </p:txBody>
      </p:sp>
      <p:sp>
        <p:nvSpPr>
          <p:cNvPr id="11267" name="ZoneTexte 3"/>
          <p:cNvSpPr txBox="1">
            <a:spLocks noChangeArrowheads="1"/>
          </p:cNvSpPr>
          <p:nvPr/>
        </p:nvSpPr>
        <p:spPr bwMode="auto">
          <a:xfrm>
            <a:off x="323850" y="1052513"/>
            <a:ext cx="8286750" cy="4924425"/>
          </a:xfrm>
          <a:prstGeom prst="rect">
            <a:avLst/>
          </a:prstGeom>
          <a:noFill/>
          <a:ln w="9525">
            <a:noFill/>
            <a:miter lim="800000"/>
            <a:headEnd/>
            <a:tailEnd/>
          </a:ln>
        </p:spPr>
        <p:txBody>
          <a:bodyPr>
            <a:spAutoFit/>
          </a:bodyPr>
          <a:lstStyle/>
          <a:p>
            <a:pPr marL="342900" indent="-342900" algn="just" eaLnBrk="0" hangingPunct="0">
              <a:buClr>
                <a:schemeClr val="accent1"/>
              </a:buClr>
              <a:buFontTx/>
              <a:buBlip>
                <a:blip r:embed="rId4"/>
              </a:buBlip>
            </a:pPr>
            <a:r>
              <a:rPr lang="fr-FR" sz="1600" b="1" dirty="0">
                <a:solidFill>
                  <a:srgbClr val="6E267B"/>
                </a:solidFill>
                <a:latin typeface="Calibri" pitchFamily="34" charset="0"/>
              </a:rPr>
              <a:t>De janvier à </a:t>
            </a:r>
            <a:r>
              <a:rPr lang="fr-FR" sz="1600" b="1" dirty="0" smtClean="0">
                <a:solidFill>
                  <a:srgbClr val="6E267B"/>
                </a:solidFill>
                <a:latin typeface="Calibri" pitchFamily="34" charset="0"/>
              </a:rPr>
              <a:t>mars 2014</a:t>
            </a:r>
            <a:endParaRPr lang="fr-FR" sz="1600" b="1" dirty="0">
              <a:solidFill>
                <a:srgbClr val="6E267B"/>
              </a:solidFill>
              <a:latin typeface="Calibri" pitchFamily="34" charset="0"/>
            </a:endParaRPr>
          </a:p>
          <a:p>
            <a:pPr marL="800100" lvl="1" indent="-342900" algn="just" eaLnBrk="0" hangingPunct="0">
              <a:buClr>
                <a:schemeClr val="accent1"/>
              </a:buClr>
              <a:buFontTx/>
              <a:buBlip>
                <a:blip r:embed="rId5"/>
              </a:buBlip>
            </a:pPr>
            <a:r>
              <a:rPr lang="fr-FR" sz="1400" dirty="0">
                <a:solidFill>
                  <a:srgbClr val="6E267B"/>
                </a:solidFill>
                <a:latin typeface="Calibri" pitchFamily="34" charset="0"/>
              </a:rPr>
              <a:t>Mise à jour de la liste des </a:t>
            </a:r>
            <a:r>
              <a:rPr lang="fr-FR" sz="1400" dirty="0" smtClean="0">
                <a:solidFill>
                  <a:srgbClr val="6E267B"/>
                </a:solidFill>
                <a:latin typeface="Calibri" pitchFamily="34" charset="0"/>
              </a:rPr>
              <a:t>gares</a:t>
            </a:r>
          </a:p>
          <a:p>
            <a:pPr marL="800100" lvl="1" indent="-342900" algn="just" eaLnBrk="0" hangingPunct="0">
              <a:buClr>
                <a:schemeClr val="accent1"/>
              </a:buClr>
              <a:buFontTx/>
              <a:buBlip>
                <a:blip r:embed="rId5"/>
              </a:buBlip>
            </a:pPr>
            <a:r>
              <a:rPr lang="fr-FR" sz="1400" dirty="0" smtClean="0">
                <a:solidFill>
                  <a:srgbClr val="6E267B"/>
                </a:solidFill>
                <a:latin typeface="Calibri" pitchFamily="34" charset="0"/>
              </a:rPr>
              <a:t>Estimation des évolutions des charges gares 2015</a:t>
            </a:r>
            <a:endParaRPr lang="fr-FR" sz="1400" dirty="0">
              <a:solidFill>
                <a:srgbClr val="6E267B"/>
              </a:solidFill>
              <a:latin typeface="Calibri" pitchFamily="34" charset="0"/>
            </a:endParaRPr>
          </a:p>
          <a:p>
            <a:pPr marL="800100" lvl="1" indent="-342900" algn="just" eaLnBrk="0" hangingPunct="0">
              <a:buClr>
                <a:schemeClr val="accent1"/>
              </a:buClr>
              <a:buFontTx/>
              <a:buBlip>
                <a:blip r:embed="rId5"/>
              </a:buBlip>
            </a:pPr>
            <a:r>
              <a:rPr lang="fr-FR" sz="1400" dirty="0">
                <a:solidFill>
                  <a:srgbClr val="6E267B"/>
                </a:solidFill>
                <a:latin typeface="Calibri" pitchFamily="34" charset="0"/>
              </a:rPr>
              <a:t>Révision de la </a:t>
            </a:r>
            <a:r>
              <a:rPr lang="fr-FR" sz="1400" dirty="0" smtClean="0">
                <a:solidFill>
                  <a:srgbClr val="6E267B"/>
                </a:solidFill>
                <a:latin typeface="Calibri" pitchFamily="34" charset="0"/>
              </a:rPr>
              <a:t>Programmation Pluriannuel des Investissements (PPI)</a:t>
            </a:r>
            <a:endParaRPr lang="fr-FR" sz="1400" dirty="0">
              <a:solidFill>
                <a:srgbClr val="6E267B"/>
              </a:solidFill>
              <a:latin typeface="Calibri" pitchFamily="34" charset="0"/>
            </a:endParaRPr>
          </a:p>
          <a:p>
            <a:pPr marL="1257300" lvl="2" indent="-342900" algn="just" eaLnBrk="0" hangingPunct="0">
              <a:buClr>
                <a:schemeClr val="accent1"/>
              </a:buClr>
              <a:buFont typeface="Arial" pitchFamily="34" charset="0"/>
              <a:buChar char="•"/>
            </a:pPr>
            <a:r>
              <a:rPr lang="fr-FR" sz="1400" b="1" dirty="0" smtClean="0">
                <a:solidFill>
                  <a:srgbClr val="FF0000"/>
                </a:solidFill>
                <a:latin typeface="Calibri" pitchFamily="34" charset="0"/>
              </a:rPr>
              <a:t>Réunions </a:t>
            </a:r>
            <a:r>
              <a:rPr lang="fr-FR" sz="1400" b="1" dirty="0">
                <a:solidFill>
                  <a:srgbClr val="FF0000"/>
                </a:solidFill>
                <a:latin typeface="Calibri" pitchFamily="34" charset="0"/>
              </a:rPr>
              <a:t>de préparation des IRC </a:t>
            </a:r>
            <a:r>
              <a:rPr lang="fr-FR" sz="1400" b="1" dirty="0" smtClean="0">
                <a:solidFill>
                  <a:srgbClr val="FF0000"/>
                </a:solidFill>
                <a:latin typeface="Calibri" pitchFamily="34" charset="0"/>
              </a:rPr>
              <a:t>2014 – 1</a:t>
            </a:r>
            <a:r>
              <a:rPr lang="fr-FR" sz="1400" b="1" baseline="30000" dirty="0" smtClean="0">
                <a:solidFill>
                  <a:srgbClr val="FF0000"/>
                </a:solidFill>
                <a:latin typeface="Calibri" pitchFamily="34" charset="0"/>
              </a:rPr>
              <a:t>ère</a:t>
            </a:r>
            <a:r>
              <a:rPr lang="fr-FR" sz="1400" b="1" dirty="0" smtClean="0">
                <a:solidFill>
                  <a:srgbClr val="FF0000"/>
                </a:solidFill>
                <a:latin typeface="Calibri" pitchFamily="34" charset="0"/>
              </a:rPr>
              <a:t> bilatérale G&amp;C / CR Lorraine</a:t>
            </a:r>
            <a:endParaRPr lang="fr-FR" sz="1400" b="1" dirty="0">
              <a:solidFill>
                <a:srgbClr val="FF0000"/>
              </a:solidFill>
              <a:latin typeface="Calibri" pitchFamily="34" charset="0"/>
            </a:endParaRPr>
          </a:p>
          <a:p>
            <a:pPr marL="1714500" lvl="3" indent="-342900" algn="just" eaLnBrk="0" hangingPunct="0">
              <a:buClr>
                <a:schemeClr val="accent1"/>
              </a:buClr>
              <a:buFont typeface="Wingdings" pitchFamily="2" charset="2"/>
              <a:buChar char="ü"/>
            </a:pPr>
            <a:r>
              <a:rPr lang="fr-FR" sz="1200" dirty="0">
                <a:solidFill>
                  <a:srgbClr val="6E267B"/>
                </a:solidFill>
                <a:latin typeface="Calibri" pitchFamily="34" charset="0"/>
              </a:rPr>
              <a:t>Présentation des </a:t>
            </a:r>
            <a:r>
              <a:rPr lang="fr-FR" sz="1200" dirty="0" smtClean="0">
                <a:solidFill>
                  <a:srgbClr val="6E267B"/>
                </a:solidFill>
                <a:latin typeface="Calibri" pitchFamily="34" charset="0"/>
              </a:rPr>
              <a:t>évolutions DRG 2015</a:t>
            </a:r>
            <a:endParaRPr lang="fr-FR" sz="1200" dirty="0">
              <a:solidFill>
                <a:srgbClr val="6E267B"/>
              </a:solidFill>
              <a:latin typeface="Calibri" pitchFamily="34" charset="0"/>
            </a:endParaRPr>
          </a:p>
          <a:p>
            <a:pPr marL="1714500" lvl="3" indent="-342900" algn="just" eaLnBrk="0" hangingPunct="0">
              <a:buClr>
                <a:schemeClr val="accent1"/>
              </a:buClr>
              <a:buFont typeface="Wingdings" pitchFamily="2" charset="2"/>
              <a:buChar char="ü"/>
            </a:pPr>
            <a:r>
              <a:rPr lang="fr-FR" sz="1200" dirty="0">
                <a:solidFill>
                  <a:srgbClr val="6E267B"/>
                </a:solidFill>
                <a:latin typeface="Calibri" pitchFamily="34" charset="0"/>
              </a:rPr>
              <a:t>Présentation </a:t>
            </a:r>
            <a:r>
              <a:rPr lang="fr-FR" sz="1200" dirty="0" smtClean="0">
                <a:solidFill>
                  <a:srgbClr val="6E267B"/>
                </a:solidFill>
                <a:latin typeface="Calibri" pitchFamily="34" charset="0"/>
              </a:rPr>
              <a:t>du projet de PPI</a:t>
            </a:r>
            <a:endParaRPr lang="fr-FR" sz="1200" dirty="0">
              <a:solidFill>
                <a:srgbClr val="6E267B"/>
              </a:solidFill>
              <a:latin typeface="Calibri" pitchFamily="34" charset="0"/>
            </a:endParaRPr>
          </a:p>
          <a:p>
            <a:pPr marL="342900" indent="-342900" algn="just" eaLnBrk="0" hangingPunct="0">
              <a:buClr>
                <a:schemeClr val="accent1"/>
              </a:buClr>
              <a:buFontTx/>
              <a:buBlip>
                <a:blip r:embed="rId4"/>
              </a:buBlip>
            </a:pPr>
            <a:endParaRPr lang="fr-FR" sz="1000" b="1" dirty="0">
              <a:solidFill>
                <a:srgbClr val="6E267B"/>
              </a:solidFill>
              <a:latin typeface="Calibri" pitchFamily="34" charset="0"/>
            </a:endParaRPr>
          </a:p>
          <a:p>
            <a:pPr marL="342900" indent="-342900" algn="just" eaLnBrk="0" hangingPunct="0">
              <a:buClr>
                <a:schemeClr val="accent1"/>
              </a:buClr>
              <a:buFontTx/>
              <a:buBlip>
                <a:blip r:embed="rId4"/>
              </a:buBlip>
            </a:pPr>
            <a:r>
              <a:rPr lang="fr-FR" sz="1600" b="1" dirty="0" smtClean="0">
                <a:solidFill>
                  <a:srgbClr val="6E267B"/>
                </a:solidFill>
                <a:latin typeface="Calibri" pitchFamily="34" charset="0"/>
              </a:rPr>
              <a:t>Mai et juin 2014</a:t>
            </a:r>
            <a:endParaRPr lang="fr-FR" sz="1600" b="1" dirty="0">
              <a:solidFill>
                <a:srgbClr val="6E267B"/>
              </a:solidFill>
              <a:latin typeface="Calibri" pitchFamily="34" charset="0"/>
            </a:endParaRPr>
          </a:p>
          <a:p>
            <a:pPr marL="800100" lvl="1" indent="-342900" algn="just" eaLnBrk="0" hangingPunct="0">
              <a:buClr>
                <a:schemeClr val="accent1"/>
              </a:buClr>
              <a:buFontTx/>
              <a:buBlip>
                <a:blip r:embed="rId5"/>
              </a:buBlip>
            </a:pPr>
            <a:r>
              <a:rPr lang="fr-FR" sz="1400" dirty="0" smtClean="0">
                <a:solidFill>
                  <a:srgbClr val="6E267B"/>
                </a:solidFill>
                <a:latin typeface="Calibri" pitchFamily="34" charset="0"/>
              </a:rPr>
              <a:t>Validation de </a:t>
            </a:r>
            <a:r>
              <a:rPr lang="fr-FR" sz="1400" dirty="0">
                <a:solidFill>
                  <a:srgbClr val="6E267B"/>
                </a:solidFill>
                <a:latin typeface="Calibri" pitchFamily="34" charset="0"/>
              </a:rPr>
              <a:t>la PPI</a:t>
            </a:r>
          </a:p>
          <a:p>
            <a:pPr marL="800100" lvl="1" indent="-342900" algn="just" eaLnBrk="0" hangingPunct="0">
              <a:buClr>
                <a:schemeClr val="accent1"/>
              </a:buClr>
              <a:buFontTx/>
              <a:buBlip>
                <a:blip r:embed="rId5"/>
              </a:buBlip>
            </a:pPr>
            <a:r>
              <a:rPr lang="fr-FR" sz="1400" dirty="0">
                <a:solidFill>
                  <a:srgbClr val="6E267B"/>
                </a:solidFill>
                <a:latin typeface="Calibri" pitchFamily="34" charset="0"/>
              </a:rPr>
              <a:t>Validation du plan de transport </a:t>
            </a:r>
            <a:r>
              <a:rPr lang="fr-FR" sz="1400" dirty="0" smtClean="0">
                <a:solidFill>
                  <a:srgbClr val="6E267B"/>
                </a:solidFill>
                <a:latin typeface="Calibri" pitchFamily="34" charset="0"/>
              </a:rPr>
              <a:t>2016</a:t>
            </a:r>
            <a:endParaRPr lang="fr-FR" sz="1400" dirty="0">
              <a:solidFill>
                <a:srgbClr val="6E267B"/>
              </a:solidFill>
              <a:latin typeface="Calibri" pitchFamily="34" charset="0"/>
            </a:endParaRPr>
          </a:p>
          <a:p>
            <a:pPr marL="800100" lvl="1" indent="-342900" algn="just" eaLnBrk="0" hangingPunct="0">
              <a:buClr>
                <a:schemeClr val="accent1"/>
              </a:buClr>
              <a:buFontTx/>
              <a:buBlip>
                <a:blip r:embed="rId5"/>
              </a:buBlip>
            </a:pPr>
            <a:r>
              <a:rPr lang="fr-FR" sz="1400" dirty="0">
                <a:solidFill>
                  <a:srgbClr val="6E267B"/>
                </a:solidFill>
                <a:latin typeface="Calibri" pitchFamily="34" charset="0"/>
              </a:rPr>
              <a:t>Finalisation des </a:t>
            </a:r>
            <a:r>
              <a:rPr lang="fr-FR" sz="1400" dirty="0" smtClean="0">
                <a:solidFill>
                  <a:srgbClr val="6E267B"/>
                </a:solidFill>
                <a:latin typeface="Calibri" pitchFamily="34" charset="0"/>
              </a:rPr>
              <a:t>estimations de charges 2016</a:t>
            </a:r>
            <a:endParaRPr lang="fr-FR" sz="1400" dirty="0">
              <a:solidFill>
                <a:srgbClr val="6E267B"/>
              </a:solidFill>
              <a:latin typeface="Calibri" pitchFamily="34" charset="0"/>
            </a:endParaRPr>
          </a:p>
          <a:p>
            <a:pPr marL="800100" lvl="1" indent="-342900" algn="just" eaLnBrk="0" hangingPunct="0">
              <a:buClr>
                <a:schemeClr val="accent1"/>
              </a:buClr>
              <a:buFontTx/>
              <a:buBlip>
                <a:blip r:embed="rId5"/>
              </a:buBlip>
            </a:pPr>
            <a:r>
              <a:rPr lang="fr-FR" sz="1400" dirty="0">
                <a:solidFill>
                  <a:srgbClr val="6E267B"/>
                </a:solidFill>
                <a:latin typeface="Calibri" pitchFamily="34" charset="0"/>
              </a:rPr>
              <a:t>Validation du projet de DRG </a:t>
            </a:r>
            <a:r>
              <a:rPr lang="fr-FR" sz="1400" dirty="0" smtClean="0">
                <a:solidFill>
                  <a:srgbClr val="6E267B"/>
                </a:solidFill>
                <a:latin typeface="Calibri" pitchFamily="34" charset="0"/>
              </a:rPr>
              <a:t>2016 </a:t>
            </a:r>
            <a:r>
              <a:rPr lang="fr-FR" sz="1400" dirty="0">
                <a:solidFill>
                  <a:srgbClr val="6E267B"/>
                </a:solidFill>
                <a:latin typeface="Calibri" pitchFamily="34" charset="0"/>
              </a:rPr>
              <a:t>par les </a:t>
            </a:r>
            <a:r>
              <a:rPr lang="fr-FR" sz="1400" dirty="0" smtClean="0">
                <a:solidFill>
                  <a:srgbClr val="6E267B"/>
                </a:solidFill>
                <a:latin typeface="Calibri" pitchFamily="34" charset="0"/>
              </a:rPr>
              <a:t>Conseils d’Administration </a:t>
            </a:r>
            <a:r>
              <a:rPr lang="fr-FR" sz="1400" dirty="0">
                <a:solidFill>
                  <a:srgbClr val="6E267B"/>
                </a:solidFill>
                <a:latin typeface="Calibri" pitchFamily="34" charset="0"/>
              </a:rPr>
              <a:t>de SNCF et RFF (fin juin)</a:t>
            </a:r>
          </a:p>
          <a:p>
            <a:pPr marL="800100" lvl="1" indent="-342900" algn="just" eaLnBrk="0" hangingPunct="0">
              <a:buClr>
                <a:schemeClr val="accent1"/>
              </a:buClr>
              <a:buFontTx/>
              <a:buBlip>
                <a:blip r:embed="rId4"/>
              </a:buBlip>
            </a:pPr>
            <a:endParaRPr lang="fr-FR" sz="1000" dirty="0">
              <a:solidFill>
                <a:srgbClr val="6E267B"/>
              </a:solidFill>
              <a:latin typeface="Calibri" pitchFamily="34" charset="0"/>
            </a:endParaRPr>
          </a:p>
          <a:p>
            <a:pPr marL="342900" indent="-342900" algn="just" eaLnBrk="0" hangingPunct="0">
              <a:buClr>
                <a:schemeClr val="accent1"/>
              </a:buClr>
              <a:buFontTx/>
              <a:buBlip>
                <a:blip r:embed="rId4"/>
              </a:buBlip>
            </a:pPr>
            <a:r>
              <a:rPr lang="fr-FR" sz="1600" b="1" dirty="0">
                <a:solidFill>
                  <a:srgbClr val="6E267B"/>
                </a:solidFill>
                <a:latin typeface="Calibri" pitchFamily="34" charset="0"/>
              </a:rPr>
              <a:t>De juillet à octobre </a:t>
            </a:r>
            <a:r>
              <a:rPr lang="fr-FR" sz="1600" b="1" dirty="0" smtClean="0">
                <a:solidFill>
                  <a:srgbClr val="6E267B"/>
                </a:solidFill>
                <a:latin typeface="Calibri" pitchFamily="34" charset="0"/>
              </a:rPr>
              <a:t>2014</a:t>
            </a:r>
            <a:endParaRPr lang="fr-FR" sz="1600" b="1" dirty="0">
              <a:solidFill>
                <a:srgbClr val="6E267B"/>
              </a:solidFill>
              <a:latin typeface="Calibri" pitchFamily="34" charset="0"/>
            </a:endParaRPr>
          </a:p>
          <a:p>
            <a:pPr marL="800100" lvl="1" indent="-342900" algn="just" eaLnBrk="0" hangingPunct="0">
              <a:buClr>
                <a:schemeClr val="accent1"/>
              </a:buClr>
              <a:buFontTx/>
              <a:buBlip>
                <a:blip r:embed="rId5"/>
              </a:buBlip>
            </a:pPr>
            <a:r>
              <a:rPr lang="fr-FR" sz="1400" dirty="0">
                <a:solidFill>
                  <a:srgbClr val="6E267B"/>
                </a:solidFill>
                <a:latin typeface="Calibri" pitchFamily="34" charset="0"/>
              </a:rPr>
              <a:t>Consultation du projet de DRG </a:t>
            </a:r>
            <a:r>
              <a:rPr lang="fr-FR" sz="1400" dirty="0" smtClean="0">
                <a:solidFill>
                  <a:srgbClr val="6E267B"/>
                </a:solidFill>
                <a:latin typeface="Calibri" pitchFamily="34" charset="0"/>
              </a:rPr>
              <a:t>2016 </a:t>
            </a:r>
            <a:r>
              <a:rPr lang="fr-FR" sz="1400" dirty="0">
                <a:solidFill>
                  <a:srgbClr val="6E267B"/>
                </a:solidFill>
                <a:latin typeface="Calibri" pitchFamily="34" charset="0"/>
              </a:rPr>
              <a:t>pour avis des AO, EF et de l’ARAF</a:t>
            </a:r>
          </a:p>
          <a:p>
            <a:pPr marL="800100" lvl="1" indent="-342900" algn="just" eaLnBrk="0" hangingPunct="0">
              <a:buClr>
                <a:schemeClr val="accent1"/>
              </a:buClr>
              <a:buFontTx/>
              <a:buBlip>
                <a:blip r:embed="rId5"/>
              </a:buBlip>
            </a:pPr>
            <a:r>
              <a:rPr lang="fr-FR" sz="1400" b="1" dirty="0">
                <a:solidFill>
                  <a:srgbClr val="FF0000"/>
                </a:solidFill>
                <a:latin typeface="Calibri" pitchFamily="34" charset="0"/>
              </a:rPr>
              <a:t>Bilatérales avec les AO et les </a:t>
            </a:r>
            <a:r>
              <a:rPr lang="fr-FR" sz="1400" b="1" dirty="0" smtClean="0">
                <a:solidFill>
                  <a:srgbClr val="FF0000"/>
                </a:solidFill>
                <a:latin typeface="Calibri" pitchFamily="34" charset="0"/>
              </a:rPr>
              <a:t>transporteurs ferroviaires </a:t>
            </a:r>
            <a:r>
              <a:rPr lang="fr-FR" sz="1400" b="1" dirty="0">
                <a:solidFill>
                  <a:srgbClr val="FF0000"/>
                </a:solidFill>
                <a:latin typeface="Calibri" pitchFamily="34" charset="0"/>
              </a:rPr>
              <a:t>sur la facture « gares »</a:t>
            </a:r>
          </a:p>
          <a:p>
            <a:pPr marL="800100" lvl="1" indent="-342900" algn="just" eaLnBrk="0" hangingPunct="0">
              <a:buClr>
                <a:schemeClr val="accent1"/>
              </a:buClr>
              <a:buFontTx/>
              <a:buBlip>
                <a:blip r:embed="rId5"/>
              </a:buBlip>
            </a:pPr>
            <a:r>
              <a:rPr lang="fr-FR" sz="1400" b="1" dirty="0">
                <a:solidFill>
                  <a:srgbClr val="FF0000"/>
                </a:solidFill>
                <a:latin typeface="Calibri" pitchFamily="34" charset="0"/>
              </a:rPr>
              <a:t>Tenue des IRC </a:t>
            </a:r>
            <a:r>
              <a:rPr lang="fr-FR" sz="1400" b="1" dirty="0" smtClean="0">
                <a:solidFill>
                  <a:srgbClr val="FF0000"/>
                </a:solidFill>
                <a:latin typeface="Calibri" pitchFamily="34" charset="0"/>
              </a:rPr>
              <a:t>2014 (octobre</a:t>
            </a:r>
            <a:r>
              <a:rPr lang="fr-FR" sz="1400" b="1" dirty="0">
                <a:solidFill>
                  <a:srgbClr val="FF0000"/>
                </a:solidFill>
                <a:latin typeface="Calibri" pitchFamily="34" charset="0"/>
              </a:rPr>
              <a:t>) pour avis sur le DRG </a:t>
            </a:r>
            <a:r>
              <a:rPr lang="fr-FR" sz="1400" b="1" dirty="0" smtClean="0">
                <a:solidFill>
                  <a:srgbClr val="FF0000"/>
                </a:solidFill>
                <a:latin typeface="Calibri" pitchFamily="34" charset="0"/>
              </a:rPr>
              <a:t>2016, gares de segment A</a:t>
            </a:r>
            <a:endParaRPr lang="fr-FR" sz="1400" b="1" dirty="0">
              <a:solidFill>
                <a:srgbClr val="FF0000"/>
              </a:solidFill>
              <a:latin typeface="Calibri" pitchFamily="34" charset="0"/>
            </a:endParaRPr>
          </a:p>
          <a:p>
            <a:pPr marL="800100" lvl="1" indent="-342900" algn="just" eaLnBrk="0" hangingPunct="0">
              <a:buClr>
                <a:schemeClr val="accent1"/>
              </a:buClr>
              <a:buFontTx/>
              <a:buBlip>
                <a:blip r:embed="rId4"/>
              </a:buBlip>
            </a:pPr>
            <a:endParaRPr lang="fr-FR" sz="1000" dirty="0">
              <a:solidFill>
                <a:srgbClr val="6E267B"/>
              </a:solidFill>
              <a:latin typeface="Calibri" pitchFamily="34" charset="0"/>
            </a:endParaRPr>
          </a:p>
          <a:p>
            <a:pPr marL="342900" indent="-342900" algn="just" eaLnBrk="0" hangingPunct="0">
              <a:buClr>
                <a:schemeClr val="accent1"/>
              </a:buClr>
              <a:buFontTx/>
              <a:buBlip>
                <a:blip r:embed="rId4"/>
              </a:buBlip>
            </a:pPr>
            <a:r>
              <a:rPr lang="fr-FR" sz="1600" b="1" dirty="0">
                <a:solidFill>
                  <a:srgbClr val="6E267B"/>
                </a:solidFill>
                <a:latin typeface="Calibri" pitchFamily="34" charset="0"/>
              </a:rPr>
              <a:t>De novembre à décembre </a:t>
            </a:r>
            <a:r>
              <a:rPr lang="fr-FR" sz="1600" b="1" dirty="0" smtClean="0">
                <a:solidFill>
                  <a:srgbClr val="6E267B"/>
                </a:solidFill>
                <a:latin typeface="Calibri" pitchFamily="34" charset="0"/>
              </a:rPr>
              <a:t>2014</a:t>
            </a:r>
            <a:endParaRPr lang="fr-FR" sz="1400" b="1" dirty="0">
              <a:solidFill>
                <a:srgbClr val="6E267B"/>
              </a:solidFill>
              <a:latin typeface="Calibri" pitchFamily="34" charset="0"/>
            </a:endParaRPr>
          </a:p>
          <a:p>
            <a:pPr marL="800100" lvl="1" indent="-342900" algn="just" eaLnBrk="0" hangingPunct="0">
              <a:buClr>
                <a:schemeClr val="accent1"/>
              </a:buClr>
              <a:buFontTx/>
              <a:buBlip>
                <a:blip r:embed="rId5"/>
              </a:buBlip>
            </a:pPr>
            <a:r>
              <a:rPr lang="fr-FR" sz="1400" b="1" dirty="0">
                <a:solidFill>
                  <a:srgbClr val="FF0000"/>
                </a:solidFill>
                <a:latin typeface="Calibri" pitchFamily="34" charset="0"/>
              </a:rPr>
              <a:t>Intégration</a:t>
            </a:r>
            <a:r>
              <a:rPr lang="fr-FR" sz="1400" b="1" dirty="0">
                <a:solidFill>
                  <a:srgbClr val="FF0000"/>
                </a:solidFill>
                <a:latin typeface="Arial "/>
              </a:rPr>
              <a:t> </a:t>
            </a:r>
            <a:r>
              <a:rPr lang="fr-FR" sz="1400" b="1" dirty="0">
                <a:solidFill>
                  <a:srgbClr val="FF0000"/>
                </a:solidFill>
                <a:latin typeface="Calibri" pitchFamily="34" charset="0"/>
              </a:rPr>
              <a:t>des avis et remarques issus de la consultation</a:t>
            </a:r>
          </a:p>
          <a:p>
            <a:pPr marL="800100" lvl="1" indent="-342900" algn="just" eaLnBrk="0" hangingPunct="0">
              <a:buClr>
                <a:schemeClr val="accent1"/>
              </a:buClr>
              <a:buFontTx/>
              <a:buBlip>
                <a:blip r:embed="rId5"/>
              </a:buBlip>
            </a:pPr>
            <a:r>
              <a:rPr lang="fr-FR" sz="1400" dirty="0">
                <a:solidFill>
                  <a:srgbClr val="6E267B"/>
                </a:solidFill>
                <a:latin typeface="Calibri" pitchFamily="34" charset="0"/>
              </a:rPr>
              <a:t>Validation du DRG </a:t>
            </a:r>
            <a:r>
              <a:rPr lang="fr-FR" sz="1400" dirty="0" smtClean="0">
                <a:solidFill>
                  <a:srgbClr val="6E267B"/>
                </a:solidFill>
                <a:latin typeface="Calibri" pitchFamily="34" charset="0"/>
              </a:rPr>
              <a:t>2016 </a:t>
            </a:r>
            <a:r>
              <a:rPr lang="fr-FR" sz="1400" dirty="0">
                <a:solidFill>
                  <a:srgbClr val="6E267B"/>
                </a:solidFill>
                <a:latin typeface="Calibri" pitchFamily="34" charset="0"/>
              </a:rPr>
              <a:t>par les CA de SNCF et RFF (fin novembre)</a:t>
            </a:r>
          </a:p>
          <a:p>
            <a:pPr marL="800100" lvl="1" indent="-342900" algn="just" eaLnBrk="0" hangingPunct="0">
              <a:buClr>
                <a:schemeClr val="accent1"/>
              </a:buClr>
              <a:buFontTx/>
              <a:buBlip>
                <a:blip r:embed="rId5"/>
              </a:buBlip>
            </a:pPr>
            <a:r>
              <a:rPr lang="fr-FR" sz="1400" dirty="0">
                <a:solidFill>
                  <a:srgbClr val="6E267B"/>
                </a:solidFill>
                <a:latin typeface="Calibri" pitchFamily="34" charset="0"/>
              </a:rPr>
              <a:t>Publication du DRG </a:t>
            </a:r>
            <a:r>
              <a:rPr lang="fr-FR" sz="1400" dirty="0" smtClean="0">
                <a:solidFill>
                  <a:srgbClr val="6E267B"/>
                </a:solidFill>
                <a:latin typeface="Calibri" pitchFamily="34" charset="0"/>
              </a:rPr>
              <a:t>2016 </a:t>
            </a:r>
            <a:r>
              <a:rPr lang="fr-FR" sz="1400" dirty="0">
                <a:solidFill>
                  <a:srgbClr val="6E267B"/>
                </a:solidFill>
                <a:latin typeface="Calibri" pitchFamily="34" charset="0"/>
              </a:rPr>
              <a:t>(mi décembre) </a:t>
            </a:r>
          </a:p>
        </p:txBody>
      </p:sp>
    </p:spTree>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4" name="Text Box 4"/>
          <p:cNvSpPr txBox="1">
            <a:spLocks noChangeArrowheads="1"/>
          </p:cNvSpPr>
          <p:nvPr/>
        </p:nvSpPr>
        <p:spPr bwMode="auto">
          <a:xfrm>
            <a:off x="7524750" y="2066929"/>
            <a:ext cx="1619250" cy="579438"/>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endParaRPr lang="fr-FR"/>
          </a:p>
        </p:txBody>
      </p:sp>
      <p:sp>
        <p:nvSpPr>
          <p:cNvPr id="143365" name="Text Box 5"/>
          <p:cNvSpPr txBox="1">
            <a:spLocks noChangeArrowheads="1"/>
          </p:cNvSpPr>
          <p:nvPr/>
        </p:nvSpPr>
        <p:spPr bwMode="auto">
          <a:xfrm>
            <a:off x="1357290" y="4143380"/>
            <a:ext cx="4465638" cy="2444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fr-FR" sz="1000" dirty="0"/>
              <a:t>RFF                 SNCF </a:t>
            </a:r>
            <a:r>
              <a:rPr lang="fr-FR" sz="1000" dirty="0" smtClean="0"/>
              <a:t>G&amp;C</a:t>
            </a:r>
            <a:endParaRPr lang="fr-FR" sz="900" dirty="0"/>
          </a:p>
        </p:txBody>
      </p:sp>
      <p:sp>
        <p:nvSpPr>
          <p:cNvPr id="143366" name="Rectangle 6"/>
          <p:cNvSpPr>
            <a:spLocks noChangeArrowheads="1"/>
          </p:cNvSpPr>
          <p:nvPr/>
        </p:nvSpPr>
        <p:spPr bwMode="auto">
          <a:xfrm>
            <a:off x="1717653" y="4216405"/>
            <a:ext cx="142875" cy="142875"/>
          </a:xfrm>
          <a:prstGeom prst="rect">
            <a:avLst/>
          </a:prstGeom>
          <a:solidFill>
            <a:srgbClr val="FFFF00"/>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defRPr/>
            </a:pPr>
            <a:endParaRPr lang="fr-FR"/>
          </a:p>
        </p:txBody>
      </p:sp>
      <p:sp>
        <p:nvSpPr>
          <p:cNvPr id="143367" name="Rectangle 7"/>
          <p:cNvSpPr>
            <a:spLocks noChangeArrowheads="1"/>
          </p:cNvSpPr>
          <p:nvPr/>
        </p:nvSpPr>
        <p:spPr bwMode="auto">
          <a:xfrm>
            <a:off x="2798740" y="4216405"/>
            <a:ext cx="142875" cy="142875"/>
          </a:xfrm>
          <a:prstGeom prst="rect">
            <a:avLst/>
          </a:prstGeom>
          <a:solidFill>
            <a:srgbClr val="FF00FF"/>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defRPr/>
            </a:pPr>
            <a:endParaRPr lang="fr-FR"/>
          </a:p>
        </p:txBody>
      </p:sp>
      <p:pic>
        <p:nvPicPr>
          <p:cNvPr id="2050" name="Picture 2"/>
          <p:cNvPicPr>
            <a:picLocks noChangeAspect="1" noChangeArrowheads="1"/>
          </p:cNvPicPr>
          <p:nvPr/>
        </p:nvPicPr>
        <p:blipFill>
          <a:blip r:embed="rId3"/>
          <a:srcRect t="16715" r="16667" b="20489"/>
          <a:stretch>
            <a:fillRect/>
          </a:stretch>
        </p:blipFill>
        <p:spPr bwMode="auto">
          <a:xfrm>
            <a:off x="285720" y="1000108"/>
            <a:ext cx="6429420" cy="31432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4"/>
          <a:srcRect/>
          <a:stretch>
            <a:fillRect/>
          </a:stretch>
        </p:blipFill>
        <p:spPr bwMode="auto">
          <a:xfrm>
            <a:off x="7105650" y="1147767"/>
            <a:ext cx="1358900" cy="695325"/>
          </a:xfrm>
          <a:prstGeom prst="rect">
            <a:avLst/>
          </a:prstGeom>
          <a:noFill/>
          <a:ln w="9525">
            <a:noFill/>
            <a:miter lim="800000"/>
            <a:headEnd/>
            <a:tailEnd/>
          </a:ln>
        </p:spPr>
      </p:pic>
      <p:pic>
        <p:nvPicPr>
          <p:cNvPr id="12" name="Picture 9"/>
          <p:cNvPicPr>
            <a:picLocks noChangeAspect="1" noChangeArrowheads="1"/>
          </p:cNvPicPr>
          <p:nvPr/>
        </p:nvPicPr>
        <p:blipFill>
          <a:blip r:embed="rId5"/>
          <a:srcRect/>
          <a:stretch>
            <a:fillRect/>
          </a:stretch>
        </p:blipFill>
        <p:spPr bwMode="auto">
          <a:xfrm>
            <a:off x="7119968" y="2362197"/>
            <a:ext cx="1809750" cy="647700"/>
          </a:xfrm>
          <a:prstGeom prst="rect">
            <a:avLst/>
          </a:prstGeom>
          <a:noFill/>
          <a:ln w="9525">
            <a:noFill/>
            <a:miter lim="800000"/>
            <a:headEnd/>
            <a:tailEnd/>
          </a:ln>
        </p:spPr>
      </p:pic>
      <p:pic>
        <p:nvPicPr>
          <p:cNvPr id="13" name="Picture 10"/>
          <p:cNvPicPr>
            <a:picLocks noChangeAspect="1" noChangeArrowheads="1"/>
          </p:cNvPicPr>
          <p:nvPr/>
        </p:nvPicPr>
        <p:blipFill>
          <a:blip r:embed="rId6"/>
          <a:srcRect/>
          <a:stretch>
            <a:fillRect/>
          </a:stretch>
        </p:blipFill>
        <p:spPr bwMode="auto">
          <a:xfrm>
            <a:off x="7105650" y="3505205"/>
            <a:ext cx="1895475" cy="638175"/>
          </a:xfrm>
          <a:prstGeom prst="rect">
            <a:avLst/>
          </a:prstGeom>
          <a:noFill/>
          <a:ln w="9525">
            <a:noFill/>
            <a:miter lim="800000"/>
            <a:headEnd/>
            <a:tailEnd/>
          </a:ln>
        </p:spPr>
      </p:pic>
      <p:pic>
        <p:nvPicPr>
          <p:cNvPr id="14" name="Picture 2"/>
          <p:cNvPicPr>
            <a:picLocks noChangeAspect="1" noChangeArrowheads="1"/>
          </p:cNvPicPr>
          <p:nvPr/>
        </p:nvPicPr>
        <p:blipFill>
          <a:blip r:embed="rId7"/>
          <a:srcRect/>
          <a:stretch>
            <a:fillRect/>
          </a:stretch>
        </p:blipFill>
        <p:spPr bwMode="auto">
          <a:xfrm>
            <a:off x="7102475" y="1776410"/>
            <a:ext cx="1684338" cy="657225"/>
          </a:xfrm>
          <a:prstGeom prst="rect">
            <a:avLst/>
          </a:prstGeom>
          <a:noFill/>
          <a:ln w="9525">
            <a:noFill/>
            <a:miter lim="800000"/>
            <a:headEnd/>
            <a:tailEnd/>
          </a:ln>
        </p:spPr>
      </p:pic>
      <p:pic>
        <p:nvPicPr>
          <p:cNvPr id="15" name="Picture 6"/>
          <p:cNvPicPr>
            <a:picLocks noChangeAspect="1" noChangeArrowheads="1"/>
          </p:cNvPicPr>
          <p:nvPr/>
        </p:nvPicPr>
        <p:blipFill>
          <a:blip r:embed="rId8"/>
          <a:srcRect/>
          <a:stretch>
            <a:fillRect/>
          </a:stretch>
        </p:blipFill>
        <p:spPr bwMode="auto">
          <a:xfrm>
            <a:off x="7105650" y="2933701"/>
            <a:ext cx="1179513" cy="628650"/>
          </a:xfrm>
          <a:prstGeom prst="rect">
            <a:avLst/>
          </a:prstGeom>
          <a:noFill/>
          <a:ln w="9525">
            <a:noFill/>
            <a:miter lim="800000"/>
            <a:headEnd/>
            <a:tailEnd/>
          </a:ln>
        </p:spPr>
      </p:pic>
      <p:pic>
        <p:nvPicPr>
          <p:cNvPr id="16" name="Picture 5"/>
          <p:cNvPicPr>
            <a:picLocks noChangeAspect="1" noChangeArrowheads="1"/>
          </p:cNvPicPr>
          <p:nvPr/>
        </p:nvPicPr>
        <p:blipFill>
          <a:blip r:embed="rId4">
            <a:clrChange>
              <a:clrFrom>
                <a:srgbClr val="FFFFFF"/>
              </a:clrFrom>
              <a:clrTo>
                <a:srgbClr val="FFFFFF">
                  <a:alpha val="0"/>
                </a:srgbClr>
              </a:clrTo>
            </a:clrChange>
          </a:blip>
          <a:srcRect r="52687"/>
          <a:stretch>
            <a:fillRect/>
          </a:stretch>
        </p:blipFill>
        <p:spPr bwMode="auto">
          <a:xfrm>
            <a:off x="4643438" y="1285860"/>
            <a:ext cx="642942" cy="695325"/>
          </a:xfrm>
          <a:prstGeom prst="rect">
            <a:avLst/>
          </a:prstGeom>
          <a:noFill/>
          <a:ln w="9525">
            <a:noFill/>
            <a:miter lim="800000"/>
            <a:headEnd/>
            <a:tailEnd/>
          </a:ln>
        </p:spPr>
      </p:pic>
      <p:pic>
        <p:nvPicPr>
          <p:cNvPr id="17" name="Picture 2"/>
          <p:cNvPicPr>
            <a:picLocks noChangeAspect="1" noChangeArrowheads="1"/>
          </p:cNvPicPr>
          <p:nvPr/>
        </p:nvPicPr>
        <p:blipFill>
          <a:blip r:embed="rId7">
            <a:clrChange>
              <a:clrFrom>
                <a:srgbClr val="FFFFFF"/>
              </a:clrFrom>
              <a:clrTo>
                <a:srgbClr val="FFFFFF">
                  <a:alpha val="0"/>
                </a:srgbClr>
              </a:clrTo>
            </a:clrChange>
          </a:blip>
          <a:srcRect r="61828"/>
          <a:stretch>
            <a:fillRect/>
          </a:stretch>
        </p:blipFill>
        <p:spPr bwMode="auto">
          <a:xfrm>
            <a:off x="3786181" y="1993892"/>
            <a:ext cx="425523" cy="434976"/>
          </a:xfrm>
          <a:prstGeom prst="rect">
            <a:avLst/>
          </a:prstGeom>
          <a:noFill/>
          <a:ln w="9525">
            <a:noFill/>
            <a:miter lim="800000"/>
            <a:headEnd/>
            <a:tailEnd/>
          </a:ln>
        </p:spPr>
      </p:pic>
      <p:pic>
        <p:nvPicPr>
          <p:cNvPr id="18" name="Picture 9"/>
          <p:cNvPicPr>
            <a:picLocks noChangeAspect="1" noChangeArrowheads="1"/>
          </p:cNvPicPr>
          <p:nvPr/>
        </p:nvPicPr>
        <p:blipFill>
          <a:blip r:embed="rId5">
            <a:clrChange>
              <a:clrFrom>
                <a:srgbClr val="FFFFFF"/>
              </a:clrFrom>
              <a:clrTo>
                <a:srgbClr val="FFFFFF">
                  <a:alpha val="0"/>
                </a:srgbClr>
              </a:clrTo>
            </a:clrChange>
          </a:blip>
          <a:srcRect r="68421"/>
          <a:stretch>
            <a:fillRect/>
          </a:stretch>
        </p:blipFill>
        <p:spPr bwMode="auto">
          <a:xfrm>
            <a:off x="3428992" y="1857364"/>
            <a:ext cx="378204" cy="428628"/>
          </a:xfrm>
          <a:prstGeom prst="rect">
            <a:avLst/>
          </a:prstGeom>
          <a:noFill/>
          <a:ln w="9525">
            <a:noFill/>
            <a:miter lim="800000"/>
            <a:headEnd/>
            <a:tailEnd/>
          </a:ln>
        </p:spPr>
      </p:pic>
      <p:pic>
        <p:nvPicPr>
          <p:cNvPr id="19" name="Picture 6"/>
          <p:cNvPicPr>
            <a:picLocks noChangeAspect="1" noChangeArrowheads="1"/>
          </p:cNvPicPr>
          <p:nvPr/>
        </p:nvPicPr>
        <p:blipFill>
          <a:blip r:embed="rId8">
            <a:clrChange>
              <a:clrFrom>
                <a:srgbClr val="FFFFFF"/>
              </a:clrFrom>
              <a:clrTo>
                <a:srgbClr val="FFFFFF">
                  <a:alpha val="0"/>
                </a:srgbClr>
              </a:clrTo>
            </a:clrChange>
          </a:blip>
          <a:srcRect r="45491"/>
          <a:stretch>
            <a:fillRect/>
          </a:stretch>
        </p:blipFill>
        <p:spPr bwMode="auto">
          <a:xfrm>
            <a:off x="4143372" y="1928802"/>
            <a:ext cx="365310" cy="357190"/>
          </a:xfrm>
          <a:prstGeom prst="rect">
            <a:avLst/>
          </a:prstGeom>
          <a:noFill/>
          <a:ln w="9525">
            <a:noFill/>
            <a:miter lim="800000"/>
            <a:headEnd/>
            <a:tailEnd/>
          </a:ln>
        </p:spPr>
      </p:pic>
      <p:pic>
        <p:nvPicPr>
          <p:cNvPr id="20" name="Picture 10"/>
          <p:cNvPicPr>
            <a:picLocks noChangeAspect="1" noChangeArrowheads="1"/>
          </p:cNvPicPr>
          <p:nvPr/>
        </p:nvPicPr>
        <p:blipFill>
          <a:blip r:embed="rId6">
            <a:clrChange>
              <a:clrFrom>
                <a:srgbClr val="FFFFFF"/>
              </a:clrFrom>
              <a:clrTo>
                <a:srgbClr val="FFFFFF">
                  <a:alpha val="0"/>
                </a:srgbClr>
              </a:clrTo>
            </a:clrChange>
          </a:blip>
          <a:srcRect r="66080"/>
          <a:stretch>
            <a:fillRect/>
          </a:stretch>
        </p:blipFill>
        <p:spPr bwMode="auto">
          <a:xfrm>
            <a:off x="2786050" y="2214554"/>
            <a:ext cx="503801" cy="500066"/>
          </a:xfrm>
          <a:prstGeom prst="rect">
            <a:avLst/>
          </a:prstGeom>
          <a:noFill/>
          <a:ln w="9525">
            <a:noFill/>
            <a:miter lim="800000"/>
            <a:headEnd/>
            <a:tailEnd/>
          </a:ln>
        </p:spPr>
      </p:pic>
      <p:pic>
        <p:nvPicPr>
          <p:cNvPr id="21" name="Picture 5"/>
          <p:cNvPicPr>
            <a:picLocks noChangeAspect="1" noChangeArrowheads="1"/>
          </p:cNvPicPr>
          <p:nvPr/>
        </p:nvPicPr>
        <p:blipFill>
          <a:blip r:embed="rId4">
            <a:clrChange>
              <a:clrFrom>
                <a:srgbClr val="FFFFFF"/>
              </a:clrFrom>
              <a:clrTo>
                <a:srgbClr val="FFFFFF">
                  <a:alpha val="0"/>
                </a:srgbClr>
              </a:clrTo>
            </a:clrChange>
          </a:blip>
          <a:srcRect r="52687"/>
          <a:stretch>
            <a:fillRect/>
          </a:stretch>
        </p:blipFill>
        <p:spPr bwMode="auto">
          <a:xfrm>
            <a:off x="2571736" y="1643050"/>
            <a:ext cx="642942" cy="695325"/>
          </a:xfrm>
          <a:prstGeom prst="rect">
            <a:avLst/>
          </a:prstGeom>
          <a:noFill/>
          <a:ln w="9525">
            <a:noFill/>
            <a:miter lim="800000"/>
            <a:headEnd/>
            <a:tailEnd/>
          </a:ln>
        </p:spPr>
      </p:pic>
      <p:sp>
        <p:nvSpPr>
          <p:cNvPr id="22" name="Titre 1"/>
          <p:cNvSpPr txBox="1">
            <a:spLocks/>
          </p:cNvSpPr>
          <p:nvPr/>
        </p:nvSpPr>
        <p:spPr>
          <a:xfrm>
            <a:off x="142874" y="142875"/>
            <a:ext cx="9001126" cy="571481"/>
          </a:xfrm>
          <a:prstGeom prst="rect">
            <a:avLst/>
          </a:prstGeom>
          <a:solidFill>
            <a:srgbClr val="6E267B"/>
          </a:solidFill>
          <a:ln w="9525">
            <a:noFill/>
            <a:miter lim="800000"/>
            <a:headEnd/>
            <a:tailEnd/>
          </a:ln>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fr-FR" sz="2800" b="0" i="0" u="none" strike="noStrike" kern="1200" cap="none" spc="0" normalizeH="0" baseline="0" noProof="0" dirty="0" smtClean="0">
                <a:ln>
                  <a:noFill/>
                </a:ln>
                <a:solidFill>
                  <a:schemeClr val="bg1"/>
                </a:solidFill>
                <a:effectLst/>
                <a:uLnTx/>
                <a:uFillTx/>
                <a:latin typeface="Arial" pitchFamily="34" charset="0"/>
                <a:ea typeface="+mj-ea"/>
                <a:cs typeface="+mn-cs"/>
              </a:rPr>
              <a:t>Lorraine TGV, une gare intermodale</a:t>
            </a:r>
          </a:p>
        </p:txBody>
      </p:sp>
      <p:cxnSp>
        <p:nvCxnSpPr>
          <p:cNvPr id="24" name="Connecteur droit avec flèche 23"/>
          <p:cNvCxnSpPr/>
          <p:nvPr/>
        </p:nvCxnSpPr>
        <p:spPr>
          <a:xfrm rot="16200000" flipH="1">
            <a:off x="3393273" y="1178704"/>
            <a:ext cx="785818" cy="285752"/>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a:endCxn id="17" idx="2"/>
          </p:cNvCxnSpPr>
          <p:nvPr/>
        </p:nvCxnSpPr>
        <p:spPr>
          <a:xfrm>
            <a:off x="3428992" y="2428868"/>
            <a:ext cx="569951" cy="158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p:nvPr/>
        </p:nvCxnSpPr>
        <p:spPr>
          <a:xfrm rot="5400000">
            <a:off x="4356116" y="2000258"/>
            <a:ext cx="287340" cy="287305"/>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rot="16200000" flipH="1">
            <a:off x="3995751" y="2068521"/>
            <a:ext cx="293688" cy="14443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357158" y="4929198"/>
            <a:ext cx="8429654" cy="923330"/>
          </a:xfrm>
          <a:prstGeom prst="rect">
            <a:avLst/>
          </a:prstGeom>
        </p:spPr>
        <p:txBody>
          <a:bodyPr wrap="square">
            <a:spAutoFit/>
          </a:bodyPr>
          <a:lstStyle/>
          <a:p>
            <a:r>
              <a:rPr lang="fr-FR" sz="1800" dirty="0" smtClean="0">
                <a:solidFill>
                  <a:schemeClr val="tx2"/>
                </a:solidFill>
                <a:latin typeface="Arial" charset="0"/>
                <a:cs typeface="Arial" charset="0"/>
              </a:rPr>
              <a:t>563 000 Clients en 2013 soit 2000/jour (stabilité)</a:t>
            </a:r>
            <a:endParaRPr lang="fr-FR" sz="1800" dirty="0">
              <a:solidFill>
                <a:srgbClr val="FF0000"/>
              </a:solidFill>
              <a:latin typeface="Arial" charset="0"/>
              <a:cs typeface="Arial" charset="0"/>
            </a:endParaRPr>
          </a:p>
          <a:p>
            <a:r>
              <a:rPr lang="fr-FR" sz="1800" dirty="0" smtClean="0">
                <a:solidFill>
                  <a:schemeClr val="tx2"/>
                </a:solidFill>
                <a:latin typeface="Arial" charset="0"/>
                <a:cs typeface="Arial" charset="0"/>
              </a:rPr>
              <a:t>202ème </a:t>
            </a:r>
            <a:r>
              <a:rPr lang="fr-FR" sz="1800" dirty="0">
                <a:solidFill>
                  <a:schemeClr val="tx2"/>
                </a:solidFill>
                <a:latin typeface="Arial" charset="0"/>
                <a:cs typeface="Arial" charset="0"/>
              </a:rPr>
              <a:t>gare de France en volume de clients (hors IDF</a:t>
            </a:r>
            <a:r>
              <a:rPr lang="fr-FR" sz="1800" dirty="0" smtClean="0">
                <a:solidFill>
                  <a:schemeClr val="tx2"/>
                </a:solidFill>
                <a:latin typeface="Arial" charset="0"/>
                <a:cs typeface="Arial" charset="0"/>
              </a:rPr>
              <a:t>) ( perte d’une place)</a:t>
            </a:r>
            <a:endParaRPr lang="fr-FR" sz="1800" dirty="0">
              <a:solidFill>
                <a:schemeClr val="tx2"/>
              </a:solidFill>
              <a:latin typeface="Arial" charset="0"/>
              <a:cs typeface="Arial" charset="0"/>
            </a:endParaRPr>
          </a:p>
          <a:p>
            <a:r>
              <a:rPr lang="fr-FR" sz="1800" dirty="0" smtClean="0">
                <a:solidFill>
                  <a:schemeClr val="tx2"/>
                </a:solidFill>
                <a:latin typeface="Arial" charset="0"/>
                <a:cs typeface="Arial" charset="0"/>
              </a:rPr>
              <a:t>6288 dessertes </a:t>
            </a:r>
            <a:r>
              <a:rPr lang="fr-FR" sz="1800" dirty="0">
                <a:solidFill>
                  <a:schemeClr val="tx2"/>
                </a:solidFill>
                <a:latin typeface="Arial" charset="0"/>
                <a:cs typeface="Arial" charset="0"/>
              </a:rPr>
              <a:t>commandées en </a:t>
            </a:r>
            <a:r>
              <a:rPr lang="fr-FR" sz="1800" dirty="0" smtClean="0">
                <a:solidFill>
                  <a:schemeClr val="tx2"/>
                </a:solidFill>
                <a:latin typeface="Arial" charset="0"/>
                <a:cs typeface="Arial" charset="0"/>
              </a:rPr>
              <a:t>2016 </a:t>
            </a:r>
            <a:endParaRPr lang="fr-FR" sz="1800" dirty="0">
              <a:solidFill>
                <a:srgbClr val="FF0000"/>
              </a:solidFill>
              <a:latin typeface="Arial" charset="0"/>
              <a:cs typeface="Arial" charset="0"/>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42874" y="142875"/>
            <a:ext cx="9501224" cy="430887"/>
          </a:xfrm>
          <a:solidFill>
            <a:srgbClr val="6E267B"/>
          </a:solidFill>
          <a:ln w="9525">
            <a:noFill/>
            <a:miter lim="800000"/>
            <a:headEnd/>
            <a:tailEnd/>
          </a:ln>
        </p:spPr>
        <p:txBody>
          <a:bodyPr/>
          <a:lstStyle/>
          <a:p>
            <a:pPr>
              <a:lnSpc>
                <a:spcPct val="100000"/>
              </a:lnSpc>
              <a:defRPr/>
            </a:pPr>
            <a:r>
              <a:rPr lang="fr-FR" sz="2700" spc="0" dirty="0" smtClean="0">
                <a:solidFill>
                  <a:schemeClr val="bg1"/>
                </a:solidFill>
                <a:latin typeface="Arial" pitchFamily="34" charset="0"/>
                <a:cs typeface="+mn-cs"/>
              </a:rPr>
              <a:t>Lorraine </a:t>
            </a:r>
            <a:r>
              <a:rPr lang="fr-FR" spc="0" dirty="0" smtClean="0">
                <a:solidFill>
                  <a:schemeClr val="bg1"/>
                </a:solidFill>
                <a:latin typeface="Arial" pitchFamily="34" charset="0"/>
                <a:cs typeface="+mn-cs"/>
              </a:rPr>
              <a:t>TGV</a:t>
            </a:r>
            <a:r>
              <a:rPr lang="fr-FR" sz="2700" spc="0" dirty="0" smtClean="0">
                <a:solidFill>
                  <a:schemeClr val="bg1"/>
                </a:solidFill>
                <a:latin typeface="Arial" pitchFamily="34" charset="0"/>
                <a:cs typeface="+mn-cs"/>
              </a:rPr>
              <a:t>, un nombre de clients constant</a:t>
            </a:r>
          </a:p>
        </p:txBody>
      </p:sp>
      <p:sp>
        <p:nvSpPr>
          <p:cNvPr id="34819" name="Rectangle 3"/>
          <p:cNvSpPr>
            <a:spLocks noGrp="1" noChangeArrowheads="1"/>
          </p:cNvSpPr>
          <p:nvPr>
            <p:ph type="body" sz="half" idx="4294967295"/>
          </p:nvPr>
        </p:nvSpPr>
        <p:spPr bwMode="auto">
          <a:xfrm>
            <a:off x="500034" y="1000108"/>
            <a:ext cx="7215238" cy="3071813"/>
          </a:xfrm>
          <a:prstGeom prst="rect">
            <a:avLst/>
          </a:prstGeom>
          <a:noFill/>
          <a:ln>
            <a:miter lim="800000"/>
            <a:headEnd/>
            <a:tailEnd/>
          </a:ln>
        </p:spPr>
        <p:txBody>
          <a:bodyPr/>
          <a:lstStyle/>
          <a:p>
            <a:pPr>
              <a:lnSpc>
                <a:spcPct val="90000"/>
              </a:lnSpc>
            </a:pPr>
            <a:r>
              <a:rPr lang="fr-FR" sz="1400" b="1" dirty="0" smtClean="0">
                <a:solidFill>
                  <a:schemeClr val="tx2"/>
                </a:solidFill>
                <a:cs typeface="Arial" charset="0"/>
              </a:rPr>
              <a:t>Année de construction : 2007</a:t>
            </a:r>
          </a:p>
          <a:p>
            <a:pPr lvl="1">
              <a:lnSpc>
                <a:spcPct val="90000"/>
              </a:lnSpc>
              <a:buFontTx/>
              <a:buNone/>
            </a:pPr>
            <a:endParaRPr lang="fr-FR" sz="1400" b="1" dirty="0" smtClean="0">
              <a:solidFill>
                <a:schemeClr val="tx2"/>
              </a:solidFill>
              <a:cs typeface="Arial" charset="0"/>
            </a:endParaRPr>
          </a:p>
          <a:p>
            <a:pPr>
              <a:lnSpc>
                <a:spcPct val="90000"/>
              </a:lnSpc>
            </a:pPr>
            <a:r>
              <a:rPr lang="fr-FR" sz="1400" b="1" dirty="0" smtClean="0">
                <a:solidFill>
                  <a:schemeClr val="tx2"/>
                </a:solidFill>
                <a:cs typeface="Arial" charset="0"/>
              </a:rPr>
              <a:t>Périmètre physique </a:t>
            </a:r>
          </a:p>
          <a:p>
            <a:pPr lvl="1">
              <a:lnSpc>
                <a:spcPct val="90000"/>
              </a:lnSpc>
            </a:pPr>
            <a:r>
              <a:rPr lang="fr-FR" sz="1400" dirty="0" smtClean="0">
                <a:solidFill>
                  <a:schemeClr val="tx2"/>
                </a:solidFill>
                <a:cs typeface="Arial" charset="0"/>
              </a:rPr>
              <a:t>1 Bâtiment Voyageur </a:t>
            </a:r>
          </a:p>
          <a:p>
            <a:pPr lvl="1">
              <a:lnSpc>
                <a:spcPct val="90000"/>
              </a:lnSpc>
            </a:pPr>
            <a:r>
              <a:rPr lang="fr-FR" sz="1400" dirty="0" smtClean="0">
                <a:solidFill>
                  <a:schemeClr val="tx2"/>
                </a:solidFill>
                <a:cs typeface="Arial" charset="0"/>
              </a:rPr>
              <a:t>931 m2 (surface totale de la gare)</a:t>
            </a:r>
          </a:p>
          <a:p>
            <a:pPr lvl="1">
              <a:lnSpc>
                <a:spcPct val="90000"/>
              </a:lnSpc>
            </a:pPr>
            <a:endParaRPr lang="fr-FR" sz="1400" b="1" dirty="0" smtClean="0">
              <a:solidFill>
                <a:schemeClr val="tx2"/>
              </a:solidFill>
              <a:cs typeface="Arial" charset="0"/>
            </a:endParaRPr>
          </a:p>
          <a:p>
            <a:pPr>
              <a:lnSpc>
                <a:spcPct val="90000"/>
              </a:lnSpc>
            </a:pPr>
            <a:r>
              <a:rPr lang="fr-FR" sz="1400" b="1" dirty="0" smtClean="0">
                <a:solidFill>
                  <a:schemeClr val="tx2"/>
                </a:solidFill>
                <a:cs typeface="Arial" charset="0"/>
              </a:rPr>
              <a:t>Evolution du nombre de Clients (en millier, année 2007 à 2013) et typologie :</a:t>
            </a:r>
          </a:p>
          <a:p>
            <a:pPr lvl="1">
              <a:lnSpc>
                <a:spcPct val="90000"/>
              </a:lnSpc>
            </a:pPr>
            <a:endParaRPr lang="fr-FR" sz="1400" b="1" dirty="0" smtClean="0">
              <a:solidFill>
                <a:schemeClr val="tx2"/>
              </a:solidFill>
              <a:cs typeface="Arial" charset="0"/>
            </a:endParaRPr>
          </a:p>
          <a:p>
            <a:pPr lvl="1">
              <a:lnSpc>
                <a:spcPct val="90000"/>
              </a:lnSpc>
              <a:buFont typeface="Wingdings" pitchFamily="2" charset="2"/>
              <a:buChar char="Ø"/>
            </a:pPr>
            <a:endParaRPr lang="fr-FR" sz="1400" b="1" dirty="0" smtClean="0">
              <a:solidFill>
                <a:schemeClr val="tx2"/>
              </a:solidFill>
              <a:cs typeface="Arial" charset="0"/>
            </a:endParaRPr>
          </a:p>
          <a:p>
            <a:pPr>
              <a:lnSpc>
                <a:spcPct val="90000"/>
              </a:lnSpc>
              <a:buFont typeface="Wingdings" pitchFamily="2" charset="2"/>
              <a:buNone/>
            </a:pPr>
            <a:endParaRPr lang="fr-FR" sz="1400" b="1" dirty="0" smtClean="0">
              <a:solidFill>
                <a:schemeClr val="tx2"/>
              </a:solidFill>
              <a:cs typeface="Arial" charset="0"/>
            </a:endParaRPr>
          </a:p>
          <a:p>
            <a:pPr>
              <a:lnSpc>
                <a:spcPct val="90000"/>
              </a:lnSpc>
              <a:buFont typeface="Wingdings" pitchFamily="2" charset="2"/>
              <a:buNone/>
            </a:pPr>
            <a:endParaRPr lang="fr-FR" sz="1400" b="1" dirty="0" smtClean="0">
              <a:solidFill>
                <a:schemeClr val="tx2"/>
              </a:solidFill>
              <a:cs typeface="Arial" charset="0"/>
            </a:endParaRPr>
          </a:p>
        </p:txBody>
      </p:sp>
      <p:graphicFrame>
        <p:nvGraphicFramePr>
          <p:cNvPr id="24" name="Graphique 23"/>
          <p:cNvGraphicFramePr/>
          <p:nvPr/>
        </p:nvGraphicFramePr>
        <p:xfrm>
          <a:off x="142844" y="3202574"/>
          <a:ext cx="4048120" cy="2500330"/>
        </p:xfrm>
        <a:graphic>
          <a:graphicData uri="http://schemas.openxmlformats.org/drawingml/2006/chart">
            <c:chart xmlns:c="http://schemas.openxmlformats.org/drawingml/2006/chart" xmlns:r="http://schemas.openxmlformats.org/officeDocument/2006/relationships" r:id="rId3"/>
          </a:graphicData>
        </a:graphic>
      </p:graphicFrame>
      <p:sp>
        <p:nvSpPr>
          <p:cNvPr id="18" name="Rectangle 17"/>
          <p:cNvSpPr/>
          <p:nvPr/>
        </p:nvSpPr>
        <p:spPr>
          <a:xfrm>
            <a:off x="4143372" y="3702640"/>
            <a:ext cx="285752" cy="153824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p:cNvSpPr txBox="1"/>
          <p:nvPr/>
        </p:nvSpPr>
        <p:spPr>
          <a:xfrm rot="20368722">
            <a:off x="4038066" y="5343508"/>
            <a:ext cx="421910" cy="230832"/>
          </a:xfrm>
          <a:prstGeom prst="rect">
            <a:avLst/>
          </a:prstGeom>
          <a:noFill/>
        </p:spPr>
        <p:txBody>
          <a:bodyPr wrap="none" rtlCol="0">
            <a:spAutoFit/>
          </a:bodyPr>
          <a:lstStyle/>
          <a:p>
            <a:r>
              <a:rPr lang="fr-FR" sz="900" dirty="0" smtClean="0"/>
              <a:t>2 012</a:t>
            </a:r>
            <a:endParaRPr lang="fr-FR" sz="900" dirty="0"/>
          </a:p>
        </p:txBody>
      </p:sp>
      <p:sp>
        <p:nvSpPr>
          <p:cNvPr id="7" name="Rectangle 6"/>
          <p:cNvSpPr/>
          <p:nvPr/>
        </p:nvSpPr>
        <p:spPr>
          <a:xfrm>
            <a:off x="4643438" y="3702640"/>
            <a:ext cx="285752" cy="15382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rot="20368722">
            <a:off x="4473821" y="5289650"/>
            <a:ext cx="556563" cy="338554"/>
          </a:xfrm>
          <a:prstGeom prst="rect">
            <a:avLst/>
          </a:prstGeom>
          <a:noFill/>
        </p:spPr>
        <p:txBody>
          <a:bodyPr wrap="none" rtlCol="0">
            <a:spAutoFit/>
          </a:bodyPr>
          <a:lstStyle/>
          <a:p>
            <a:r>
              <a:rPr lang="fr-FR" sz="1600" dirty="0" smtClean="0">
                <a:solidFill>
                  <a:srgbClr val="C00000"/>
                </a:solidFill>
              </a:rPr>
              <a:t>2013</a:t>
            </a:r>
            <a:endParaRPr lang="fr-FR" sz="1600" dirty="0">
              <a:solidFill>
                <a:srgbClr val="C00000"/>
              </a:solidFill>
            </a:endParaRPr>
          </a:p>
        </p:txBody>
      </p:sp>
      <p:pic>
        <p:nvPicPr>
          <p:cNvPr id="270337" name="Picture 1"/>
          <p:cNvPicPr>
            <a:picLocks noChangeAspect="1" noChangeArrowheads="1"/>
          </p:cNvPicPr>
          <p:nvPr/>
        </p:nvPicPr>
        <p:blipFill>
          <a:blip r:embed="rId4"/>
          <a:srcRect/>
          <a:stretch>
            <a:fillRect/>
          </a:stretch>
        </p:blipFill>
        <p:spPr bwMode="auto">
          <a:xfrm>
            <a:off x="5286380" y="3214686"/>
            <a:ext cx="3853355" cy="2428892"/>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itre 1"/>
          <p:cNvSpPr>
            <a:spLocks noGrp="1"/>
          </p:cNvSpPr>
          <p:nvPr>
            <p:ph type="ctrTitle" idx="4294967295"/>
          </p:nvPr>
        </p:nvSpPr>
        <p:spPr bwMode="auto">
          <a:xfrm>
            <a:off x="536608" y="84138"/>
            <a:ext cx="8678862" cy="430887"/>
          </a:xfrm>
          <a:prstGeom prst="rect">
            <a:avLst/>
          </a:prstGeom>
          <a:solidFill>
            <a:srgbClr val="6E267B"/>
          </a:solidFill>
          <a:ln w="9525">
            <a:noFill/>
            <a:miter lim="800000"/>
            <a:headEnd/>
            <a:tailEnd/>
          </a:ln>
        </p:spPr>
        <p:txBody>
          <a:bodyPr wrap="square" lIns="0" tIns="0" rIns="0" bIns="0" anchor="ctr" anchorCtr="0">
            <a:spAutoFit/>
          </a:bodyPr>
          <a:lstStyle/>
          <a:p>
            <a:pPr algn="l">
              <a:defRPr/>
            </a:pPr>
            <a:r>
              <a:rPr lang="fr-FR" sz="2800" dirty="0" smtClean="0">
                <a:solidFill>
                  <a:schemeClr val="bg1"/>
                </a:solidFill>
                <a:latin typeface="Arial" pitchFamily="34" charset="0"/>
                <a:cs typeface="+mn-cs"/>
              </a:rPr>
              <a:t>Lorraine TGV - Exploitation Patrimoine </a:t>
            </a:r>
          </a:p>
        </p:txBody>
      </p:sp>
      <p:sp>
        <p:nvSpPr>
          <p:cNvPr id="35844" name="Légende encadrée avec une bordure 1 32"/>
          <p:cNvSpPr>
            <a:spLocks/>
          </p:cNvSpPr>
          <p:nvPr/>
        </p:nvSpPr>
        <p:spPr bwMode="auto">
          <a:xfrm>
            <a:off x="5572125" y="3286125"/>
            <a:ext cx="3286125" cy="857255"/>
          </a:xfrm>
          <a:prstGeom prst="accentBorderCallout1">
            <a:avLst>
              <a:gd name="adj1" fmla="val 44815"/>
              <a:gd name="adj2" fmla="val -4861"/>
              <a:gd name="adj3" fmla="val -48903"/>
              <a:gd name="adj4" fmla="val -70153"/>
            </a:avLst>
          </a:prstGeom>
          <a:solidFill>
            <a:schemeClr val="bg1"/>
          </a:solidFill>
          <a:ln w="25400" algn="ctr">
            <a:solidFill>
              <a:srgbClr val="E05206"/>
            </a:solidFill>
            <a:miter lim="800000"/>
            <a:headEnd/>
            <a:tailEnd/>
          </a:ln>
        </p:spPr>
        <p:txBody>
          <a:bodyPr anchor="ctr"/>
          <a:lstStyle/>
          <a:p>
            <a:pPr>
              <a:buFont typeface="Wingdings" pitchFamily="2" charset="2"/>
              <a:buChar char="ü"/>
            </a:pPr>
            <a:r>
              <a:rPr lang="fr-FR" sz="1400" dirty="0" smtClean="0">
                <a:solidFill>
                  <a:srgbClr val="3E3D40"/>
                </a:solidFill>
                <a:latin typeface="Arial" charset="0"/>
              </a:rPr>
              <a:t>18 </a:t>
            </a:r>
            <a:r>
              <a:rPr lang="fr-FR" sz="1400" dirty="0">
                <a:solidFill>
                  <a:srgbClr val="3E3D40"/>
                </a:solidFill>
                <a:latin typeface="Arial" charset="0"/>
              </a:rPr>
              <a:t>écrans vidéo </a:t>
            </a:r>
          </a:p>
          <a:p>
            <a:pPr>
              <a:buFont typeface="Wingdings" pitchFamily="2" charset="2"/>
              <a:buChar char="ü"/>
            </a:pPr>
            <a:r>
              <a:rPr lang="fr-FR" sz="1400" dirty="0" smtClean="0">
                <a:solidFill>
                  <a:srgbClr val="3E3D40"/>
                </a:solidFill>
                <a:latin typeface="Arial" charset="0"/>
              </a:rPr>
              <a:t>242 </a:t>
            </a:r>
            <a:r>
              <a:rPr lang="fr-FR" sz="1400" dirty="0">
                <a:solidFill>
                  <a:srgbClr val="3E3D40"/>
                </a:solidFill>
                <a:latin typeface="Arial" charset="0"/>
              </a:rPr>
              <a:t>hauts </a:t>
            </a:r>
            <a:r>
              <a:rPr lang="fr-FR" sz="1400" dirty="0" smtClean="0">
                <a:solidFill>
                  <a:srgbClr val="3E3D40"/>
                </a:solidFill>
                <a:latin typeface="Arial" charset="0"/>
              </a:rPr>
              <a:t>parleurs </a:t>
            </a:r>
            <a:r>
              <a:rPr lang="fr-FR" sz="1400" dirty="0">
                <a:solidFill>
                  <a:srgbClr val="3E3D40"/>
                </a:solidFill>
                <a:latin typeface="Arial" charset="0"/>
              </a:rPr>
              <a:t>pour  l’information </a:t>
            </a:r>
            <a:r>
              <a:rPr lang="fr-FR" sz="1400" dirty="0" smtClean="0">
                <a:solidFill>
                  <a:srgbClr val="3E3D40"/>
                </a:solidFill>
                <a:latin typeface="Arial" charset="0"/>
              </a:rPr>
              <a:t>voyageurs</a:t>
            </a:r>
          </a:p>
          <a:p>
            <a:pPr>
              <a:buFont typeface="Wingdings" pitchFamily="2" charset="2"/>
              <a:buChar char="ü"/>
            </a:pPr>
            <a:r>
              <a:rPr lang="fr-FR" sz="1400" dirty="0" smtClean="0">
                <a:solidFill>
                  <a:srgbClr val="3E3D40"/>
                </a:solidFill>
                <a:latin typeface="Arial" charset="0"/>
              </a:rPr>
              <a:t>14 Horloges</a:t>
            </a:r>
            <a:endParaRPr lang="fr-FR" sz="1400" dirty="0">
              <a:solidFill>
                <a:srgbClr val="3E3D40"/>
              </a:solidFill>
              <a:latin typeface="Arial" charset="0"/>
            </a:endParaRPr>
          </a:p>
        </p:txBody>
      </p:sp>
      <p:sp>
        <p:nvSpPr>
          <p:cNvPr id="35" name="Légende encadrée avec une bordure 1 34"/>
          <p:cNvSpPr/>
          <p:nvPr/>
        </p:nvSpPr>
        <p:spPr>
          <a:xfrm>
            <a:off x="5572132" y="4286256"/>
            <a:ext cx="3429024" cy="357187"/>
          </a:xfrm>
          <a:prstGeom prst="accentBorderCallout1">
            <a:avLst>
              <a:gd name="adj1" fmla="val 35816"/>
              <a:gd name="adj2" fmla="val -6050"/>
              <a:gd name="adj3" fmla="val -375582"/>
              <a:gd name="adj4" fmla="val -79936"/>
            </a:avLst>
          </a:prstGeom>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ü"/>
              <a:defRPr/>
            </a:pPr>
            <a:r>
              <a:rPr lang="fr-FR" sz="1400" dirty="0">
                <a:solidFill>
                  <a:srgbClr val="3E3D40"/>
                </a:solidFill>
                <a:ea typeface="ＭＳ Ｐゴシック"/>
                <a:cs typeface="ＭＳ Ｐゴシック"/>
              </a:rPr>
              <a:t> 3 portes </a:t>
            </a:r>
            <a:r>
              <a:rPr lang="fr-FR" sz="1400" dirty="0" smtClean="0">
                <a:solidFill>
                  <a:srgbClr val="3E3D40"/>
                </a:solidFill>
                <a:ea typeface="ＭＳ Ｐゴシック"/>
                <a:cs typeface="ＭＳ Ｐゴシック"/>
              </a:rPr>
              <a:t>automatiques dispo à 89.41%</a:t>
            </a:r>
            <a:endParaRPr lang="fr-FR" sz="1400" dirty="0">
              <a:solidFill>
                <a:srgbClr val="3E3D40"/>
              </a:solidFill>
              <a:ea typeface="ＭＳ Ｐゴシック"/>
              <a:cs typeface="ＭＳ Ｐゴシック"/>
            </a:endParaRPr>
          </a:p>
        </p:txBody>
      </p:sp>
      <p:sp>
        <p:nvSpPr>
          <p:cNvPr id="36" name="Légende encadrée avec une bordure 1 35"/>
          <p:cNvSpPr/>
          <p:nvPr/>
        </p:nvSpPr>
        <p:spPr>
          <a:xfrm>
            <a:off x="5572124" y="4786324"/>
            <a:ext cx="2928965" cy="357188"/>
          </a:xfrm>
          <a:prstGeom prst="accentBorderCallout1">
            <a:avLst>
              <a:gd name="adj1" fmla="val 30652"/>
              <a:gd name="adj2" fmla="val -11177"/>
              <a:gd name="adj3" fmla="val -373160"/>
              <a:gd name="adj4" fmla="val -91682"/>
            </a:avLst>
          </a:prstGeom>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ü"/>
              <a:defRPr/>
            </a:pPr>
            <a:r>
              <a:rPr lang="fr-FR" sz="1400" dirty="0">
                <a:solidFill>
                  <a:srgbClr val="3E3D40"/>
                </a:solidFill>
                <a:ea typeface="ＭＳ Ｐゴシック"/>
                <a:cs typeface="ＭＳ Ｐゴシック"/>
              </a:rPr>
              <a:t> 2 </a:t>
            </a:r>
            <a:r>
              <a:rPr lang="fr-FR" sz="1400" dirty="0" smtClean="0">
                <a:solidFill>
                  <a:srgbClr val="3E3D40"/>
                </a:solidFill>
                <a:ea typeface="ＭＳ Ｐゴシック"/>
                <a:cs typeface="ＭＳ Ｐゴシック"/>
              </a:rPr>
              <a:t>ascenseurs dispo à 98.31%</a:t>
            </a:r>
            <a:endParaRPr lang="fr-FR" sz="1400" dirty="0">
              <a:solidFill>
                <a:srgbClr val="3E3D40"/>
              </a:solidFill>
              <a:ea typeface="ＭＳ Ｐゴシック"/>
              <a:cs typeface="ＭＳ Ｐゴシック"/>
            </a:endParaRPr>
          </a:p>
        </p:txBody>
      </p:sp>
      <p:sp>
        <p:nvSpPr>
          <p:cNvPr id="38" name="Légende encadrée avec une bordure 1 37"/>
          <p:cNvSpPr/>
          <p:nvPr/>
        </p:nvSpPr>
        <p:spPr>
          <a:xfrm>
            <a:off x="5572125" y="5929333"/>
            <a:ext cx="1571625" cy="357187"/>
          </a:xfrm>
          <a:prstGeom prst="accentBorderCallout1">
            <a:avLst>
              <a:gd name="adj1" fmla="val 62206"/>
              <a:gd name="adj2" fmla="val -9728"/>
              <a:gd name="adj3" fmla="val -593287"/>
              <a:gd name="adj4" fmla="val -193001"/>
            </a:avLst>
          </a:prstGeom>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ü"/>
              <a:defRPr/>
            </a:pPr>
            <a:r>
              <a:rPr lang="fr-FR" sz="1400" dirty="0"/>
              <a:t>Accueil général</a:t>
            </a:r>
          </a:p>
        </p:txBody>
      </p:sp>
      <p:sp>
        <p:nvSpPr>
          <p:cNvPr id="39" name="Légende encadrée avec une bordure 1 38"/>
          <p:cNvSpPr/>
          <p:nvPr/>
        </p:nvSpPr>
        <p:spPr>
          <a:xfrm>
            <a:off x="5572125" y="1500188"/>
            <a:ext cx="3357563" cy="928687"/>
          </a:xfrm>
          <a:prstGeom prst="accentBorderCallout1">
            <a:avLst>
              <a:gd name="adj1" fmla="val 35606"/>
              <a:gd name="adj2" fmla="val -4190"/>
              <a:gd name="adj3" fmla="val 46003"/>
              <a:gd name="adj4" fmla="val -67153"/>
            </a:avLst>
          </a:prstGeom>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ü"/>
              <a:defRPr/>
            </a:pPr>
            <a:r>
              <a:rPr lang="fr-FR" sz="1400" dirty="0">
                <a:solidFill>
                  <a:srgbClr val="3E3D40"/>
                </a:solidFill>
                <a:ea typeface="ＭＳ Ｐゴシック"/>
                <a:cs typeface="ＭＳ Ｐゴシック"/>
              </a:rPr>
              <a:t>4 élévateurs pour embarquement des personnes handicapées</a:t>
            </a:r>
          </a:p>
          <a:p>
            <a:pPr>
              <a:buFont typeface="Wingdings" pitchFamily="2" charset="2"/>
              <a:buChar char="ü"/>
              <a:defRPr/>
            </a:pPr>
            <a:r>
              <a:rPr lang="fr-FR" sz="1400" dirty="0">
                <a:solidFill>
                  <a:srgbClr val="3E3D40"/>
                </a:solidFill>
                <a:ea typeface="ＭＳ Ｐゴシック"/>
                <a:cs typeface="ＭＳ Ｐゴシック"/>
              </a:rPr>
              <a:t>Nombre de personnes </a:t>
            </a:r>
            <a:r>
              <a:rPr lang="fr-FR" sz="1400" dirty="0" smtClean="0">
                <a:solidFill>
                  <a:srgbClr val="3E3D40"/>
                </a:solidFill>
                <a:ea typeface="ＭＳ Ｐゴシック"/>
                <a:cs typeface="ＭＳ Ｐゴシック"/>
              </a:rPr>
              <a:t>handicapées </a:t>
            </a:r>
            <a:r>
              <a:rPr lang="fr-FR" sz="1400" dirty="0">
                <a:solidFill>
                  <a:srgbClr val="3E3D40"/>
                </a:solidFill>
                <a:ea typeface="ＭＳ Ｐゴシック"/>
                <a:cs typeface="ＭＳ Ｐゴシック"/>
              </a:rPr>
              <a:t>prises en charges : </a:t>
            </a:r>
            <a:r>
              <a:rPr lang="fr-FR" sz="1400" dirty="0" smtClean="0">
                <a:solidFill>
                  <a:srgbClr val="3E3D40"/>
                </a:solidFill>
                <a:ea typeface="ＭＳ Ｐゴシック"/>
                <a:cs typeface="ＭＳ Ｐゴシック"/>
              </a:rPr>
              <a:t>1955</a:t>
            </a:r>
            <a:endParaRPr lang="fr-FR" sz="1400" dirty="0">
              <a:solidFill>
                <a:srgbClr val="3E3D40"/>
              </a:solidFill>
              <a:ea typeface="ＭＳ Ｐゴシック"/>
              <a:cs typeface="ＭＳ Ｐゴシック"/>
            </a:endParaRPr>
          </a:p>
        </p:txBody>
      </p:sp>
      <p:sp>
        <p:nvSpPr>
          <p:cNvPr id="45" name="Légende encadrée avec une bordure 1 44"/>
          <p:cNvSpPr/>
          <p:nvPr/>
        </p:nvSpPr>
        <p:spPr>
          <a:xfrm>
            <a:off x="5572124" y="785813"/>
            <a:ext cx="3357594" cy="571500"/>
          </a:xfrm>
          <a:prstGeom prst="accentBorderCallout1">
            <a:avLst>
              <a:gd name="adj1" fmla="val 40015"/>
              <a:gd name="adj2" fmla="val -4967"/>
              <a:gd name="adj3" fmla="val 104348"/>
              <a:gd name="adj4" fmla="val -131335"/>
            </a:avLst>
          </a:prstGeom>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ü"/>
              <a:defRPr/>
            </a:pPr>
            <a:r>
              <a:rPr lang="fr-FR" sz="1400" dirty="0">
                <a:solidFill>
                  <a:srgbClr val="3E3D40"/>
                </a:solidFill>
                <a:ea typeface="ＭＳ Ｐゴシック"/>
                <a:cs typeface="ＭＳ Ｐゴシック"/>
              </a:rPr>
              <a:t>16 caméras de Vidéo surveillance</a:t>
            </a:r>
          </a:p>
        </p:txBody>
      </p:sp>
      <p:sp>
        <p:nvSpPr>
          <p:cNvPr id="46" name="Légende encadrée avec une bordure 1 45"/>
          <p:cNvSpPr/>
          <p:nvPr/>
        </p:nvSpPr>
        <p:spPr>
          <a:xfrm>
            <a:off x="5572125" y="5286391"/>
            <a:ext cx="2928938" cy="428625"/>
          </a:xfrm>
          <a:prstGeom prst="accentBorderCallout1">
            <a:avLst>
              <a:gd name="adj1" fmla="val 31126"/>
              <a:gd name="adj2" fmla="val -5558"/>
              <a:gd name="adj3" fmla="val -350500"/>
              <a:gd name="adj4" fmla="val -88390"/>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fr-FR" sz="1400" dirty="0">
                <a:solidFill>
                  <a:srgbClr val="3E3D40"/>
                </a:solidFill>
                <a:ea typeface="ＭＳ Ｐゴシック"/>
                <a:cs typeface="ＭＳ Ｐゴシック"/>
              </a:rPr>
              <a:t>Sécurité Incendie = avis favorable</a:t>
            </a:r>
          </a:p>
        </p:txBody>
      </p:sp>
      <p:sp>
        <p:nvSpPr>
          <p:cNvPr id="44" name="Légende encadrée avec une bordure 1 43"/>
          <p:cNvSpPr/>
          <p:nvPr/>
        </p:nvSpPr>
        <p:spPr>
          <a:xfrm>
            <a:off x="5572125" y="2571750"/>
            <a:ext cx="1357313" cy="571500"/>
          </a:xfrm>
          <a:prstGeom prst="accentBorderCallout1">
            <a:avLst>
              <a:gd name="adj1" fmla="val 37052"/>
              <a:gd name="adj2" fmla="val -10781"/>
              <a:gd name="adj3" fmla="val -20096"/>
              <a:gd name="adj4" fmla="val -167067"/>
            </a:avLst>
          </a:prstGeom>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ü"/>
              <a:defRPr/>
            </a:pPr>
            <a:r>
              <a:rPr lang="fr-FR" sz="1400" dirty="0">
                <a:solidFill>
                  <a:srgbClr val="3E3D40"/>
                </a:solidFill>
                <a:ea typeface="ＭＳ Ｐゴシック"/>
                <a:cs typeface="ＭＳ Ｐゴシック"/>
              </a:rPr>
              <a:t>2 quais </a:t>
            </a:r>
          </a:p>
          <a:p>
            <a:pPr>
              <a:buFont typeface="Wingdings" pitchFamily="2" charset="2"/>
              <a:buChar char="ü"/>
              <a:defRPr/>
            </a:pPr>
            <a:r>
              <a:rPr lang="fr-FR" sz="1400" dirty="0">
                <a:solidFill>
                  <a:srgbClr val="3E3D40"/>
                </a:solidFill>
                <a:ea typeface="ＭＳ Ｐゴシック"/>
                <a:cs typeface="ＭＳ Ｐゴシック"/>
              </a:rPr>
              <a:t>1 passerelle</a:t>
            </a:r>
          </a:p>
        </p:txBody>
      </p:sp>
      <p:sp>
        <p:nvSpPr>
          <p:cNvPr id="13" name="Bulle ronde 12"/>
          <p:cNvSpPr/>
          <p:nvPr/>
        </p:nvSpPr>
        <p:spPr>
          <a:xfrm>
            <a:off x="928662" y="4357694"/>
            <a:ext cx="1928826" cy="1143008"/>
          </a:xfrm>
          <a:prstGeom prst="wedgeEllipseCallout">
            <a:avLst>
              <a:gd name="adj1" fmla="val -20833"/>
              <a:gd name="adj2" fmla="val -1042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t>265 équipements contrôlés  chaque jour </a:t>
            </a:r>
            <a:endParaRPr lang="fr-FR" sz="1400" dirty="0"/>
          </a:p>
        </p:txBody>
      </p:sp>
      <p:pic>
        <p:nvPicPr>
          <p:cNvPr id="32" name="Picture 8" descr="10165">
            <a:hlinkClick r:id="rId3"/>
          </p:cNvPr>
          <p:cNvPicPr>
            <a:picLocks noChangeAspect="1" noChangeArrowheads="1"/>
          </p:cNvPicPr>
          <p:nvPr/>
        </p:nvPicPr>
        <p:blipFill>
          <a:blip r:embed="rId4" cstate="email"/>
          <a:srcRect/>
          <a:stretch>
            <a:fillRect/>
          </a:stretch>
        </p:blipFill>
        <p:spPr bwMode="auto">
          <a:xfrm>
            <a:off x="285720" y="785794"/>
            <a:ext cx="3000396" cy="3000396"/>
          </a:xfrm>
          <a:prstGeom prst="rect">
            <a:avLst/>
          </a:prstGeom>
          <a:ln>
            <a:noFill/>
          </a:ln>
          <a:effectLst>
            <a:softEdge rad="112500"/>
          </a:effectLst>
        </p:spPr>
      </p:pic>
    </p:spTree>
  </p:cSld>
  <p:clrMapOvr>
    <a:masterClrMapping/>
  </p:clrMapOvr>
  <p:transition spd="med">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5"/>
          <p:cNvGrpSpPr>
            <a:grpSpLocks/>
          </p:cNvGrpSpPr>
          <p:nvPr/>
        </p:nvGrpSpPr>
        <p:grpSpPr bwMode="auto">
          <a:xfrm>
            <a:off x="7286656" y="2928945"/>
            <a:ext cx="2143128" cy="2071691"/>
            <a:chOff x="7215206" y="2428868"/>
            <a:chExt cx="1928794" cy="1857388"/>
          </a:xfrm>
        </p:grpSpPr>
        <p:pic>
          <p:nvPicPr>
            <p:cNvPr id="52230" name="Picture 48"/>
            <p:cNvPicPr>
              <a:picLocks noChangeAspect="1" noChangeArrowheads="1"/>
            </p:cNvPicPr>
            <p:nvPr/>
          </p:nvPicPr>
          <p:blipFill>
            <a:blip r:embed="rId3" cstate="email"/>
            <a:srcRect/>
            <a:stretch>
              <a:fillRect/>
            </a:stretch>
          </p:blipFill>
          <p:spPr bwMode="auto">
            <a:xfrm>
              <a:off x="7305675" y="2428868"/>
              <a:ext cx="1838325" cy="1685925"/>
            </a:xfrm>
            <a:prstGeom prst="rect">
              <a:avLst/>
            </a:prstGeom>
            <a:noFill/>
            <a:ln w="9525">
              <a:noFill/>
              <a:miter lim="800000"/>
              <a:headEnd/>
              <a:tailEnd/>
            </a:ln>
          </p:spPr>
        </p:pic>
        <p:sp>
          <p:nvSpPr>
            <p:cNvPr id="52231" name="Rectangle 7"/>
            <p:cNvSpPr>
              <a:spLocks noChangeArrowheads="1"/>
            </p:cNvSpPr>
            <p:nvPr/>
          </p:nvSpPr>
          <p:spPr bwMode="auto">
            <a:xfrm>
              <a:off x="7215206" y="3429000"/>
              <a:ext cx="642942" cy="857256"/>
            </a:xfrm>
            <a:prstGeom prst="rect">
              <a:avLst/>
            </a:prstGeom>
            <a:solidFill>
              <a:schemeClr val="bg1"/>
            </a:solidFill>
            <a:ln w="9525" algn="ctr">
              <a:noFill/>
              <a:round/>
              <a:headEnd/>
              <a:tailEnd/>
            </a:ln>
          </p:spPr>
          <p:txBody>
            <a:bodyPr/>
            <a:lstStyle/>
            <a:p>
              <a:pPr eaLnBrk="0" hangingPunct="0"/>
              <a:endParaRPr lang="fr-FR"/>
            </a:p>
          </p:txBody>
        </p:sp>
      </p:grpSp>
      <p:pic>
        <p:nvPicPr>
          <p:cNvPr id="10" name="Picture 5"/>
          <p:cNvPicPr>
            <a:picLocks noChangeAspect="1" noChangeArrowheads="1"/>
          </p:cNvPicPr>
          <p:nvPr/>
        </p:nvPicPr>
        <p:blipFill>
          <a:blip r:embed="rId4"/>
          <a:srcRect l="34580" t="24902" r="56349" b="53125"/>
          <a:stretch>
            <a:fillRect/>
          </a:stretch>
        </p:blipFill>
        <p:spPr bwMode="auto">
          <a:xfrm>
            <a:off x="-142908" y="928670"/>
            <a:ext cx="2714612" cy="2544949"/>
          </a:xfrm>
          <a:prstGeom prst="rect">
            <a:avLst/>
          </a:prstGeom>
          <a:noFill/>
          <a:ln w="9525">
            <a:noFill/>
            <a:miter lim="800000"/>
            <a:headEnd/>
            <a:tailEnd/>
          </a:ln>
          <a:effectLst/>
        </p:spPr>
      </p:pic>
      <p:sp>
        <p:nvSpPr>
          <p:cNvPr id="21" name="Titre 1"/>
          <p:cNvSpPr txBox="1">
            <a:spLocks/>
          </p:cNvSpPr>
          <p:nvPr/>
        </p:nvSpPr>
        <p:spPr>
          <a:xfrm>
            <a:off x="285750" y="142875"/>
            <a:ext cx="8858250" cy="447675"/>
          </a:xfrm>
          <a:prstGeom prst="rect">
            <a:avLst/>
          </a:prstGeom>
          <a:solidFill>
            <a:srgbClr val="6E267B"/>
          </a:solidFill>
          <a:ln w="9525">
            <a:noFill/>
            <a:miter lim="800000"/>
            <a:headEnd/>
            <a:tailEnd/>
          </a:ln>
        </p:spPr>
        <p:txBody>
          <a:bodyPr wrap="square" lIns="0" tIns="0" rIns="0" bIns="0" anchor="ctr" anchorCtr="0">
            <a:spAutoFit/>
          </a:bodyPr>
          <a:lstStyle/>
          <a:p>
            <a:pPr eaLnBrk="0" hangingPunct="0">
              <a:defRPr/>
            </a:pPr>
            <a:r>
              <a:rPr lang="fr-FR" sz="2800" dirty="0" smtClean="0">
                <a:solidFill>
                  <a:schemeClr val="bg1"/>
                </a:solidFill>
                <a:latin typeface="Arial" pitchFamily="34" charset="0"/>
                <a:ea typeface="+mj-ea"/>
              </a:rPr>
              <a:t>Lorraine TGV – </a:t>
            </a:r>
            <a:r>
              <a:rPr lang="fr-FR" sz="2800" dirty="0">
                <a:solidFill>
                  <a:schemeClr val="bg1"/>
                </a:solidFill>
                <a:latin typeface="Arial" pitchFamily="34" charset="0"/>
                <a:ea typeface="+mj-ea"/>
              </a:rPr>
              <a:t>concessions, locations</a:t>
            </a:r>
          </a:p>
        </p:txBody>
      </p:sp>
      <p:sp>
        <p:nvSpPr>
          <p:cNvPr id="52227" name="Rectangle 3"/>
          <p:cNvSpPr txBox="1">
            <a:spLocks noChangeArrowheads="1"/>
          </p:cNvSpPr>
          <p:nvPr/>
        </p:nvSpPr>
        <p:spPr bwMode="auto">
          <a:xfrm>
            <a:off x="2214562" y="1285860"/>
            <a:ext cx="6929438" cy="2071687"/>
          </a:xfrm>
          <a:prstGeom prst="rect">
            <a:avLst/>
          </a:prstGeom>
          <a:noFill/>
          <a:ln w="9525">
            <a:noFill/>
            <a:miter lim="800000"/>
            <a:headEnd/>
            <a:tailEnd/>
          </a:ln>
        </p:spPr>
        <p:txBody>
          <a:bodyPr/>
          <a:lstStyle/>
          <a:p>
            <a:pPr marL="342900" indent="-342900" eaLnBrk="0" hangingPunct="0">
              <a:spcBef>
                <a:spcPct val="20000"/>
              </a:spcBef>
              <a:buClr>
                <a:schemeClr val="tx1"/>
              </a:buClr>
              <a:buFont typeface="Arial" charset="0"/>
              <a:buChar char="•"/>
            </a:pPr>
            <a:r>
              <a:rPr lang="fr-FR" sz="1800" b="1" dirty="0">
                <a:solidFill>
                  <a:schemeClr val="tx2"/>
                </a:solidFill>
                <a:latin typeface="Arial" charset="0"/>
                <a:cs typeface="Arial" charset="0"/>
              </a:rPr>
              <a:t>Taux d’occupation des surfaces concessionnaires : 100</a:t>
            </a:r>
            <a:r>
              <a:rPr lang="fr-FR" sz="1800" b="1" dirty="0" smtClean="0">
                <a:solidFill>
                  <a:schemeClr val="tx2"/>
                </a:solidFill>
                <a:latin typeface="Arial" charset="0"/>
                <a:cs typeface="Arial" charset="0"/>
              </a:rPr>
              <a:t>%</a:t>
            </a:r>
            <a:endParaRPr lang="fr-FR" sz="1600" b="1" dirty="0" smtClean="0">
              <a:solidFill>
                <a:schemeClr val="tx2"/>
              </a:solidFill>
              <a:latin typeface="Arial" charset="0"/>
              <a:cs typeface="Arial" charset="0"/>
            </a:endParaRPr>
          </a:p>
          <a:p>
            <a:pPr marL="342900" indent="-342900" eaLnBrk="0" hangingPunct="0">
              <a:spcBef>
                <a:spcPct val="20000"/>
              </a:spcBef>
              <a:buClr>
                <a:schemeClr val="tx1"/>
              </a:buClr>
            </a:pPr>
            <a:r>
              <a:rPr lang="fr-FR" sz="1600" b="1" dirty="0" smtClean="0">
                <a:solidFill>
                  <a:schemeClr val="tx2"/>
                </a:solidFill>
                <a:latin typeface="Arial" charset="0"/>
                <a:cs typeface="Arial" charset="0"/>
              </a:rPr>
              <a:t>	</a:t>
            </a:r>
            <a:r>
              <a:rPr lang="fr-FR" sz="1600" b="1" i="1" dirty="0" smtClean="0">
                <a:solidFill>
                  <a:schemeClr val="tx2"/>
                </a:solidFill>
                <a:latin typeface="Arial" charset="0"/>
                <a:cs typeface="Arial" charset="0"/>
              </a:rPr>
              <a:t>5 concédés: </a:t>
            </a:r>
          </a:p>
          <a:p>
            <a:pPr marL="342900" indent="-342900" eaLnBrk="0" hangingPunct="0">
              <a:spcBef>
                <a:spcPct val="20000"/>
              </a:spcBef>
              <a:buClr>
                <a:schemeClr val="tx1"/>
              </a:buClr>
            </a:pPr>
            <a:r>
              <a:rPr lang="fr-FR" sz="1600" i="1" dirty="0" smtClean="0">
                <a:solidFill>
                  <a:schemeClr val="tx2"/>
                </a:solidFill>
                <a:latin typeface="Arial" charset="0"/>
                <a:cs typeface="Arial" charset="0"/>
              </a:rPr>
              <a:t>		Parking EFFIA, Relay, Sélecta, Photomaton et </a:t>
            </a:r>
            <a:r>
              <a:rPr lang="fr-FR" sz="1600" i="1" dirty="0" err="1" smtClean="0">
                <a:solidFill>
                  <a:schemeClr val="tx2"/>
                </a:solidFill>
                <a:latin typeface="Arial" charset="0"/>
                <a:cs typeface="Arial" charset="0"/>
              </a:rPr>
              <a:t>Médiatransport</a:t>
            </a:r>
            <a:r>
              <a:rPr lang="fr-FR" sz="1600" i="1" dirty="0" smtClean="0">
                <a:solidFill>
                  <a:schemeClr val="tx2"/>
                </a:solidFill>
                <a:latin typeface="Arial" charset="0"/>
                <a:cs typeface="Arial" charset="0"/>
              </a:rPr>
              <a:t>. </a:t>
            </a:r>
          </a:p>
          <a:p>
            <a:pPr marL="342900" indent="-342900" eaLnBrk="0" hangingPunct="0">
              <a:spcBef>
                <a:spcPct val="20000"/>
              </a:spcBef>
              <a:buClr>
                <a:schemeClr val="tx1"/>
              </a:buClr>
            </a:pPr>
            <a:r>
              <a:rPr lang="fr-FR" sz="1600" b="1" dirty="0" smtClean="0">
                <a:solidFill>
                  <a:schemeClr val="tx2"/>
                </a:solidFill>
                <a:latin typeface="Arial" charset="0"/>
                <a:cs typeface="Arial" charset="0"/>
              </a:rPr>
              <a:t>			</a:t>
            </a:r>
            <a:endParaRPr lang="fr-FR" sz="1600" b="1" dirty="0">
              <a:solidFill>
                <a:schemeClr val="tx2"/>
              </a:solidFill>
              <a:latin typeface="Arial" charset="0"/>
              <a:cs typeface="Arial" charset="0"/>
            </a:endParaRPr>
          </a:p>
          <a:p>
            <a:pPr marL="742950" lvl="1" indent="-285750" eaLnBrk="0" hangingPunct="0">
              <a:spcBef>
                <a:spcPct val="20000"/>
              </a:spcBef>
              <a:buClr>
                <a:schemeClr val="tx1"/>
              </a:buClr>
              <a:buFont typeface="Wingdings" pitchFamily="2" charset="2"/>
              <a:buNone/>
            </a:pPr>
            <a:endParaRPr lang="fr-FR" sz="1600" b="1" dirty="0">
              <a:solidFill>
                <a:schemeClr val="tx2"/>
              </a:solidFill>
              <a:latin typeface="Arial" charset="0"/>
              <a:cs typeface="Arial" charset="0"/>
            </a:endParaRPr>
          </a:p>
          <a:p>
            <a:pPr marL="342900" indent="-342900" eaLnBrk="0" hangingPunct="0">
              <a:spcBef>
                <a:spcPct val="20000"/>
              </a:spcBef>
              <a:buClr>
                <a:schemeClr val="tx1"/>
              </a:buClr>
              <a:buFont typeface="Arial" charset="0"/>
              <a:buChar char="•"/>
            </a:pPr>
            <a:r>
              <a:rPr lang="fr-FR" sz="1800" b="1" dirty="0">
                <a:solidFill>
                  <a:schemeClr val="tx2"/>
                </a:solidFill>
                <a:latin typeface="Arial" charset="0"/>
                <a:cs typeface="Arial" charset="0"/>
              </a:rPr>
              <a:t>Taux d’occupation des surfaces locataires : </a:t>
            </a:r>
            <a:r>
              <a:rPr lang="fr-FR" sz="1800" b="1" dirty="0" smtClean="0">
                <a:solidFill>
                  <a:schemeClr val="tx2"/>
                </a:solidFill>
                <a:latin typeface="Arial" charset="0"/>
                <a:cs typeface="Arial" charset="0"/>
              </a:rPr>
              <a:t>100%</a:t>
            </a:r>
            <a:endParaRPr lang="fr-FR" sz="1800" b="1" dirty="0">
              <a:solidFill>
                <a:schemeClr val="tx2"/>
              </a:solidFill>
              <a:latin typeface="Arial" charset="0"/>
              <a:cs typeface="Arial" charset="0"/>
            </a:endParaRPr>
          </a:p>
          <a:p>
            <a:pPr marL="342900" indent="-342900" eaLnBrk="0" hangingPunct="0">
              <a:spcBef>
                <a:spcPct val="20000"/>
              </a:spcBef>
              <a:buClr>
                <a:schemeClr val="tx1"/>
              </a:buClr>
            </a:pPr>
            <a:endParaRPr lang="fr-FR" sz="1600" b="1" dirty="0">
              <a:solidFill>
                <a:schemeClr val="tx2"/>
              </a:solidFill>
              <a:latin typeface="Arial" charset="0"/>
              <a:cs typeface="Arial" charset="0"/>
            </a:endParaRPr>
          </a:p>
          <a:p>
            <a:pPr marL="342900" indent="-342900" eaLnBrk="0" hangingPunct="0">
              <a:spcBef>
                <a:spcPct val="20000"/>
              </a:spcBef>
              <a:buClr>
                <a:schemeClr val="tx1"/>
              </a:buClr>
              <a:buFont typeface="Arial" charset="0"/>
              <a:buChar char="•"/>
            </a:pPr>
            <a:endParaRPr lang="fr-FR" sz="1600" b="1" dirty="0">
              <a:solidFill>
                <a:schemeClr val="tx2"/>
              </a:solidFill>
              <a:latin typeface="Arial" charset="0"/>
              <a:cs typeface="Arial" charset="0"/>
            </a:endParaRPr>
          </a:p>
        </p:txBody>
      </p:sp>
      <p:pic>
        <p:nvPicPr>
          <p:cNvPr id="172033" name="Picture 1"/>
          <p:cNvPicPr>
            <a:picLocks noChangeAspect="1" noChangeArrowheads="1"/>
          </p:cNvPicPr>
          <p:nvPr/>
        </p:nvPicPr>
        <p:blipFill>
          <a:blip r:embed="rId5"/>
          <a:srcRect/>
          <a:stretch>
            <a:fillRect/>
          </a:stretch>
        </p:blipFill>
        <p:spPr bwMode="auto">
          <a:xfrm>
            <a:off x="1857356" y="3571876"/>
            <a:ext cx="3876675" cy="2390775"/>
          </a:xfrm>
          <a:prstGeom prst="rect">
            <a:avLst/>
          </a:prstGeom>
          <a:noFill/>
          <a:ln w="9525">
            <a:solidFill>
              <a:schemeClr val="tx1"/>
            </a:solidFill>
            <a:miter lim="800000"/>
            <a:headEnd/>
            <a:tailEnd/>
          </a:ln>
          <a:effectLst/>
        </p:spPr>
      </p:pic>
      <p:sp>
        <p:nvSpPr>
          <p:cNvPr id="13" name="Rectangle 3"/>
          <p:cNvSpPr txBox="1">
            <a:spLocks noChangeArrowheads="1"/>
          </p:cNvSpPr>
          <p:nvPr/>
        </p:nvSpPr>
        <p:spPr bwMode="auto">
          <a:xfrm>
            <a:off x="3428992" y="5643578"/>
            <a:ext cx="3143272" cy="500066"/>
          </a:xfrm>
          <a:prstGeom prst="rect">
            <a:avLst/>
          </a:prstGeom>
          <a:noFill/>
          <a:ln w="9525">
            <a:noFill/>
            <a:miter lim="800000"/>
            <a:headEnd/>
            <a:tailEnd/>
          </a:ln>
        </p:spPr>
        <p:txBody>
          <a:bodyPr/>
          <a:lstStyle/>
          <a:p>
            <a:pPr marL="342900" indent="-342900" eaLnBrk="0" hangingPunct="0">
              <a:spcBef>
                <a:spcPct val="20000"/>
              </a:spcBef>
              <a:buClr>
                <a:schemeClr val="tx1"/>
              </a:buClr>
            </a:pPr>
            <a:r>
              <a:rPr lang="fr-FR" sz="1600" i="1" dirty="0" smtClean="0">
                <a:solidFill>
                  <a:schemeClr val="tx1">
                    <a:lumMod val="50000"/>
                  </a:schemeClr>
                </a:solidFill>
                <a:latin typeface="Arial" charset="0"/>
                <a:cs typeface="Arial" charset="0"/>
              </a:rPr>
              <a:t>Répartition des surfaces</a:t>
            </a:r>
            <a:endParaRPr lang="fr-FR" sz="1600" i="1" dirty="0">
              <a:solidFill>
                <a:schemeClr val="tx1">
                  <a:lumMod val="50000"/>
                </a:schemeClr>
              </a:solidFill>
              <a:latin typeface="Arial" charset="0"/>
              <a:cs typeface="Arial" charset="0"/>
            </a:endParaRPr>
          </a:p>
        </p:txBody>
      </p:sp>
    </p:spTree>
  </p:cSld>
  <p:clrMapOvr>
    <a:masterClrMapping/>
  </p:clrMapOvr>
  <p:transition spd="med">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txBox="1">
            <a:spLocks/>
          </p:cNvSpPr>
          <p:nvPr/>
        </p:nvSpPr>
        <p:spPr>
          <a:xfrm>
            <a:off x="214313" y="123825"/>
            <a:ext cx="9715537" cy="430887"/>
          </a:xfrm>
          <a:prstGeom prst="rect">
            <a:avLst/>
          </a:prstGeom>
          <a:solidFill>
            <a:srgbClr val="6E267B"/>
          </a:solidFill>
          <a:ln w="9525">
            <a:noFill/>
            <a:miter lim="800000"/>
            <a:headEnd/>
            <a:tailEnd/>
          </a:ln>
        </p:spPr>
        <p:txBody>
          <a:bodyPr wrap="square" lIns="0" tIns="0" rIns="0" bIns="0" anchor="ctr" anchorCtr="0">
            <a:spAutoFit/>
          </a:bodyPr>
          <a:lstStyle/>
          <a:p>
            <a:pPr eaLnBrk="0" hangingPunct="0">
              <a:defRPr/>
            </a:pPr>
            <a:r>
              <a:rPr lang="fr-FR" sz="2800" dirty="0" smtClean="0">
                <a:solidFill>
                  <a:schemeClr val="bg1"/>
                </a:solidFill>
                <a:latin typeface="Arial" pitchFamily="34" charset="0"/>
                <a:ea typeface="+mj-ea"/>
              </a:rPr>
              <a:t>Lorraine </a:t>
            </a:r>
            <a:r>
              <a:rPr lang="fr-FR" sz="2800" dirty="0">
                <a:solidFill>
                  <a:schemeClr val="bg1"/>
                </a:solidFill>
                <a:latin typeface="Arial" pitchFamily="34" charset="0"/>
                <a:ea typeface="+mj-ea"/>
              </a:rPr>
              <a:t>TGV </a:t>
            </a:r>
            <a:r>
              <a:rPr lang="fr-FR" sz="2800" dirty="0" smtClean="0">
                <a:solidFill>
                  <a:schemeClr val="bg1"/>
                </a:solidFill>
                <a:latin typeface="Arial" pitchFamily="34" charset="0"/>
                <a:ea typeface="+mj-ea"/>
              </a:rPr>
              <a:t>– les </a:t>
            </a:r>
            <a:r>
              <a:rPr lang="fr-FR" sz="2800" dirty="0">
                <a:solidFill>
                  <a:schemeClr val="bg1"/>
                </a:solidFill>
                <a:latin typeface="Arial" pitchFamily="34" charset="0"/>
                <a:ea typeface="+mj-ea"/>
              </a:rPr>
              <a:t>obligations règlementaires</a:t>
            </a:r>
          </a:p>
        </p:txBody>
      </p:sp>
      <p:sp>
        <p:nvSpPr>
          <p:cNvPr id="37892" name="Rectangle 3"/>
          <p:cNvSpPr txBox="1">
            <a:spLocks noChangeArrowheads="1"/>
          </p:cNvSpPr>
          <p:nvPr/>
        </p:nvSpPr>
        <p:spPr bwMode="auto">
          <a:xfrm>
            <a:off x="2087563" y="928670"/>
            <a:ext cx="7092950" cy="4714875"/>
          </a:xfrm>
          <a:prstGeom prst="rect">
            <a:avLst/>
          </a:prstGeom>
          <a:noFill/>
          <a:ln w="9525">
            <a:noFill/>
            <a:miter lim="800000"/>
            <a:headEnd/>
            <a:tailEnd/>
          </a:ln>
        </p:spPr>
        <p:txBody>
          <a:bodyPr/>
          <a:lstStyle/>
          <a:p>
            <a:pPr marL="342900" indent="-342900" eaLnBrk="0" hangingPunct="0">
              <a:lnSpc>
                <a:spcPct val="90000"/>
              </a:lnSpc>
              <a:spcBef>
                <a:spcPct val="20000"/>
              </a:spcBef>
              <a:buFont typeface="Arial" charset="0"/>
              <a:buChar char="•"/>
            </a:pPr>
            <a:endParaRPr lang="fr-FR" sz="2000" dirty="0">
              <a:latin typeface="Arial" charset="0"/>
            </a:endParaRPr>
          </a:p>
          <a:p>
            <a:pPr marL="342900" indent="-342900" eaLnBrk="0" hangingPunct="0">
              <a:lnSpc>
                <a:spcPct val="90000"/>
              </a:lnSpc>
              <a:spcBef>
                <a:spcPct val="20000"/>
              </a:spcBef>
              <a:buFont typeface="Arial" charset="0"/>
              <a:buChar char="•"/>
            </a:pPr>
            <a:r>
              <a:rPr lang="fr-FR" sz="1400" b="1" dirty="0">
                <a:solidFill>
                  <a:schemeClr val="tx2"/>
                </a:solidFill>
                <a:latin typeface="Arial" charset="0"/>
                <a:cs typeface="Arial" charset="0"/>
              </a:rPr>
              <a:t>    Mise en accessibilité</a:t>
            </a:r>
          </a:p>
          <a:p>
            <a:pPr marL="342900" indent="-342900" eaLnBrk="0" hangingPunct="0">
              <a:lnSpc>
                <a:spcPct val="90000"/>
              </a:lnSpc>
              <a:spcBef>
                <a:spcPct val="20000"/>
              </a:spcBef>
            </a:pPr>
            <a:r>
              <a:rPr lang="fr-FR" sz="1400" b="1" dirty="0">
                <a:solidFill>
                  <a:srgbClr val="FF0000"/>
                </a:solidFill>
                <a:latin typeface="Calibri" pitchFamily="34" charset="0"/>
              </a:rPr>
              <a:t>loi n°2005 – 102 du 11 février 2005 pour l’égalité des droits et des chances :</a:t>
            </a:r>
          </a:p>
          <a:p>
            <a:pPr marL="342900" indent="-342900" eaLnBrk="0" hangingPunct="0">
              <a:lnSpc>
                <a:spcPct val="90000"/>
              </a:lnSpc>
              <a:spcBef>
                <a:spcPct val="20000"/>
              </a:spcBef>
            </a:pPr>
            <a:r>
              <a:rPr lang="fr-FR" sz="1400" i="1" dirty="0">
                <a:solidFill>
                  <a:schemeClr val="tx2"/>
                </a:solidFill>
                <a:latin typeface="Arial" charset="0"/>
                <a:cs typeface="Arial" charset="0"/>
              </a:rPr>
              <a:t>Gare du schéma directeur national accessibilité. Gare aux normes:</a:t>
            </a:r>
          </a:p>
          <a:p>
            <a:pPr marL="342900" indent="-342900" eaLnBrk="0" hangingPunct="0">
              <a:lnSpc>
                <a:spcPct val="90000"/>
              </a:lnSpc>
              <a:spcBef>
                <a:spcPct val="20000"/>
              </a:spcBef>
            </a:pPr>
            <a:r>
              <a:rPr lang="fr-FR" sz="1400" i="1" dirty="0">
                <a:solidFill>
                  <a:schemeClr val="tx2"/>
                </a:solidFill>
                <a:latin typeface="Arial" charset="0"/>
                <a:cs typeface="Arial" charset="0"/>
              </a:rPr>
              <a:t>	</a:t>
            </a:r>
            <a:r>
              <a:rPr lang="fr-FR" sz="1400" i="1" dirty="0" smtClean="0">
                <a:solidFill>
                  <a:schemeClr val="tx2"/>
                </a:solidFill>
                <a:latin typeface="Arial" charset="0"/>
                <a:cs typeface="Arial" charset="0"/>
              </a:rPr>
              <a:t>- places </a:t>
            </a:r>
            <a:r>
              <a:rPr lang="fr-FR" sz="1400" i="1" dirty="0">
                <a:solidFill>
                  <a:schemeClr val="tx2"/>
                </a:solidFill>
                <a:latin typeface="Arial" charset="0"/>
                <a:cs typeface="Arial" charset="0"/>
              </a:rPr>
              <a:t>de parking (1 pour 50&gt;3.3m, horodateur compris entre 0.8 et 1.3m)</a:t>
            </a:r>
          </a:p>
          <a:p>
            <a:pPr marL="342900" indent="-342900" eaLnBrk="0" hangingPunct="0">
              <a:lnSpc>
                <a:spcPct val="90000"/>
              </a:lnSpc>
              <a:spcBef>
                <a:spcPct val="20000"/>
              </a:spcBef>
            </a:pPr>
            <a:r>
              <a:rPr lang="fr-FR" sz="1400" i="1" dirty="0">
                <a:solidFill>
                  <a:schemeClr val="tx2"/>
                </a:solidFill>
                <a:latin typeface="Arial" charset="0"/>
                <a:cs typeface="Arial" charset="0"/>
              </a:rPr>
              <a:t>	</a:t>
            </a:r>
            <a:r>
              <a:rPr lang="fr-FR" sz="1400" i="1" dirty="0" smtClean="0">
                <a:solidFill>
                  <a:schemeClr val="tx2"/>
                </a:solidFill>
                <a:latin typeface="Arial" charset="0"/>
                <a:cs typeface="Arial" charset="0"/>
              </a:rPr>
              <a:t>- guidage </a:t>
            </a:r>
            <a:r>
              <a:rPr lang="fr-FR" sz="1400" i="1" dirty="0">
                <a:solidFill>
                  <a:schemeClr val="tx2"/>
                </a:solidFill>
                <a:latin typeface="Arial" charset="0"/>
                <a:cs typeface="Arial" charset="0"/>
              </a:rPr>
              <a:t>sonore (BV ,quais et souterrain)</a:t>
            </a:r>
          </a:p>
          <a:p>
            <a:pPr marL="342900" indent="-342900" eaLnBrk="0" hangingPunct="0">
              <a:lnSpc>
                <a:spcPct val="90000"/>
              </a:lnSpc>
              <a:spcBef>
                <a:spcPct val="20000"/>
              </a:spcBef>
            </a:pPr>
            <a:r>
              <a:rPr lang="fr-FR" sz="1400" i="1" dirty="0">
                <a:solidFill>
                  <a:schemeClr val="tx2"/>
                </a:solidFill>
                <a:latin typeface="Arial" charset="0"/>
                <a:cs typeface="Arial" charset="0"/>
              </a:rPr>
              <a:t>	</a:t>
            </a:r>
            <a:r>
              <a:rPr lang="fr-FR" sz="1400" i="1" dirty="0" smtClean="0">
                <a:solidFill>
                  <a:schemeClr val="tx2"/>
                </a:solidFill>
                <a:latin typeface="Arial" charset="0"/>
                <a:cs typeface="Arial" charset="0"/>
              </a:rPr>
              <a:t>- itinéraire </a:t>
            </a:r>
            <a:r>
              <a:rPr lang="fr-FR" sz="1400" i="1" dirty="0">
                <a:solidFill>
                  <a:schemeClr val="tx2"/>
                </a:solidFill>
                <a:latin typeface="Arial" charset="0"/>
                <a:cs typeface="Arial" charset="0"/>
              </a:rPr>
              <a:t>sans obstacle (largeur ≥1.6 m)</a:t>
            </a:r>
          </a:p>
          <a:p>
            <a:pPr marL="342900" indent="-342900" eaLnBrk="0" hangingPunct="0">
              <a:lnSpc>
                <a:spcPct val="90000"/>
              </a:lnSpc>
              <a:spcBef>
                <a:spcPct val="20000"/>
              </a:spcBef>
            </a:pPr>
            <a:r>
              <a:rPr lang="fr-FR" sz="1400" i="1" dirty="0">
                <a:solidFill>
                  <a:schemeClr val="tx2"/>
                </a:solidFill>
                <a:latin typeface="Arial" charset="0"/>
                <a:cs typeface="Arial" charset="0"/>
              </a:rPr>
              <a:t>	</a:t>
            </a:r>
            <a:r>
              <a:rPr lang="fr-FR" sz="1400" i="1" dirty="0" smtClean="0">
                <a:solidFill>
                  <a:schemeClr val="tx2"/>
                </a:solidFill>
                <a:latin typeface="Arial" charset="0"/>
                <a:cs typeface="Arial" charset="0"/>
              </a:rPr>
              <a:t>- largeur </a:t>
            </a:r>
            <a:r>
              <a:rPr lang="fr-FR" sz="1400" i="1" dirty="0">
                <a:solidFill>
                  <a:schemeClr val="tx2"/>
                </a:solidFill>
                <a:latin typeface="Arial" charset="0"/>
                <a:cs typeface="Arial" charset="0"/>
              </a:rPr>
              <a:t>des escaliers et hauteurs marches + bandes d’éveils de vigilance (BEV)</a:t>
            </a:r>
          </a:p>
          <a:p>
            <a:pPr marL="342900" indent="-342900" eaLnBrk="0" hangingPunct="0">
              <a:lnSpc>
                <a:spcPct val="90000"/>
              </a:lnSpc>
              <a:spcBef>
                <a:spcPct val="20000"/>
              </a:spcBef>
            </a:pPr>
            <a:r>
              <a:rPr lang="fr-FR" sz="1400" i="1" dirty="0">
                <a:solidFill>
                  <a:schemeClr val="tx2"/>
                </a:solidFill>
                <a:latin typeface="Arial" charset="0"/>
                <a:cs typeface="Arial" charset="0"/>
              </a:rPr>
              <a:t>	</a:t>
            </a:r>
            <a:r>
              <a:rPr lang="fr-FR" sz="1400" i="1" dirty="0" smtClean="0">
                <a:solidFill>
                  <a:schemeClr val="tx2"/>
                </a:solidFill>
                <a:latin typeface="Arial" charset="0"/>
                <a:cs typeface="Arial" charset="0"/>
              </a:rPr>
              <a:t>- trottoir</a:t>
            </a:r>
            <a:r>
              <a:rPr lang="fr-FR" sz="1400" i="1" dirty="0">
                <a:solidFill>
                  <a:schemeClr val="tx2"/>
                </a:solidFill>
                <a:latin typeface="Arial" charset="0"/>
                <a:cs typeface="Arial" charset="0"/>
              </a:rPr>
              <a:t>: largeur&gt;1.4m (bateaux: plan incliné&lt;5%; largeur 1.2m + BEV</a:t>
            </a:r>
          </a:p>
          <a:p>
            <a:pPr marL="342900" indent="-342900" eaLnBrk="0" hangingPunct="0">
              <a:lnSpc>
                <a:spcPct val="90000"/>
              </a:lnSpc>
              <a:spcBef>
                <a:spcPct val="20000"/>
              </a:spcBef>
            </a:pPr>
            <a:r>
              <a:rPr lang="fr-FR" sz="1400" i="1" dirty="0">
                <a:solidFill>
                  <a:schemeClr val="tx2"/>
                </a:solidFill>
                <a:latin typeface="Arial" charset="0"/>
                <a:cs typeface="Arial" charset="0"/>
              </a:rPr>
              <a:t>	</a:t>
            </a:r>
            <a:r>
              <a:rPr lang="fr-FR" sz="1400" i="1" dirty="0" smtClean="0">
                <a:solidFill>
                  <a:schemeClr val="tx2"/>
                </a:solidFill>
                <a:latin typeface="Arial" charset="0"/>
                <a:cs typeface="Arial" charset="0"/>
              </a:rPr>
              <a:t>- mains </a:t>
            </a:r>
            <a:r>
              <a:rPr lang="fr-FR" sz="1400" i="1" dirty="0">
                <a:solidFill>
                  <a:schemeClr val="tx2"/>
                </a:solidFill>
                <a:latin typeface="Arial" charset="0"/>
                <a:cs typeface="Arial" charset="0"/>
              </a:rPr>
              <a:t>courantes (escaliers, distance du mur et forme)</a:t>
            </a:r>
          </a:p>
          <a:p>
            <a:pPr marL="342900" indent="-342900" eaLnBrk="0" hangingPunct="0">
              <a:lnSpc>
                <a:spcPct val="90000"/>
              </a:lnSpc>
              <a:spcBef>
                <a:spcPct val="20000"/>
              </a:spcBef>
            </a:pPr>
            <a:r>
              <a:rPr lang="fr-FR" sz="1400" i="1" dirty="0">
                <a:solidFill>
                  <a:schemeClr val="tx2"/>
                </a:solidFill>
                <a:latin typeface="Arial" charset="0"/>
                <a:cs typeface="Arial" charset="0"/>
              </a:rPr>
              <a:t>	</a:t>
            </a:r>
            <a:r>
              <a:rPr lang="fr-FR" sz="1400" i="1" dirty="0" smtClean="0">
                <a:solidFill>
                  <a:schemeClr val="tx2"/>
                </a:solidFill>
                <a:latin typeface="Arial" charset="0"/>
                <a:cs typeface="Arial" charset="0"/>
              </a:rPr>
              <a:t>- plan </a:t>
            </a:r>
            <a:r>
              <a:rPr lang="fr-FR" sz="1400" i="1" dirty="0">
                <a:solidFill>
                  <a:schemeClr val="tx2"/>
                </a:solidFill>
                <a:latin typeface="Arial" charset="0"/>
                <a:cs typeface="Arial" charset="0"/>
              </a:rPr>
              <a:t>incliné et palier de repos (tous les 10 m si plan &gt;4%)</a:t>
            </a:r>
          </a:p>
          <a:p>
            <a:pPr marL="342900" indent="-342900" eaLnBrk="0" hangingPunct="0">
              <a:lnSpc>
                <a:spcPct val="90000"/>
              </a:lnSpc>
              <a:spcBef>
                <a:spcPct val="20000"/>
              </a:spcBef>
            </a:pPr>
            <a:r>
              <a:rPr lang="fr-FR" sz="1400" i="1" dirty="0">
                <a:solidFill>
                  <a:schemeClr val="tx2"/>
                </a:solidFill>
                <a:latin typeface="Arial" charset="0"/>
                <a:cs typeface="Arial" charset="0"/>
              </a:rPr>
              <a:t>	</a:t>
            </a:r>
            <a:r>
              <a:rPr lang="fr-FR" sz="1400" i="1" dirty="0" smtClean="0">
                <a:solidFill>
                  <a:schemeClr val="tx2"/>
                </a:solidFill>
                <a:latin typeface="Arial" charset="0"/>
                <a:cs typeface="Arial" charset="0"/>
              </a:rPr>
              <a:t>- portes </a:t>
            </a:r>
            <a:r>
              <a:rPr lang="fr-FR" sz="1400" i="1" dirty="0">
                <a:solidFill>
                  <a:schemeClr val="tx2"/>
                </a:solidFill>
                <a:latin typeface="Arial" charset="0"/>
                <a:cs typeface="Arial" charset="0"/>
              </a:rPr>
              <a:t>et double marquage vitrage porte</a:t>
            </a:r>
          </a:p>
          <a:p>
            <a:pPr marL="342900" indent="-342900" eaLnBrk="0" hangingPunct="0">
              <a:lnSpc>
                <a:spcPct val="90000"/>
              </a:lnSpc>
              <a:spcBef>
                <a:spcPct val="20000"/>
              </a:spcBef>
            </a:pPr>
            <a:r>
              <a:rPr lang="fr-FR" sz="1400" i="1" dirty="0">
                <a:solidFill>
                  <a:schemeClr val="tx2"/>
                </a:solidFill>
                <a:latin typeface="Arial" charset="0"/>
                <a:cs typeface="Arial" charset="0"/>
              </a:rPr>
              <a:t>	</a:t>
            </a:r>
            <a:r>
              <a:rPr lang="fr-FR" sz="1400" i="1" dirty="0" smtClean="0">
                <a:solidFill>
                  <a:schemeClr val="tx2"/>
                </a:solidFill>
                <a:latin typeface="Arial" charset="0"/>
                <a:cs typeface="Arial" charset="0"/>
              </a:rPr>
              <a:t>- Bandes </a:t>
            </a:r>
            <a:r>
              <a:rPr lang="fr-FR" sz="1400" i="1" dirty="0">
                <a:solidFill>
                  <a:schemeClr val="tx2"/>
                </a:solidFill>
                <a:latin typeface="Arial" charset="0"/>
                <a:cs typeface="Arial" charset="0"/>
              </a:rPr>
              <a:t>de guidage(si parcours &gt; 15m)</a:t>
            </a:r>
          </a:p>
          <a:p>
            <a:pPr marL="342900" indent="-342900" eaLnBrk="0" hangingPunct="0">
              <a:lnSpc>
                <a:spcPct val="90000"/>
              </a:lnSpc>
              <a:spcBef>
                <a:spcPct val="20000"/>
              </a:spcBef>
            </a:pPr>
            <a:r>
              <a:rPr lang="fr-FR" sz="1400" i="1" dirty="0">
                <a:solidFill>
                  <a:schemeClr val="tx2"/>
                </a:solidFill>
                <a:latin typeface="Arial" charset="0"/>
                <a:cs typeface="Arial" charset="0"/>
              </a:rPr>
              <a:t>	</a:t>
            </a:r>
            <a:r>
              <a:rPr lang="fr-FR" sz="1400" i="1" dirty="0" smtClean="0">
                <a:solidFill>
                  <a:schemeClr val="tx2"/>
                </a:solidFill>
                <a:latin typeface="Arial" charset="0"/>
                <a:cs typeface="Arial" charset="0"/>
              </a:rPr>
              <a:t>- Eclairage </a:t>
            </a:r>
            <a:r>
              <a:rPr lang="fr-FR" sz="1400" i="1" dirty="0">
                <a:solidFill>
                  <a:schemeClr val="tx2"/>
                </a:solidFill>
                <a:latin typeface="Arial" charset="0"/>
                <a:cs typeface="Arial" charset="0"/>
              </a:rPr>
              <a:t>(&gt;100 lux) </a:t>
            </a:r>
          </a:p>
          <a:p>
            <a:pPr marL="342900" indent="-342900" eaLnBrk="0" hangingPunct="0">
              <a:lnSpc>
                <a:spcPct val="90000"/>
              </a:lnSpc>
              <a:spcBef>
                <a:spcPct val="20000"/>
              </a:spcBef>
            </a:pPr>
            <a:r>
              <a:rPr lang="fr-FR" sz="1400" i="1" dirty="0">
                <a:solidFill>
                  <a:schemeClr val="tx2"/>
                </a:solidFill>
                <a:latin typeface="Arial" charset="0"/>
                <a:cs typeface="Arial" charset="0"/>
              </a:rPr>
              <a:t>	</a:t>
            </a:r>
            <a:r>
              <a:rPr lang="fr-FR" sz="1400" i="1" dirty="0" smtClean="0">
                <a:solidFill>
                  <a:schemeClr val="tx2"/>
                </a:solidFill>
                <a:latin typeface="Arial" charset="0"/>
                <a:cs typeface="Arial" charset="0"/>
              </a:rPr>
              <a:t>- Toilettes </a:t>
            </a:r>
            <a:r>
              <a:rPr lang="fr-FR" sz="1400" i="1" dirty="0">
                <a:solidFill>
                  <a:schemeClr val="tx2"/>
                </a:solidFill>
                <a:latin typeface="Arial" charset="0"/>
                <a:cs typeface="Arial" charset="0"/>
              </a:rPr>
              <a:t>(portes, espace, cuvettes, barre d’appui, lavabo, chasse d’eau, miroir…)</a:t>
            </a:r>
          </a:p>
          <a:p>
            <a:pPr marL="342900" indent="-342900" eaLnBrk="0" hangingPunct="0">
              <a:lnSpc>
                <a:spcPct val="90000"/>
              </a:lnSpc>
              <a:spcBef>
                <a:spcPct val="20000"/>
              </a:spcBef>
            </a:pPr>
            <a:r>
              <a:rPr lang="fr-FR" sz="1400" i="1" dirty="0">
                <a:solidFill>
                  <a:schemeClr val="tx2"/>
                </a:solidFill>
                <a:latin typeface="Arial" charset="0"/>
                <a:cs typeface="Arial" charset="0"/>
              </a:rPr>
              <a:t>	</a:t>
            </a:r>
            <a:r>
              <a:rPr lang="fr-FR" sz="1400" i="1" dirty="0" smtClean="0">
                <a:solidFill>
                  <a:schemeClr val="tx2"/>
                </a:solidFill>
                <a:latin typeface="Arial" charset="0"/>
                <a:cs typeface="Arial" charset="0"/>
              </a:rPr>
              <a:t>- Sièges </a:t>
            </a:r>
            <a:r>
              <a:rPr lang="fr-FR" sz="1400" i="1" dirty="0">
                <a:solidFill>
                  <a:schemeClr val="tx2"/>
                </a:solidFill>
                <a:latin typeface="Arial" charset="0"/>
                <a:cs typeface="Arial" charset="0"/>
              </a:rPr>
              <a:t>et espace fauteuil roulant dans les abris</a:t>
            </a:r>
          </a:p>
          <a:p>
            <a:pPr marL="342900" indent="-342900" eaLnBrk="0" hangingPunct="0">
              <a:lnSpc>
                <a:spcPct val="90000"/>
              </a:lnSpc>
              <a:spcBef>
                <a:spcPct val="20000"/>
              </a:spcBef>
            </a:pPr>
            <a:r>
              <a:rPr lang="fr-FR" sz="1400" i="1" dirty="0">
                <a:solidFill>
                  <a:schemeClr val="tx2"/>
                </a:solidFill>
                <a:latin typeface="Arial" charset="0"/>
                <a:cs typeface="Arial" charset="0"/>
              </a:rPr>
              <a:t>	</a:t>
            </a:r>
            <a:r>
              <a:rPr lang="fr-FR" sz="1400" i="1" dirty="0" smtClean="0">
                <a:solidFill>
                  <a:schemeClr val="tx2"/>
                </a:solidFill>
                <a:latin typeface="Arial" charset="0"/>
                <a:cs typeface="Arial" charset="0"/>
              </a:rPr>
              <a:t>- Ascenseurs </a:t>
            </a:r>
            <a:r>
              <a:rPr lang="fr-FR" sz="1400" i="1" dirty="0">
                <a:solidFill>
                  <a:schemeClr val="tx2"/>
                </a:solidFill>
                <a:latin typeface="Arial" charset="0"/>
                <a:cs typeface="Arial" charset="0"/>
              </a:rPr>
              <a:t>(hauteurs des boutons, revêtement sol, messages sonores, braille</a:t>
            </a:r>
            <a:r>
              <a:rPr lang="fr-FR" sz="1400" i="1" dirty="0" smtClean="0">
                <a:solidFill>
                  <a:schemeClr val="tx2"/>
                </a:solidFill>
                <a:latin typeface="Arial" charset="0"/>
                <a:cs typeface="Arial" charset="0"/>
              </a:rPr>
              <a:t>,.</a:t>
            </a:r>
          </a:p>
          <a:p>
            <a:pPr marL="342900" indent="-342900" eaLnBrk="0" hangingPunct="0">
              <a:lnSpc>
                <a:spcPct val="90000"/>
              </a:lnSpc>
              <a:spcBef>
                <a:spcPct val="20000"/>
              </a:spcBef>
            </a:pPr>
            <a:endParaRPr lang="fr-FR" sz="1400" b="1" i="1" dirty="0" smtClean="0">
              <a:solidFill>
                <a:schemeClr val="tx2"/>
              </a:solidFill>
              <a:latin typeface="Arial" charset="0"/>
              <a:cs typeface="Arial" charset="0"/>
            </a:endParaRPr>
          </a:p>
          <a:p>
            <a:pPr marL="342900" indent="-342900" eaLnBrk="0" hangingPunct="0">
              <a:lnSpc>
                <a:spcPct val="90000"/>
              </a:lnSpc>
              <a:spcBef>
                <a:spcPct val="20000"/>
              </a:spcBef>
            </a:pPr>
            <a:endParaRPr lang="fr-FR" sz="1400" b="1" dirty="0">
              <a:solidFill>
                <a:schemeClr val="tx2"/>
              </a:solidFill>
              <a:latin typeface="Arial" charset="0"/>
              <a:cs typeface="Arial" charset="0"/>
            </a:endParaRPr>
          </a:p>
          <a:p>
            <a:pPr marL="342900" indent="-342900" eaLnBrk="0" hangingPunct="0">
              <a:lnSpc>
                <a:spcPct val="90000"/>
              </a:lnSpc>
              <a:spcBef>
                <a:spcPct val="20000"/>
              </a:spcBef>
              <a:buFont typeface="Arial" charset="0"/>
              <a:buChar char="•"/>
            </a:pPr>
            <a:r>
              <a:rPr lang="fr-FR" sz="1400" b="1" dirty="0">
                <a:solidFill>
                  <a:schemeClr val="tx2"/>
                </a:solidFill>
                <a:latin typeface="Arial" charset="0"/>
                <a:cs typeface="Arial" charset="0"/>
              </a:rPr>
              <a:t>    Sécurité ERP et incendie </a:t>
            </a:r>
          </a:p>
          <a:p>
            <a:pPr marL="342900" indent="-342900" eaLnBrk="0" hangingPunct="0">
              <a:lnSpc>
                <a:spcPct val="90000"/>
              </a:lnSpc>
              <a:spcBef>
                <a:spcPct val="20000"/>
              </a:spcBef>
            </a:pPr>
            <a:r>
              <a:rPr lang="fr-FR" sz="1400" b="1" dirty="0">
                <a:solidFill>
                  <a:srgbClr val="FF0000"/>
                </a:solidFill>
                <a:latin typeface="Calibri" pitchFamily="34" charset="0"/>
              </a:rPr>
              <a:t>Code de la construction et de l'habitation (articles R 123-1 à R 123-55 et R 152-4 et 5).</a:t>
            </a:r>
          </a:p>
          <a:p>
            <a:pPr marL="342900" indent="-342900" eaLnBrk="0" hangingPunct="0">
              <a:lnSpc>
                <a:spcPct val="90000"/>
              </a:lnSpc>
              <a:spcBef>
                <a:spcPct val="20000"/>
              </a:spcBef>
            </a:pPr>
            <a:r>
              <a:rPr lang="fr-FR" sz="1400" i="1" dirty="0">
                <a:solidFill>
                  <a:schemeClr val="tx2"/>
                </a:solidFill>
                <a:latin typeface="Arial" charset="0"/>
                <a:cs typeface="Arial" charset="0"/>
              </a:rPr>
              <a:t>Gare conforme.</a:t>
            </a:r>
          </a:p>
          <a:p>
            <a:pPr marL="342900" indent="-342900" eaLnBrk="0" hangingPunct="0">
              <a:lnSpc>
                <a:spcPct val="90000"/>
              </a:lnSpc>
              <a:spcBef>
                <a:spcPct val="20000"/>
              </a:spcBef>
            </a:pPr>
            <a:endParaRPr lang="fr-FR" sz="1400" i="1" dirty="0">
              <a:solidFill>
                <a:schemeClr val="tx2"/>
              </a:solidFill>
              <a:latin typeface="Arial" charset="0"/>
              <a:cs typeface="Arial" charset="0"/>
            </a:endParaRPr>
          </a:p>
          <a:p>
            <a:pPr marL="342900" indent="-342900" eaLnBrk="0" hangingPunct="0">
              <a:lnSpc>
                <a:spcPct val="90000"/>
              </a:lnSpc>
              <a:spcBef>
                <a:spcPct val="20000"/>
              </a:spcBef>
              <a:buFont typeface="Wingdings" pitchFamily="2" charset="2"/>
              <a:buNone/>
            </a:pPr>
            <a:endParaRPr lang="fr-FR" sz="1400" dirty="0">
              <a:solidFill>
                <a:schemeClr val="tx2"/>
              </a:solidFill>
              <a:latin typeface="Arial" charset="0"/>
              <a:cs typeface="Arial" charset="0"/>
            </a:endParaRPr>
          </a:p>
        </p:txBody>
      </p:sp>
      <p:pic>
        <p:nvPicPr>
          <p:cNvPr id="23" name="Picture 11"/>
          <p:cNvPicPr>
            <a:picLocks noChangeAspect="1" noChangeArrowheads="1"/>
          </p:cNvPicPr>
          <p:nvPr/>
        </p:nvPicPr>
        <p:blipFill>
          <a:blip r:embed="rId3" cstate="email"/>
          <a:srcRect/>
          <a:stretch>
            <a:fillRect/>
          </a:stretch>
        </p:blipFill>
        <p:spPr bwMode="auto">
          <a:xfrm>
            <a:off x="2071670" y="1071546"/>
            <a:ext cx="411163" cy="419100"/>
          </a:xfrm>
          <a:prstGeom prst="rect">
            <a:avLst/>
          </a:prstGeom>
          <a:noFill/>
          <a:ln w="9525">
            <a:noFill/>
            <a:miter lim="800000"/>
            <a:headEnd/>
            <a:tailEnd/>
          </a:ln>
        </p:spPr>
      </p:pic>
      <p:pic>
        <p:nvPicPr>
          <p:cNvPr id="24" name="Picture 11"/>
          <p:cNvPicPr>
            <a:picLocks noChangeAspect="1" noChangeArrowheads="1"/>
          </p:cNvPicPr>
          <p:nvPr/>
        </p:nvPicPr>
        <p:blipFill>
          <a:blip r:embed="rId3" cstate="email"/>
          <a:srcRect/>
          <a:stretch>
            <a:fillRect/>
          </a:stretch>
        </p:blipFill>
        <p:spPr bwMode="auto">
          <a:xfrm>
            <a:off x="2071670" y="5214950"/>
            <a:ext cx="411162" cy="4191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3"/>
          <a:srcRect/>
          <a:stretch>
            <a:fillRect/>
          </a:stretch>
        </p:blipFill>
        <p:spPr bwMode="auto">
          <a:xfrm>
            <a:off x="2051050" y="1412875"/>
            <a:ext cx="5751513" cy="4792663"/>
          </a:xfrm>
          <a:prstGeom prst="rect">
            <a:avLst/>
          </a:prstGeom>
          <a:noFill/>
          <a:ln w="9525">
            <a:noFill/>
            <a:miter lim="800000"/>
            <a:headEnd/>
            <a:tailEnd/>
          </a:ln>
        </p:spPr>
      </p:pic>
      <p:sp>
        <p:nvSpPr>
          <p:cNvPr id="12290" name="Rectangle 8"/>
          <p:cNvSpPr>
            <a:spLocks/>
          </p:cNvSpPr>
          <p:nvPr/>
        </p:nvSpPr>
        <p:spPr bwMode="auto">
          <a:xfrm>
            <a:off x="250825" y="1071546"/>
            <a:ext cx="8893176" cy="571504"/>
          </a:xfrm>
          <a:prstGeom prst="rect">
            <a:avLst/>
          </a:prstGeom>
          <a:solidFill>
            <a:srgbClr val="6E267B"/>
          </a:solidFill>
          <a:ln w="9525">
            <a:noFill/>
            <a:miter lim="800000"/>
            <a:headEnd/>
            <a:tailEnd/>
          </a:ln>
        </p:spPr>
        <p:txBody>
          <a:bodyPr/>
          <a:lstStyle/>
          <a:p>
            <a:pPr eaLnBrk="0" hangingPunct="0">
              <a:defRPr/>
            </a:pPr>
            <a:r>
              <a:rPr lang="fr-FR" sz="2800" dirty="0" smtClean="0">
                <a:solidFill>
                  <a:schemeClr val="bg1"/>
                </a:solidFill>
                <a:latin typeface="Arial" pitchFamily="34" charset="0"/>
                <a:ea typeface="+mj-ea"/>
              </a:rPr>
              <a:t>Lorraine TGV – la qualité du service</a:t>
            </a:r>
            <a:endParaRPr lang="fr-FR" sz="2800" dirty="0">
              <a:solidFill>
                <a:schemeClr val="bg1"/>
              </a:solidFill>
              <a:latin typeface="Arial" pitchFamily="34" charset="0"/>
              <a:ea typeface="+mj-ea"/>
            </a:endParaRPr>
          </a:p>
        </p:txBody>
      </p:sp>
      <p:pic>
        <p:nvPicPr>
          <p:cNvPr id="4" name="Picture 2" descr="10155">
            <a:hlinkClick r:id="rId4"/>
          </p:cNvPr>
          <p:cNvPicPr>
            <a:picLocks noChangeAspect="1" noChangeArrowheads="1"/>
          </p:cNvPicPr>
          <p:nvPr/>
        </p:nvPicPr>
        <p:blipFill>
          <a:blip r:embed="rId5" cstate="email"/>
          <a:stretch>
            <a:fillRect/>
          </a:stretch>
        </p:blipFill>
        <p:spPr bwMode="auto">
          <a:xfrm rot="575369">
            <a:off x="3066055" y="3149699"/>
            <a:ext cx="3623656" cy="1377744"/>
          </a:xfrm>
          <a:prstGeom prst="rect">
            <a:avLst/>
          </a:prstGeom>
          <a:ln>
            <a:noFill/>
          </a:ln>
          <a:effectLst>
            <a:softEdge rad="112500"/>
          </a:effectLst>
        </p:spPr>
      </p:pic>
    </p:spTree>
  </p:cSld>
  <p:clrMapOvr>
    <a:masterClrMapping/>
  </p:clrMapOvr>
  <p:transition spd="med">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9"/>
          <p:cNvGrpSpPr/>
          <p:nvPr/>
        </p:nvGrpSpPr>
        <p:grpSpPr>
          <a:xfrm>
            <a:off x="5286380" y="3929066"/>
            <a:ext cx="3816000" cy="2988000"/>
            <a:chOff x="5786446" y="4704464"/>
            <a:chExt cx="2464612" cy="2153536"/>
          </a:xfrm>
        </p:grpSpPr>
        <p:pic>
          <p:nvPicPr>
            <p:cNvPr id="6" name="Picture 3" descr="C:\Documents and Settings\9107224G\Bureau\Projets SNCF\Présentation AGEE Séminaire\Images\icones_technologie_0125.png"/>
            <p:cNvPicPr>
              <a:picLocks noChangeAspect="1" noChangeArrowheads="1"/>
            </p:cNvPicPr>
            <p:nvPr/>
          </p:nvPicPr>
          <p:blipFill>
            <a:blip r:embed="rId2"/>
            <a:srcRect/>
            <a:stretch>
              <a:fillRect/>
            </a:stretch>
          </p:blipFill>
          <p:spPr bwMode="auto">
            <a:xfrm>
              <a:off x="5786446" y="4704464"/>
              <a:ext cx="2464612" cy="2153536"/>
            </a:xfrm>
            <a:prstGeom prst="rect">
              <a:avLst/>
            </a:prstGeom>
            <a:noFill/>
          </p:spPr>
        </p:pic>
        <p:sp>
          <p:nvSpPr>
            <p:cNvPr id="7" name="Rectangle 6"/>
            <p:cNvSpPr/>
            <p:nvPr/>
          </p:nvSpPr>
          <p:spPr>
            <a:xfrm>
              <a:off x="5907234" y="4858926"/>
              <a:ext cx="2232000" cy="124541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fr-FR" sz="2000" b="1" dirty="0" smtClean="0"/>
                <a:t>Points à améliorer :</a:t>
              </a:r>
            </a:p>
            <a:p>
              <a:pPr marL="0" lvl="1" algn="ctr"/>
              <a:endParaRPr lang="fr-FR" sz="2000" b="1" dirty="0" smtClean="0"/>
            </a:p>
            <a:p>
              <a:pPr marL="450850" lvl="1" indent="-450850"/>
              <a:r>
                <a:rPr lang="fr-FR" sz="2000" b="1" dirty="0" smtClean="0"/>
                <a:t>P3 : L’intermodalité </a:t>
              </a:r>
            </a:p>
            <a:p>
              <a:pPr marL="450850" lvl="1" indent="-450850"/>
              <a:r>
                <a:rPr lang="fr-FR" sz="2000" b="1" dirty="0" smtClean="0"/>
                <a:t>P7 : Le confort d’attente</a:t>
              </a:r>
              <a:endParaRPr lang="fr-FR" sz="2000" dirty="0" smtClean="0"/>
            </a:p>
            <a:p>
              <a:pPr marL="0" lvl="1" algn="ctr"/>
              <a:endParaRPr lang="fr-FR" sz="2000" dirty="0" smtClean="0"/>
            </a:p>
          </p:txBody>
        </p:sp>
      </p:grpSp>
      <p:grpSp>
        <p:nvGrpSpPr>
          <p:cNvPr id="3" name="Groupe 9"/>
          <p:cNvGrpSpPr/>
          <p:nvPr/>
        </p:nvGrpSpPr>
        <p:grpSpPr>
          <a:xfrm>
            <a:off x="5256594" y="928670"/>
            <a:ext cx="3816000" cy="2988000"/>
            <a:chOff x="5786446" y="4704464"/>
            <a:chExt cx="2464612" cy="2153536"/>
          </a:xfrm>
        </p:grpSpPr>
        <p:pic>
          <p:nvPicPr>
            <p:cNvPr id="10" name="Picture 3" descr="C:\Documents and Settings\9107224G\Bureau\Projets SNCF\Présentation AGEE Séminaire\Images\icones_technologie_0125.png"/>
            <p:cNvPicPr>
              <a:picLocks noChangeAspect="1" noChangeArrowheads="1"/>
            </p:cNvPicPr>
            <p:nvPr/>
          </p:nvPicPr>
          <p:blipFill>
            <a:blip r:embed="rId2"/>
            <a:srcRect/>
            <a:stretch>
              <a:fillRect/>
            </a:stretch>
          </p:blipFill>
          <p:spPr bwMode="auto">
            <a:xfrm>
              <a:off x="5786446" y="4704464"/>
              <a:ext cx="2464612" cy="2153536"/>
            </a:xfrm>
            <a:prstGeom prst="rect">
              <a:avLst/>
            </a:prstGeom>
            <a:noFill/>
          </p:spPr>
        </p:pic>
        <p:sp>
          <p:nvSpPr>
            <p:cNvPr id="11" name="Rectangle 10"/>
            <p:cNvSpPr/>
            <p:nvPr/>
          </p:nvSpPr>
          <p:spPr>
            <a:xfrm>
              <a:off x="5891220" y="4846064"/>
              <a:ext cx="2232000" cy="124541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fr-FR" sz="2000" b="1" dirty="0" smtClean="0"/>
                <a:t>Points positifs :</a:t>
              </a:r>
            </a:p>
            <a:p>
              <a:pPr marL="0" lvl="1" algn="ctr"/>
              <a:endParaRPr lang="fr-FR" sz="2000" dirty="0" smtClean="0"/>
            </a:p>
            <a:p>
              <a:pPr marL="450850" lvl="1" indent="-450850"/>
              <a:r>
                <a:rPr lang="fr-FR" sz="2000" b="1" dirty="0" smtClean="0"/>
                <a:t>P1 : Accès aux services</a:t>
              </a:r>
              <a:endParaRPr lang="fr-FR" sz="2000" dirty="0" smtClean="0"/>
            </a:p>
            <a:p>
              <a:pPr marL="450850" lvl="1" indent="-450850"/>
              <a:r>
                <a:rPr lang="fr-FR" sz="2000" b="1" dirty="0" smtClean="0"/>
                <a:t>P2 : Accès au train</a:t>
              </a:r>
              <a:endParaRPr lang="fr-FR" sz="2000" dirty="0" smtClean="0"/>
            </a:p>
          </p:txBody>
        </p:sp>
      </p:grpSp>
      <p:sp>
        <p:nvSpPr>
          <p:cNvPr id="12" name="Rectangle à coins arrondis 11"/>
          <p:cNvSpPr/>
          <p:nvPr/>
        </p:nvSpPr>
        <p:spPr>
          <a:xfrm>
            <a:off x="305984" y="5500702"/>
            <a:ext cx="2051438" cy="612000"/>
          </a:xfrm>
          <a:prstGeom prst="roundRect">
            <a:avLst/>
          </a:prstGeom>
          <a:noFill/>
          <a:ln>
            <a:solidFill>
              <a:srgbClr val="FF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smtClean="0">
                <a:solidFill>
                  <a:schemeClr val="tx1"/>
                </a:solidFill>
              </a:rPr>
              <a:t>Gares segment 3  7,3</a:t>
            </a:r>
            <a:endParaRPr lang="fr-FR" sz="1800" dirty="0">
              <a:solidFill>
                <a:schemeClr val="tx1"/>
              </a:solidFill>
            </a:endParaRPr>
          </a:p>
        </p:txBody>
      </p:sp>
      <p:sp>
        <p:nvSpPr>
          <p:cNvPr id="13" name="Rectangle à coins arrondis 12"/>
          <p:cNvSpPr/>
          <p:nvPr/>
        </p:nvSpPr>
        <p:spPr>
          <a:xfrm>
            <a:off x="2428860" y="5500702"/>
            <a:ext cx="2664000" cy="61200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smtClean="0">
                <a:solidFill>
                  <a:schemeClr val="tx1"/>
                </a:solidFill>
              </a:rPr>
              <a:t>Gare de Lorraine TGV : 7,6</a:t>
            </a:r>
            <a:endParaRPr lang="fr-FR" sz="1800" dirty="0">
              <a:solidFill>
                <a:schemeClr val="tx1"/>
              </a:solidFill>
            </a:endParaRPr>
          </a:p>
        </p:txBody>
      </p:sp>
      <p:graphicFrame>
        <p:nvGraphicFramePr>
          <p:cNvPr id="16" name="Graphique 15"/>
          <p:cNvGraphicFramePr/>
          <p:nvPr/>
        </p:nvGraphicFramePr>
        <p:xfrm>
          <a:off x="214282" y="1357298"/>
          <a:ext cx="4786346" cy="4143404"/>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8"/>
          <p:cNvSpPr>
            <a:spLocks/>
          </p:cNvSpPr>
          <p:nvPr/>
        </p:nvSpPr>
        <p:spPr bwMode="auto">
          <a:xfrm>
            <a:off x="250824" y="142852"/>
            <a:ext cx="8893176" cy="571504"/>
          </a:xfrm>
          <a:prstGeom prst="rect">
            <a:avLst/>
          </a:prstGeom>
          <a:solidFill>
            <a:srgbClr val="6E267B"/>
          </a:solidFill>
          <a:ln w="9525">
            <a:noFill/>
            <a:miter lim="800000"/>
            <a:headEnd/>
            <a:tailEnd/>
          </a:ln>
        </p:spPr>
        <p:txBody>
          <a:bodyPr/>
          <a:lstStyle/>
          <a:p>
            <a:pPr eaLnBrk="0" hangingPunct="0">
              <a:defRPr/>
            </a:pPr>
            <a:r>
              <a:rPr lang="fr-FR" sz="2800" dirty="0" smtClean="0">
                <a:solidFill>
                  <a:schemeClr val="bg1"/>
                </a:solidFill>
                <a:latin typeface="Arial" pitchFamily="34" charset="0"/>
              </a:rPr>
              <a:t>Lorraine TGV- </a:t>
            </a:r>
            <a:r>
              <a:rPr lang="fr-FR" sz="2800" dirty="0" smtClean="0">
                <a:solidFill>
                  <a:schemeClr val="bg1"/>
                </a:solidFill>
                <a:latin typeface="Arial" pitchFamily="34" charset="0"/>
                <a:ea typeface="+mj-ea"/>
              </a:rPr>
              <a:t>Résultats baromètre clients  </a:t>
            </a:r>
            <a:endParaRPr lang="fr-FR" sz="2800" dirty="0">
              <a:solidFill>
                <a:schemeClr val="bg1"/>
              </a:solidFill>
              <a:latin typeface="Arial" pitchFamily="34" charset="0"/>
              <a:ea typeface="+mj-ea"/>
            </a:endParaRPr>
          </a:p>
        </p:txBody>
      </p:sp>
      <p:sp>
        <p:nvSpPr>
          <p:cNvPr id="15" name="Rectangle 3"/>
          <p:cNvSpPr txBox="1">
            <a:spLocks noChangeArrowheads="1"/>
          </p:cNvSpPr>
          <p:nvPr/>
        </p:nvSpPr>
        <p:spPr bwMode="auto">
          <a:xfrm>
            <a:off x="-214346" y="928670"/>
            <a:ext cx="5072098" cy="1285884"/>
          </a:xfrm>
          <a:prstGeom prst="rect">
            <a:avLst/>
          </a:prstGeom>
          <a:noFill/>
          <a:ln w="9525">
            <a:noFill/>
            <a:miter lim="800000"/>
            <a:headEnd/>
            <a:tailEnd/>
          </a:ln>
        </p:spPr>
        <p:txBody>
          <a:bodyPr/>
          <a:lstStyle/>
          <a:p>
            <a:pPr marL="342900" indent="-342900" algn="just" eaLnBrk="0" hangingPunct="0">
              <a:spcBef>
                <a:spcPct val="20000"/>
              </a:spcBef>
              <a:buClr>
                <a:schemeClr val="tx1"/>
              </a:buClr>
            </a:pPr>
            <a:r>
              <a:rPr lang="fr-FR" sz="1600" i="1" dirty="0" smtClean="0">
                <a:solidFill>
                  <a:schemeClr val="tx2"/>
                </a:solidFill>
                <a:latin typeface="Arial" charset="0"/>
                <a:cs typeface="Arial" charset="0"/>
              </a:rPr>
              <a:t>	Résultats très supérieurs à la moyenne nationale </a:t>
            </a:r>
            <a:endParaRPr lang="fr-FR" sz="1400" i="1" dirty="0" smtClean="0">
              <a:solidFill>
                <a:schemeClr val="tx2"/>
              </a:solidFill>
              <a:latin typeface="Arial" charset="0"/>
              <a:cs typeface="Arial" charset="0"/>
            </a:endParaRPr>
          </a:p>
        </p:txBody>
      </p:sp>
      <p:sp>
        <p:nvSpPr>
          <p:cNvPr id="18" name="Forme libre 17"/>
          <p:cNvSpPr/>
          <p:nvPr/>
        </p:nvSpPr>
        <p:spPr>
          <a:xfrm>
            <a:off x="1787703" y="2568539"/>
            <a:ext cx="1643866" cy="1715785"/>
          </a:xfrm>
          <a:custGeom>
            <a:avLst/>
            <a:gdLst>
              <a:gd name="connsiteX0" fmla="*/ 811659 w 1643866"/>
              <a:gd name="connsiteY0" fmla="*/ 0 h 1715785"/>
              <a:gd name="connsiteX1" fmla="*/ 1335641 w 1643866"/>
              <a:gd name="connsiteY1" fmla="*/ 164387 h 1715785"/>
              <a:gd name="connsiteX2" fmla="*/ 1643866 w 1643866"/>
              <a:gd name="connsiteY2" fmla="*/ 585627 h 1715785"/>
              <a:gd name="connsiteX3" fmla="*/ 1633591 w 1643866"/>
              <a:gd name="connsiteY3" fmla="*/ 1130158 h 1715785"/>
              <a:gd name="connsiteX4" fmla="*/ 1325367 w 1643866"/>
              <a:gd name="connsiteY4" fmla="*/ 1541124 h 1715785"/>
              <a:gd name="connsiteX5" fmla="*/ 821933 w 1643866"/>
              <a:gd name="connsiteY5" fmla="*/ 1715785 h 1715785"/>
              <a:gd name="connsiteX6" fmla="*/ 308225 w 1643866"/>
              <a:gd name="connsiteY6" fmla="*/ 1551398 h 1715785"/>
              <a:gd name="connsiteX7" fmla="*/ 0 w 1643866"/>
              <a:gd name="connsiteY7" fmla="*/ 1130158 h 1715785"/>
              <a:gd name="connsiteX8" fmla="*/ 0 w 1643866"/>
              <a:gd name="connsiteY8" fmla="*/ 575353 h 1715785"/>
              <a:gd name="connsiteX9" fmla="*/ 297951 w 1643866"/>
              <a:gd name="connsiteY9" fmla="*/ 143839 h 1715785"/>
              <a:gd name="connsiteX10" fmla="*/ 811659 w 1643866"/>
              <a:gd name="connsiteY10" fmla="*/ 0 h 1715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3866" h="1715785">
                <a:moveTo>
                  <a:pt x="811659" y="0"/>
                </a:moveTo>
                <a:lnTo>
                  <a:pt x="1335641" y="164387"/>
                </a:lnTo>
                <a:lnTo>
                  <a:pt x="1643866" y="585627"/>
                </a:lnTo>
                <a:lnTo>
                  <a:pt x="1633591" y="1130158"/>
                </a:lnTo>
                <a:lnTo>
                  <a:pt x="1325367" y="1541124"/>
                </a:lnTo>
                <a:lnTo>
                  <a:pt x="821933" y="1715785"/>
                </a:lnTo>
                <a:lnTo>
                  <a:pt x="308225" y="1551398"/>
                </a:lnTo>
                <a:lnTo>
                  <a:pt x="0" y="1130158"/>
                </a:lnTo>
                <a:lnTo>
                  <a:pt x="0" y="575353"/>
                </a:lnTo>
                <a:lnTo>
                  <a:pt x="297951" y="143839"/>
                </a:lnTo>
                <a:lnTo>
                  <a:pt x="811659" y="0"/>
                </a:lnTo>
                <a:close/>
              </a:path>
            </a:pathLst>
          </a:custGeom>
          <a:solidFill>
            <a:schemeClr val="bg1">
              <a:lumMod val="8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srcRect/>
          <a:stretch>
            <a:fillRect/>
          </a:stretch>
        </p:blipFill>
        <p:spPr bwMode="auto">
          <a:xfrm>
            <a:off x="142844" y="976344"/>
            <a:ext cx="785786" cy="1166772"/>
          </a:xfrm>
          <a:prstGeom prst="rect">
            <a:avLst/>
          </a:prstGeom>
          <a:noFill/>
          <a:ln w="9525">
            <a:noFill/>
            <a:miter lim="800000"/>
            <a:headEnd/>
            <a:tailEnd/>
          </a:ln>
          <a:effectLst/>
        </p:spPr>
      </p:pic>
      <p:sp>
        <p:nvSpPr>
          <p:cNvPr id="4" name="Rectangle 8"/>
          <p:cNvSpPr>
            <a:spLocks/>
          </p:cNvSpPr>
          <p:nvPr/>
        </p:nvSpPr>
        <p:spPr bwMode="auto">
          <a:xfrm>
            <a:off x="250824" y="142852"/>
            <a:ext cx="8893176" cy="571504"/>
          </a:xfrm>
          <a:prstGeom prst="rect">
            <a:avLst/>
          </a:prstGeom>
          <a:solidFill>
            <a:srgbClr val="6E267B"/>
          </a:solidFill>
          <a:ln w="9525">
            <a:noFill/>
            <a:miter lim="800000"/>
            <a:headEnd/>
            <a:tailEnd/>
          </a:ln>
        </p:spPr>
        <p:txBody>
          <a:bodyPr/>
          <a:lstStyle/>
          <a:p>
            <a:pPr eaLnBrk="0" hangingPunct="0">
              <a:defRPr/>
            </a:pPr>
            <a:r>
              <a:rPr lang="fr-FR" sz="2800" dirty="0" smtClean="0">
                <a:solidFill>
                  <a:schemeClr val="bg1"/>
                </a:solidFill>
                <a:latin typeface="Arial" pitchFamily="34" charset="0"/>
              </a:rPr>
              <a:t>Lorraine TGV - </a:t>
            </a:r>
            <a:r>
              <a:rPr lang="fr-FR" sz="2800" dirty="0" smtClean="0">
                <a:solidFill>
                  <a:schemeClr val="bg1"/>
                </a:solidFill>
                <a:latin typeface="Arial" pitchFamily="34" charset="0"/>
                <a:ea typeface="+mj-ea"/>
              </a:rPr>
              <a:t>Plan d’actions </a:t>
            </a:r>
            <a:endParaRPr lang="fr-FR" sz="2800" dirty="0">
              <a:solidFill>
                <a:schemeClr val="bg1"/>
              </a:solidFill>
              <a:latin typeface="Arial" pitchFamily="34" charset="0"/>
              <a:ea typeface="+mj-ea"/>
            </a:endParaRPr>
          </a:p>
        </p:txBody>
      </p:sp>
      <p:sp>
        <p:nvSpPr>
          <p:cNvPr id="5" name="Rectangle 3"/>
          <p:cNvSpPr txBox="1">
            <a:spLocks noChangeArrowheads="1"/>
          </p:cNvSpPr>
          <p:nvPr/>
        </p:nvSpPr>
        <p:spPr bwMode="auto">
          <a:xfrm>
            <a:off x="714348" y="1142984"/>
            <a:ext cx="7000924" cy="1428760"/>
          </a:xfrm>
          <a:prstGeom prst="rect">
            <a:avLst/>
          </a:prstGeom>
          <a:noFill/>
          <a:ln w="9525">
            <a:noFill/>
            <a:miter lim="800000"/>
            <a:headEnd/>
            <a:tailEnd/>
          </a:ln>
        </p:spPr>
        <p:txBody>
          <a:bodyPr/>
          <a:lstStyle/>
          <a:p>
            <a:pPr marL="342900" indent="-342900" eaLnBrk="0" hangingPunct="0">
              <a:spcBef>
                <a:spcPct val="20000"/>
              </a:spcBef>
              <a:buClr>
                <a:schemeClr val="tx1"/>
              </a:buClr>
            </a:pPr>
            <a:r>
              <a:rPr lang="fr-FR" sz="1600" b="1" dirty="0" smtClean="0">
                <a:solidFill>
                  <a:schemeClr val="tx2"/>
                </a:solidFill>
                <a:latin typeface="Arial" charset="0"/>
                <a:cs typeface="Arial" charset="0"/>
              </a:rPr>
              <a:t>Confort de l’attente :</a:t>
            </a:r>
          </a:p>
          <a:p>
            <a:pPr marL="342900" indent="-342900" eaLnBrk="0" hangingPunct="0">
              <a:spcBef>
                <a:spcPct val="20000"/>
              </a:spcBef>
              <a:buClr>
                <a:schemeClr val="tx1"/>
              </a:buClr>
              <a:buFont typeface="Wingdings" pitchFamily="2" charset="2"/>
              <a:buChar char="ü"/>
            </a:pPr>
            <a:endParaRPr lang="fr-FR" sz="1400" i="1" dirty="0" smtClean="0">
              <a:solidFill>
                <a:schemeClr val="tx2"/>
              </a:solidFill>
              <a:latin typeface="Arial" charset="0"/>
              <a:cs typeface="Arial" charset="0"/>
            </a:endParaRPr>
          </a:p>
          <a:p>
            <a:pPr marL="342900" indent="-342900" eaLnBrk="0" hangingPunct="0">
              <a:spcBef>
                <a:spcPct val="20000"/>
              </a:spcBef>
              <a:buClr>
                <a:schemeClr val="tx1"/>
              </a:buClr>
              <a:buFont typeface="Wingdings" pitchFamily="2" charset="2"/>
              <a:buChar char="ü"/>
            </a:pPr>
            <a:r>
              <a:rPr lang="fr-FR" sz="1400" i="1" dirty="0" smtClean="0">
                <a:solidFill>
                  <a:schemeClr val="tx2"/>
                </a:solidFill>
                <a:latin typeface="Arial" charset="0"/>
                <a:cs typeface="Arial" charset="0"/>
              </a:rPr>
              <a:t>Projet WIFI</a:t>
            </a:r>
          </a:p>
          <a:p>
            <a:pPr marL="342900" indent="-342900" eaLnBrk="0" hangingPunct="0">
              <a:spcBef>
                <a:spcPct val="20000"/>
              </a:spcBef>
              <a:buClr>
                <a:schemeClr val="tx1"/>
              </a:buClr>
              <a:buFont typeface="Wingdings" pitchFamily="2" charset="2"/>
              <a:buChar char="ü"/>
            </a:pPr>
            <a:r>
              <a:rPr lang="fr-FR" sz="1400" i="1" dirty="0" smtClean="0">
                <a:solidFill>
                  <a:schemeClr val="tx2"/>
                </a:solidFill>
                <a:latin typeface="Arial" charset="0"/>
                <a:cs typeface="Arial" charset="0"/>
              </a:rPr>
              <a:t>Mise en place de 8 bancs à 3 places à côté du Relay</a:t>
            </a:r>
          </a:p>
          <a:p>
            <a:pPr marL="342900" indent="-342900" eaLnBrk="0" hangingPunct="0">
              <a:spcBef>
                <a:spcPct val="20000"/>
              </a:spcBef>
              <a:buClr>
                <a:schemeClr val="tx1"/>
              </a:buClr>
              <a:buFont typeface="Wingdings" pitchFamily="2" charset="2"/>
              <a:buChar char="ü"/>
            </a:pPr>
            <a:r>
              <a:rPr lang="fr-FR" sz="1400" i="1" dirty="0" smtClean="0">
                <a:solidFill>
                  <a:schemeClr val="tx2"/>
                </a:solidFill>
                <a:latin typeface="Arial" charset="0"/>
                <a:cs typeface="Arial" charset="0"/>
              </a:rPr>
              <a:t>Installation d’une bibliothèque virtuelle</a:t>
            </a:r>
          </a:p>
          <a:p>
            <a:pPr marL="342900" indent="-342900" eaLnBrk="0" hangingPunct="0">
              <a:spcBef>
                <a:spcPct val="20000"/>
              </a:spcBef>
              <a:buClr>
                <a:schemeClr val="tx1"/>
              </a:buClr>
              <a:buFont typeface="Wingdings" pitchFamily="2" charset="2"/>
              <a:buChar char="ü"/>
            </a:pPr>
            <a:endParaRPr lang="fr-FR" sz="1400" i="1" dirty="0" smtClean="0">
              <a:solidFill>
                <a:schemeClr val="tx2"/>
              </a:solidFill>
              <a:latin typeface="Arial" charset="0"/>
              <a:cs typeface="Arial" charset="0"/>
            </a:endParaRPr>
          </a:p>
          <a:p>
            <a:pPr marL="342900" indent="-342900" eaLnBrk="0" hangingPunct="0">
              <a:spcBef>
                <a:spcPct val="20000"/>
              </a:spcBef>
              <a:buClr>
                <a:schemeClr val="tx1"/>
              </a:buClr>
            </a:pPr>
            <a:endParaRPr lang="fr-FR" sz="1400" i="1" dirty="0" smtClean="0">
              <a:solidFill>
                <a:schemeClr val="tx2"/>
              </a:solidFill>
              <a:latin typeface="Arial" charset="0"/>
              <a:cs typeface="Arial" charset="0"/>
            </a:endParaRPr>
          </a:p>
          <a:p>
            <a:pPr marL="742950" lvl="1" indent="-285750" eaLnBrk="0" hangingPunct="0">
              <a:spcBef>
                <a:spcPct val="20000"/>
              </a:spcBef>
              <a:buClr>
                <a:schemeClr val="tx1"/>
              </a:buClr>
              <a:buFont typeface="Wingdings" pitchFamily="2" charset="2"/>
              <a:buNone/>
            </a:pPr>
            <a:endParaRPr lang="fr-FR" sz="1400" b="1" dirty="0">
              <a:solidFill>
                <a:schemeClr val="tx2"/>
              </a:solidFill>
              <a:latin typeface="Arial" charset="0"/>
              <a:cs typeface="Arial" charset="0"/>
            </a:endParaRPr>
          </a:p>
          <a:p>
            <a:pPr marL="342900" indent="-342900" eaLnBrk="0" hangingPunct="0">
              <a:spcBef>
                <a:spcPct val="20000"/>
              </a:spcBef>
              <a:buClr>
                <a:schemeClr val="tx1"/>
              </a:buClr>
            </a:pPr>
            <a:r>
              <a:rPr lang="fr-FR" sz="1600" b="1" dirty="0" smtClean="0">
                <a:solidFill>
                  <a:schemeClr val="tx2"/>
                </a:solidFill>
                <a:latin typeface="Arial" charset="0"/>
                <a:cs typeface="Arial" charset="0"/>
              </a:rPr>
              <a:t>L’</a:t>
            </a:r>
            <a:r>
              <a:rPr lang="fr-FR" sz="1600" b="1" dirty="0" err="1" smtClean="0">
                <a:solidFill>
                  <a:schemeClr val="tx2"/>
                </a:solidFill>
                <a:latin typeface="Arial" charset="0"/>
                <a:cs typeface="Arial" charset="0"/>
              </a:rPr>
              <a:t>intermodalité</a:t>
            </a:r>
            <a:r>
              <a:rPr lang="fr-FR" sz="1600" b="1" dirty="0" smtClean="0">
                <a:solidFill>
                  <a:schemeClr val="tx2"/>
                </a:solidFill>
                <a:latin typeface="Arial" charset="0"/>
                <a:cs typeface="Arial" charset="0"/>
              </a:rPr>
              <a:t> :</a:t>
            </a:r>
          </a:p>
          <a:p>
            <a:pPr marL="342900" indent="-342900" eaLnBrk="0" hangingPunct="0">
              <a:spcBef>
                <a:spcPct val="20000"/>
              </a:spcBef>
              <a:buClr>
                <a:schemeClr val="tx1"/>
              </a:buClr>
            </a:pPr>
            <a:endParaRPr lang="fr-FR" sz="1600" b="1" dirty="0" smtClean="0">
              <a:solidFill>
                <a:schemeClr val="tx2"/>
              </a:solidFill>
              <a:latin typeface="Arial" charset="0"/>
              <a:cs typeface="Arial" charset="0"/>
            </a:endParaRPr>
          </a:p>
          <a:p>
            <a:pPr marL="342900" indent="-342900" eaLnBrk="0" hangingPunct="0">
              <a:spcBef>
                <a:spcPct val="20000"/>
              </a:spcBef>
              <a:buClr>
                <a:schemeClr val="tx1"/>
              </a:buClr>
              <a:buFont typeface="Wingdings" pitchFamily="2" charset="2"/>
              <a:buChar char="ü"/>
            </a:pPr>
            <a:r>
              <a:rPr lang="fr-FR" sz="1400" i="1" dirty="0" smtClean="0">
                <a:solidFill>
                  <a:schemeClr val="tx2"/>
                </a:solidFill>
                <a:latin typeface="Arial" charset="0"/>
                <a:cs typeface="Arial" charset="0"/>
              </a:rPr>
              <a:t>Projet  d’amélioration visibilité des navettes  pour Metz et Nancy </a:t>
            </a:r>
          </a:p>
          <a:p>
            <a:pPr marL="342900" indent="-342900" eaLnBrk="0" hangingPunct="0">
              <a:spcBef>
                <a:spcPct val="20000"/>
              </a:spcBef>
              <a:buClr>
                <a:schemeClr val="tx1"/>
              </a:buClr>
            </a:pPr>
            <a:r>
              <a:rPr lang="fr-FR" sz="1400" i="1" dirty="0" smtClean="0">
                <a:solidFill>
                  <a:schemeClr val="tx2"/>
                </a:solidFill>
                <a:latin typeface="Arial" charset="0"/>
                <a:cs typeface="Arial" charset="0"/>
              </a:rPr>
              <a:t>         (signalétique + 2 basics)</a:t>
            </a:r>
          </a:p>
          <a:p>
            <a:pPr marL="342900" indent="-342900" eaLnBrk="0" hangingPunct="0">
              <a:spcBef>
                <a:spcPct val="20000"/>
              </a:spcBef>
              <a:buClr>
                <a:schemeClr val="tx1"/>
              </a:buClr>
            </a:pPr>
            <a:endParaRPr lang="fr-FR" sz="1400" i="1" dirty="0" smtClean="0">
              <a:solidFill>
                <a:schemeClr val="tx2"/>
              </a:solidFill>
              <a:latin typeface="Arial" charset="0"/>
              <a:cs typeface="Arial" charset="0"/>
            </a:endParaRPr>
          </a:p>
          <a:p>
            <a:pPr marL="342900" indent="-342900" eaLnBrk="0" hangingPunct="0">
              <a:spcBef>
                <a:spcPct val="20000"/>
              </a:spcBef>
              <a:buClr>
                <a:schemeClr val="tx1"/>
              </a:buClr>
              <a:buFont typeface="Arial" charset="0"/>
              <a:buChar char="•"/>
            </a:pPr>
            <a:endParaRPr lang="fr-FR" sz="1400" b="1" dirty="0" smtClean="0">
              <a:solidFill>
                <a:schemeClr val="tx2"/>
              </a:solidFill>
              <a:latin typeface="Arial" charset="0"/>
              <a:cs typeface="Arial" charset="0"/>
            </a:endParaRPr>
          </a:p>
          <a:p>
            <a:pPr marL="342900" indent="-342900" eaLnBrk="0" hangingPunct="0">
              <a:spcBef>
                <a:spcPct val="20000"/>
              </a:spcBef>
              <a:buClr>
                <a:schemeClr val="tx1"/>
              </a:buClr>
              <a:buFont typeface="Arial" charset="0"/>
              <a:buChar char="•"/>
            </a:pPr>
            <a:endParaRPr lang="fr-FR" sz="1400" b="1" dirty="0" smtClean="0">
              <a:solidFill>
                <a:schemeClr val="tx2"/>
              </a:solidFill>
              <a:latin typeface="Arial" charset="0"/>
              <a:cs typeface="Arial"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3"/>
          <a:srcRect/>
          <a:stretch>
            <a:fillRect/>
          </a:stretch>
        </p:blipFill>
        <p:spPr bwMode="auto">
          <a:xfrm>
            <a:off x="2051050" y="1412875"/>
            <a:ext cx="5751513" cy="4792663"/>
          </a:xfrm>
          <a:prstGeom prst="rect">
            <a:avLst/>
          </a:prstGeom>
          <a:noFill/>
          <a:ln w="9525">
            <a:noFill/>
            <a:miter lim="800000"/>
            <a:headEnd/>
            <a:tailEnd/>
          </a:ln>
        </p:spPr>
      </p:pic>
      <p:sp>
        <p:nvSpPr>
          <p:cNvPr id="12290" name="Rectangle 8"/>
          <p:cNvSpPr>
            <a:spLocks/>
          </p:cNvSpPr>
          <p:nvPr/>
        </p:nvSpPr>
        <p:spPr bwMode="auto">
          <a:xfrm>
            <a:off x="250825" y="1071546"/>
            <a:ext cx="8893176" cy="571504"/>
          </a:xfrm>
          <a:prstGeom prst="rect">
            <a:avLst/>
          </a:prstGeom>
          <a:solidFill>
            <a:srgbClr val="6E267B"/>
          </a:solidFill>
          <a:ln w="9525">
            <a:noFill/>
            <a:miter lim="800000"/>
            <a:headEnd/>
            <a:tailEnd/>
          </a:ln>
        </p:spPr>
        <p:txBody>
          <a:bodyPr/>
          <a:lstStyle/>
          <a:p>
            <a:pPr eaLnBrk="0" hangingPunct="0">
              <a:defRPr/>
            </a:pPr>
            <a:r>
              <a:rPr lang="fr-FR" sz="2800" dirty="0" smtClean="0">
                <a:solidFill>
                  <a:schemeClr val="bg1"/>
                </a:solidFill>
                <a:latin typeface="Arial" pitchFamily="34" charset="0"/>
                <a:ea typeface="+mj-ea"/>
              </a:rPr>
              <a:t>Lorraine TGV – les investissements</a:t>
            </a:r>
            <a:endParaRPr lang="fr-FR" sz="2800" dirty="0">
              <a:solidFill>
                <a:schemeClr val="bg1"/>
              </a:solidFill>
              <a:latin typeface="Arial" pitchFamily="34" charset="0"/>
              <a:ea typeface="+mj-ea"/>
            </a:endParaRPr>
          </a:p>
        </p:txBody>
      </p:sp>
      <p:pic>
        <p:nvPicPr>
          <p:cNvPr id="4" name="Picture 2" descr="10155">
            <a:hlinkClick r:id="rId4"/>
          </p:cNvPr>
          <p:cNvPicPr>
            <a:picLocks noChangeAspect="1" noChangeArrowheads="1"/>
          </p:cNvPicPr>
          <p:nvPr/>
        </p:nvPicPr>
        <p:blipFill>
          <a:blip r:embed="rId5" cstate="email"/>
          <a:stretch>
            <a:fillRect/>
          </a:stretch>
        </p:blipFill>
        <p:spPr bwMode="auto">
          <a:xfrm rot="575369">
            <a:off x="3066055" y="3149699"/>
            <a:ext cx="3623656" cy="1377744"/>
          </a:xfrm>
          <a:prstGeom prst="rect">
            <a:avLst/>
          </a:prstGeom>
          <a:ln>
            <a:noFill/>
          </a:ln>
          <a:effectLst>
            <a:softEdge rad="112500"/>
          </a:effectLst>
        </p:spPr>
      </p:pic>
    </p:spTree>
  </p:cSld>
  <p:clrMapOvr>
    <a:masterClrMapping/>
  </p:clrMapOvr>
  <p:transition spd="med">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email"/>
          <a:srcRect/>
          <a:stretch>
            <a:fillRect/>
          </a:stretch>
        </p:blipFill>
        <p:spPr bwMode="auto">
          <a:xfrm>
            <a:off x="0" y="4286256"/>
            <a:ext cx="1428760" cy="1729920"/>
          </a:xfrm>
          <a:prstGeom prst="rect">
            <a:avLst/>
          </a:prstGeom>
          <a:noFill/>
          <a:ln w="9525">
            <a:noFill/>
            <a:miter lim="800000"/>
            <a:headEnd/>
            <a:tailEnd/>
          </a:ln>
          <a:effectLst/>
        </p:spPr>
      </p:pic>
      <p:sp>
        <p:nvSpPr>
          <p:cNvPr id="4" name="Rectangle 2"/>
          <p:cNvSpPr txBox="1">
            <a:spLocks noChangeArrowheads="1"/>
          </p:cNvSpPr>
          <p:nvPr/>
        </p:nvSpPr>
        <p:spPr bwMode="auto">
          <a:xfrm>
            <a:off x="142844" y="142852"/>
            <a:ext cx="8329612" cy="622300"/>
          </a:xfrm>
          <a:prstGeom prst="rect">
            <a:avLst/>
          </a:prstGeom>
          <a:noFill/>
          <a:ln w="9525">
            <a:noFill/>
            <a:miter lim="800000"/>
            <a:headEnd/>
            <a:tailEnd/>
          </a:ln>
        </p:spPr>
        <p:txBody>
          <a:bodyPr/>
          <a:lstStyle/>
          <a:p>
            <a:pPr eaLnBrk="0" hangingPunct="0">
              <a:defRPr/>
            </a:pPr>
            <a:r>
              <a:rPr lang="fr-FR" sz="2800" spc="80" dirty="0">
                <a:solidFill>
                  <a:schemeClr val="accent1"/>
                </a:solidFill>
                <a:latin typeface="Arial"/>
                <a:ea typeface="+mj-ea"/>
                <a:cs typeface="Arial"/>
              </a:rPr>
              <a:t>Investissements prévisionnels </a:t>
            </a:r>
            <a:r>
              <a:rPr lang="fr-FR" sz="2800" spc="80" dirty="0" smtClean="0">
                <a:solidFill>
                  <a:schemeClr val="accent1"/>
                </a:solidFill>
                <a:latin typeface="Arial"/>
                <a:ea typeface="+mj-ea"/>
                <a:cs typeface="Arial"/>
              </a:rPr>
              <a:t>2014 </a:t>
            </a:r>
            <a:r>
              <a:rPr lang="fr-FR" sz="2800" spc="80" dirty="0">
                <a:solidFill>
                  <a:schemeClr val="accent1"/>
                </a:solidFill>
                <a:latin typeface="Arial"/>
                <a:ea typeface="+mj-ea"/>
                <a:cs typeface="Arial"/>
              </a:rPr>
              <a:t>à </a:t>
            </a:r>
            <a:r>
              <a:rPr lang="fr-FR" sz="2800" spc="80" dirty="0" smtClean="0">
                <a:solidFill>
                  <a:schemeClr val="accent1"/>
                </a:solidFill>
                <a:latin typeface="Arial"/>
                <a:ea typeface="+mj-ea"/>
                <a:cs typeface="Arial"/>
              </a:rPr>
              <a:t>2016</a:t>
            </a:r>
            <a:endParaRPr lang="fr-FR" sz="2800" spc="80" dirty="0">
              <a:solidFill>
                <a:schemeClr val="accent1"/>
              </a:solidFill>
              <a:latin typeface="Arial"/>
              <a:ea typeface="+mj-ea"/>
              <a:cs typeface="Arial"/>
            </a:endParaRPr>
          </a:p>
        </p:txBody>
      </p:sp>
      <p:sp>
        <p:nvSpPr>
          <p:cNvPr id="457731" name="Rectangle 3"/>
          <p:cNvSpPr>
            <a:spLocks noGrp="1" noChangeArrowheads="1"/>
          </p:cNvSpPr>
          <p:nvPr>
            <p:ph type="body" idx="4294967295"/>
          </p:nvPr>
        </p:nvSpPr>
        <p:spPr bwMode="auto">
          <a:xfrm>
            <a:off x="785816" y="1142984"/>
            <a:ext cx="8429654" cy="3643312"/>
          </a:xfrm>
          <a:prstGeom prst="rect">
            <a:avLst/>
          </a:prstGeom>
          <a:noFill/>
          <a:ln>
            <a:miter lim="800000"/>
            <a:headEnd/>
            <a:tailEnd/>
          </a:ln>
        </p:spPr>
        <p:txBody>
          <a:bodyPr/>
          <a:lstStyle/>
          <a:p>
            <a:pPr marL="0" indent="0">
              <a:lnSpc>
                <a:spcPct val="80000"/>
              </a:lnSpc>
            </a:pPr>
            <a:r>
              <a:rPr lang="fr-FR" sz="2400" dirty="0" smtClean="0">
                <a:solidFill>
                  <a:srgbClr val="6E267B"/>
                </a:solidFill>
                <a:ea typeface="ＭＳ Ｐゴシック"/>
                <a:cs typeface="Arial" charset="0"/>
              </a:rPr>
              <a:t> Il s’agit de la liste des investissements prévisionnels selon 3 types : </a:t>
            </a:r>
          </a:p>
          <a:p>
            <a:pPr lvl="3">
              <a:buFontTx/>
              <a:buChar char="-"/>
            </a:pPr>
            <a:r>
              <a:rPr lang="fr-FR" i="1" dirty="0" smtClean="0"/>
              <a:t>Développement</a:t>
            </a:r>
          </a:p>
          <a:p>
            <a:pPr lvl="3">
              <a:buFontTx/>
              <a:buChar char="-"/>
            </a:pPr>
            <a:r>
              <a:rPr lang="fr-FR" i="1" dirty="0" smtClean="0"/>
              <a:t>Renouvellement</a:t>
            </a:r>
          </a:p>
          <a:p>
            <a:pPr lvl="3">
              <a:buFontTx/>
              <a:buChar char="-"/>
            </a:pPr>
            <a:r>
              <a:rPr lang="fr-FR" i="1" dirty="0" smtClean="0"/>
              <a:t>Règlementaire</a:t>
            </a:r>
          </a:p>
          <a:p>
            <a:pPr marL="0" indent="0">
              <a:lnSpc>
                <a:spcPct val="80000"/>
              </a:lnSpc>
            </a:pPr>
            <a:endParaRPr lang="fr-FR" sz="2400" dirty="0" smtClean="0">
              <a:solidFill>
                <a:srgbClr val="6E267B"/>
              </a:solidFill>
              <a:ea typeface="ＭＳ Ｐゴシック"/>
              <a:cs typeface="Arial" charset="0"/>
            </a:endParaRPr>
          </a:p>
          <a:p>
            <a:pPr marL="0" indent="0">
              <a:lnSpc>
                <a:spcPct val="80000"/>
              </a:lnSpc>
            </a:pPr>
            <a:r>
              <a:rPr lang="fr-FR" sz="2400" dirty="0" smtClean="0">
                <a:solidFill>
                  <a:srgbClr val="6E267B"/>
                </a:solidFill>
                <a:ea typeface="ＭＳ Ｐゴシック"/>
                <a:cs typeface="Arial" charset="0"/>
              </a:rPr>
              <a:t>Les investissements postérieurs à 2016 ne sont pas pris en compte dans le calcul du tarif d’accès aux gares 2016 : </a:t>
            </a:r>
          </a:p>
          <a:p>
            <a:pPr marL="0" indent="0">
              <a:lnSpc>
                <a:spcPct val="80000"/>
              </a:lnSpc>
            </a:pPr>
            <a:endParaRPr lang="fr-FR" sz="2400" dirty="0" smtClean="0">
              <a:solidFill>
                <a:srgbClr val="6E267B"/>
              </a:solidFill>
              <a:ea typeface="ＭＳ Ｐゴシック"/>
              <a:cs typeface="Arial" charset="0"/>
            </a:endParaRPr>
          </a:p>
          <a:p>
            <a:pPr marL="400050" lvl="1" indent="0">
              <a:lnSpc>
                <a:spcPct val="80000"/>
              </a:lnSpc>
            </a:pPr>
            <a:r>
              <a:rPr lang="fr-FR" sz="2000" i="1" dirty="0" smtClean="0">
                <a:solidFill>
                  <a:srgbClr val="6E267B"/>
                </a:solidFill>
                <a:ea typeface="ＭＳ Ｐゴシック"/>
                <a:cs typeface="Arial" charset="0"/>
              </a:rPr>
              <a:t> ‘’L’impact’’ est le coût des investissements sur les charges des transporteurs desservant la gare :</a:t>
            </a:r>
          </a:p>
          <a:p>
            <a:pPr marL="800100" lvl="2" indent="0">
              <a:lnSpc>
                <a:spcPct val="80000"/>
              </a:lnSpc>
              <a:buFont typeface="Arial" charset="0"/>
              <a:buNone/>
            </a:pPr>
            <a:endParaRPr lang="fr-FR" sz="2000" i="1" dirty="0" smtClean="0">
              <a:solidFill>
                <a:srgbClr val="6E267B"/>
              </a:solidFill>
              <a:ea typeface="ＭＳ Ｐゴシック"/>
              <a:cs typeface="Arial" charset="0"/>
            </a:endParaRPr>
          </a:p>
          <a:p>
            <a:pPr marL="800100" lvl="2" indent="0">
              <a:lnSpc>
                <a:spcPct val="80000"/>
              </a:lnSpc>
              <a:buFont typeface="Arial" charset="0"/>
              <a:buNone/>
            </a:pPr>
            <a:r>
              <a:rPr lang="fr-FR" sz="2000" i="1" dirty="0" smtClean="0">
                <a:solidFill>
                  <a:srgbClr val="6E267B"/>
                </a:solidFill>
                <a:ea typeface="ＭＳ Ｐゴシック"/>
                <a:cs typeface="Arial" charset="0"/>
              </a:rPr>
              <a:t>(Dotation aux amortissements + frais de capitaux (CMPC))</a:t>
            </a:r>
          </a:p>
          <a:p>
            <a:pPr marL="800100" lvl="2" indent="0">
              <a:lnSpc>
                <a:spcPct val="80000"/>
              </a:lnSpc>
            </a:pPr>
            <a:endParaRPr lang="fr-FR" sz="2000" i="1" dirty="0" smtClean="0">
              <a:solidFill>
                <a:srgbClr val="6E267B"/>
              </a:solidFill>
              <a:ea typeface="ＭＳ Ｐゴシック"/>
              <a:cs typeface="Arial" charset="0"/>
            </a:endParaRPr>
          </a:p>
        </p:txBody>
      </p:sp>
      <p:sp>
        <p:nvSpPr>
          <p:cNvPr id="5" name="Rectangle 4"/>
          <p:cNvSpPr/>
          <p:nvPr/>
        </p:nvSpPr>
        <p:spPr>
          <a:xfrm>
            <a:off x="7358082" y="6143644"/>
            <a:ext cx="1571636" cy="571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28596" y="5857892"/>
            <a:ext cx="8358246" cy="928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7" name="Picture 3"/>
          <p:cNvPicPr>
            <a:picLocks noChangeAspect="1" noChangeArrowheads="1"/>
          </p:cNvPicPr>
          <p:nvPr/>
        </p:nvPicPr>
        <p:blipFill>
          <a:blip r:embed="rId3"/>
          <a:srcRect/>
          <a:stretch>
            <a:fillRect/>
          </a:stretch>
        </p:blipFill>
        <p:spPr bwMode="auto">
          <a:xfrm>
            <a:off x="3734622" y="3381399"/>
            <a:ext cx="4419600" cy="3476625"/>
          </a:xfrm>
          <a:prstGeom prst="rect">
            <a:avLst/>
          </a:prstGeom>
          <a:noFill/>
          <a:ln w="9525">
            <a:noFill/>
            <a:miter lim="800000"/>
            <a:headEnd/>
            <a:tailEnd/>
          </a:ln>
          <a:effectLst/>
        </p:spPr>
      </p:pic>
      <p:sp>
        <p:nvSpPr>
          <p:cNvPr id="3" name="Espace réservé du texte 2"/>
          <p:cNvSpPr>
            <a:spLocks noGrp="1"/>
          </p:cNvSpPr>
          <p:nvPr>
            <p:ph type="body" sz="quarter" idx="10"/>
          </p:nvPr>
        </p:nvSpPr>
        <p:spPr>
          <a:xfrm>
            <a:off x="71406" y="714356"/>
            <a:ext cx="9072594" cy="2440668"/>
          </a:xfrm>
        </p:spPr>
        <p:txBody>
          <a:bodyPr/>
          <a:lstStyle/>
          <a:p>
            <a:r>
              <a:rPr lang="fr-FR" sz="1600" dirty="0" smtClean="0"/>
              <a:t>La Lorraine, c’est 165 gares dont : </a:t>
            </a:r>
          </a:p>
          <a:p>
            <a:pPr lvl="2">
              <a:buFont typeface="Wingdings" pitchFamily="2" charset="2"/>
              <a:buChar char="q"/>
            </a:pPr>
            <a:r>
              <a:rPr lang="fr-FR" sz="1400" dirty="0" smtClean="0">
                <a:solidFill>
                  <a:schemeClr val="tx2"/>
                </a:solidFill>
              </a:rPr>
              <a:t>5 gares A </a:t>
            </a:r>
            <a:r>
              <a:rPr lang="fr-FR" sz="1200" i="1" dirty="0" smtClean="0">
                <a:solidFill>
                  <a:schemeClr val="tx2"/>
                </a:solidFill>
              </a:rPr>
              <a:t>(&gt;250 000 Clients Nationaux et Internationaux ou 100% Nationaux et </a:t>
            </a:r>
            <a:r>
              <a:rPr lang="fr-FR" sz="1200" i="1" dirty="0" err="1" smtClean="0">
                <a:solidFill>
                  <a:schemeClr val="tx2"/>
                </a:solidFill>
              </a:rPr>
              <a:t>Internationnaux</a:t>
            </a:r>
            <a:r>
              <a:rPr lang="fr-FR" sz="1200" i="1" dirty="0" smtClean="0">
                <a:solidFill>
                  <a:schemeClr val="tx2"/>
                </a:solidFill>
              </a:rPr>
              <a:t>)</a:t>
            </a:r>
            <a:endParaRPr lang="fr-FR" sz="1400" dirty="0" smtClean="0">
              <a:solidFill>
                <a:schemeClr val="tx2"/>
              </a:solidFill>
            </a:endParaRPr>
          </a:p>
          <a:p>
            <a:pPr lvl="2">
              <a:buFont typeface="Wingdings" pitchFamily="2" charset="2"/>
              <a:buChar char="q"/>
            </a:pPr>
            <a:r>
              <a:rPr lang="fr-FR" sz="1400" dirty="0" smtClean="0">
                <a:solidFill>
                  <a:schemeClr val="tx2"/>
                </a:solidFill>
              </a:rPr>
              <a:t>38 gares B </a:t>
            </a:r>
            <a:r>
              <a:rPr lang="fr-FR" sz="1200" i="1" dirty="0" smtClean="0">
                <a:solidFill>
                  <a:schemeClr val="tx2"/>
                </a:solidFill>
              </a:rPr>
              <a:t>(ne répondant pas au gares de segment a et avec </a:t>
            </a:r>
            <a:r>
              <a:rPr lang="fr-FR" sz="1200" i="1" dirty="0" err="1" smtClean="0">
                <a:solidFill>
                  <a:schemeClr val="tx2"/>
                </a:solidFill>
              </a:rPr>
              <a:t>nbr</a:t>
            </a:r>
            <a:r>
              <a:rPr lang="fr-FR" sz="1200" i="1" dirty="0" smtClean="0">
                <a:solidFill>
                  <a:schemeClr val="tx2"/>
                </a:solidFill>
              </a:rPr>
              <a:t> de client &gt; 100 000)</a:t>
            </a:r>
          </a:p>
          <a:p>
            <a:pPr lvl="2">
              <a:buFont typeface="Wingdings" pitchFamily="2" charset="2"/>
              <a:buChar char="q"/>
            </a:pPr>
            <a:r>
              <a:rPr lang="fr-FR" sz="1400" dirty="0" smtClean="0">
                <a:solidFill>
                  <a:schemeClr val="tx2"/>
                </a:solidFill>
              </a:rPr>
              <a:t>122 gares C </a:t>
            </a:r>
            <a:r>
              <a:rPr lang="fr-FR" sz="1200" i="1" dirty="0" smtClean="0">
                <a:solidFill>
                  <a:schemeClr val="tx2"/>
                </a:solidFill>
              </a:rPr>
              <a:t>(ne répondant pas aux critères des gares de segment a et </a:t>
            </a:r>
            <a:r>
              <a:rPr lang="fr-FR" sz="1200" i="1" dirty="0" err="1" smtClean="0">
                <a:solidFill>
                  <a:schemeClr val="tx2"/>
                </a:solidFill>
              </a:rPr>
              <a:t>nbr</a:t>
            </a:r>
            <a:r>
              <a:rPr lang="fr-FR" sz="1200" i="1" dirty="0" smtClean="0">
                <a:solidFill>
                  <a:schemeClr val="tx2"/>
                </a:solidFill>
              </a:rPr>
              <a:t> de clients &lt;100 000)</a:t>
            </a:r>
          </a:p>
          <a:p>
            <a:pPr lvl="2">
              <a:buNone/>
            </a:pPr>
            <a:endParaRPr lang="fr-FR" sz="1100" dirty="0" smtClean="0">
              <a:solidFill>
                <a:schemeClr val="tx2"/>
              </a:solidFill>
            </a:endParaRPr>
          </a:p>
          <a:p>
            <a:pPr>
              <a:buFont typeface="Wingdings" pitchFamily="2" charset="2"/>
              <a:buChar char="ü"/>
            </a:pPr>
            <a:r>
              <a:rPr lang="fr-FR" sz="1600" dirty="0" smtClean="0"/>
              <a:t> 209 bâtiments répartis sur 98 sites</a:t>
            </a:r>
          </a:p>
          <a:p>
            <a:pPr>
              <a:buFont typeface="Wingdings" pitchFamily="2" charset="2"/>
              <a:buChar char="ü"/>
            </a:pPr>
            <a:r>
              <a:rPr lang="fr-FR" sz="1600" dirty="0" smtClean="0"/>
              <a:t> 34 Millions de Clients par an transitent dans les gares soit près de </a:t>
            </a:r>
            <a:r>
              <a:rPr lang="fr-FR" sz="1600" b="1" dirty="0" smtClean="0"/>
              <a:t>15 fois la population </a:t>
            </a:r>
            <a:r>
              <a:rPr lang="fr-FR" sz="1600" dirty="0" smtClean="0"/>
              <a:t>de la Lorraine     </a:t>
            </a:r>
            <a:r>
              <a:rPr lang="fr-FR" sz="1600" i="1" dirty="0" smtClean="0"/>
              <a:t>(5</a:t>
            </a:r>
            <a:r>
              <a:rPr lang="fr-FR" sz="1600" i="1" baseline="30000" dirty="0" smtClean="0"/>
              <a:t>ème</a:t>
            </a:r>
            <a:r>
              <a:rPr lang="fr-FR" sz="1600" i="1" dirty="0" smtClean="0"/>
              <a:t> /20 région en ratio nb Clients/pop hors Ile de France)</a:t>
            </a:r>
          </a:p>
          <a:p>
            <a:pPr>
              <a:buFont typeface="Wingdings" pitchFamily="2" charset="2"/>
              <a:buChar char="ü"/>
            </a:pPr>
            <a:r>
              <a:rPr lang="fr-FR" sz="1600" dirty="0" smtClean="0"/>
              <a:t>1 117 948 départs de trains annuels (soit 4140 départs trains quotidiens pour 600 trains quotidiens)</a:t>
            </a:r>
            <a:endParaRPr lang="fr-FR" sz="1600" dirty="0"/>
          </a:p>
        </p:txBody>
      </p:sp>
      <p:sp>
        <p:nvSpPr>
          <p:cNvPr id="9" name="Titre 2"/>
          <p:cNvSpPr>
            <a:spLocks noGrp="1"/>
          </p:cNvSpPr>
          <p:nvPr>
            <p:ph type="ctrTitle" idx="4294967295"/>
          </p:nvPr>
        </p:nvSpPr>
        <p:spPr bwMode="auto">
          <a:xfrm>
            <a:off x="214283" y="71415"/>
            <a:ext cx="7786741" cy="500065"/>
          </a:xfrm>
          <a:prstGeom prst="rect">
            <a:avLst/>
          </a:prstGeom>
          <a:solidFill>
            <a:srgbClr val="6E267B"/>
          </a:solidFill>
          <a:ln w="9525">
            <a:noFill/>
            <a:miter lim="800000"/>
            <a:headEnd/>
            <a:tailEnd/>
          </a:ln>
        </p:spPr>
        <p:txBody>
          <a:bodyPr/>
          <a:lstStyle/>
          <a:p>
            <a:pPr algn="l"/>
            <a:r>
              <a:rPr lang="fr-FR" sz="2800" dirty="0" smtClean="0">
                <a:solidFill>
                  <a:schemeClr val="bg1"/>
                </a:solidFill>
                <a:latin typeface="Arial" pitchFamily="34" charset="0"/>
                <a:ea typeface="MS PGothic" pitchFamily="34" charset="-128"/>
                <a:cs typeface="+mn-cs"/>
              </a:rPr>
              <a:t>Pour mémoire</a:t>
            </a:r>
          </a:p>
        </p:txBody>
      </p:sp>
      <p:sp>
        <p:nvSpPr>
          <p:cNvPr id="7" name="ZoneTexte 6"/>
          <p:cNvSpPr txBox="1"/>
          <p:nvPr/>
        </p:nvSpPr>
        <p:spPr>
          <a:xfrm>
            <a:off x="0" y="3500438"/>
            <a:ext cx="3357586" cy="338554"/>
          </a:xfrm>
          <a:prstGeom prst="rect">
            <a:avLst/>
          </a:prstGeom>
          <a:noFill/>
        </p:spPr>
        <p:txBody>
          <a:bodyPr wrap="square" rtlCol="0">
            <a:spAutoFit/>
          </a:bodyPr>
          <a:lstStyle/>
          <a:p>
            <a:pPr algn="r"/>
            <a:r>
              <a:rPr lang="fr-FR" sz="1600" b="1" dirty="0" smtClean="0"/>
              <a:t>Poids des charges 2016 en K€</a:t>
            </a:r>
            <a:endParaRPr lang="fr-FR" sz="1600" b="1" dirty="0"/>
          </a:p>
        </p:txBody>
      </p:sp>
      <p:sp>
        <p:nvSpPr>
          <p:cNvPr id="8" name="Secteurs 7"/>
          <p:cNvSpPr/>
          <p:nvPr/>
        </p:nvSpPr>
        <p:spPr>
          <a:xfrm>
            <a:off x="3480552" y="3204747"/>
            <a:ext cx="5000660" cy="4000528"/>
          </a:xfrm>
          <a:prstGeom prst="pie">
            <a:avLst>
              <a:gd name="adj1" fmla="val 2253480"/>
              <a:gd name="adj2" fmla="val 16200000"/>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 name="ZoneTexte 9"/>
          <p:cNvSpPr txBox="1"/>
          <p:nvPr/>
        </p:nvSpPr>
        <p:spPr>
          <a:xfrm>
            <a:off x="1928794" y="4286256"/>
            <a:ext cx="1598194" cy="892552"/>
          </a:xfrm>
          <a:prstGeom prst="rect">
            <a:avLst/>
          </a:prstGeom>
          <a:noFill/>
        </p:spPr>
        <p:txBody>
          <a:bodyPr wrap="none" rtlCol="0">
            <a:spAutoFit/>
          </a:bodyPr>
          <a:lstStyle/>
          <a:p>
            <a:r>
              <a:rPr lang="fr-FR" sz="2000" b="1" dirty="0" smtClean="0"/>
              <a:t>Transporteurs</a:t>
            </a:r>
          </a:p>
          <a:p>
            <a:r>
              <a:rPr lang="fr-FR" sz="1600" b="1" dirty="0" smtClean="0"/>
              <a:t>21 749 </a:t>
            </a:r>
          </a:p>
          <a:p>
            <a:r>
              <a:rPr lang="fr-FR" sz="1600" b="1" dirty="0" smtClean="0"/>
              <a:t>65%</a:t>
            </a:r>
            <a:endParaRPr lang="fr-FR" sz="1600" b="1" dirty="0"/>
          </a:p>
        </p:txBody>
      </p:sp>
      <p:sp>
        <p:nvSpPr>
          <p:cNvPr id="11" name="Forme libre 10"/>
          <p:cNvSpPr/>
          <p:nvPr/>
        </p:nvSpPr>
        <p:spPr>
          <a:xfrm>
            <a:off x="2981739" y="4651513"/>
            <a:ext cx="496957" cy="228600"/>
          </a:xfrm>
          <a:custGeom>
            <a:avLst/>
            <a:gdLst>
              <a:gd name="connsiteX0" fmla="*/ 0 w 496957"/>
              <a:gd name="connsiteY0" fmla="*/ 0 h 228600"/>
              <a:gd name="connsiteX1" fmla="*/ 149087 w 496957"/>
              <a:gd name="connsiteY1" fmla="*/ 208722 h 228600"/>
              <a:gd name="connsiteX2" fmla="*/ 496957 w 496957"/>
              <a:gd name="connsiteY2" fmla="*/ 228600 h 228600"/>
            </a:gdLst>
            <a:ahLst/>
            <a:cxnLst>
              <a:cxn ang="0">
                <a:pos x="connsiteX0" y="connsiteY0"/>
              </a:cxn>
              <a:cxn ang="0">
                <a:pos x="connsiteX1" y="connsiteY1"/>
              </a:cxn>
              <a:cxn ang="0">
                <a:pos x="connsiteX2" y="connsiteY2"/>
              </a:cxn>
            </a:cxnLst>
            <a:rect l="l" t="t" r="r" b="b"/>
            <a:pathLst>
              <a:path w="496957" h="228600">
                <a:moveTo>
                  <a:pt x="0" y="0"/>
                </a:moveTo>
                <a:lnTo>
                  <a:pt x="149087" y="208722"/>
                </a:lnTo>
                <a:lnTo>
                  <a:pt x="496957" y="228600"/>
                </a:lnTo>
              </a:path>
            </a:pathLst>
          </a:cu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www.sncf.com/fr/sites/default/files/imagecache/sncfcom_menu_icon_unique_item/menu_icons/menu_icon_15584.jpg">
            <a:hlinkClick r:id="rId3"/>
          </p:cNvPr>
          <p:cNvPicPr>
            <a:picLocks noChangeAspect="1" noChangeArrowheads="1"/>
          </p:cNvPicPr>
          <p:nvPr/>
        </p:nvPicPr>
        <p:blipFill>
          <a:blip r:embed="rId4" cstate="email"/>
          <a:srcRect/>
          <a:stretch>
            <a:fillRect/>
          </a:stretch>
        </p:blipFill>
        <p:spPr bwMode="auto">
          <a:xfrm>
            <a:off x="4786314" y="5000636"/>
            <a:ext cx="2257618" cy="1509203"/>
          </a:xfrm>
          <a:prstGeom prst="rect">
            <a:avLst/>
          </a:prstGeom>
          <a:noFill/>
        </p:spPr>
      </p:pic>
      <p:sp>
        <p:nvSpPr>
          <p:cNvPr id="4" name="Rectangle 2"/>
          <p:cNvSpPr txBox="1">
            <a:spLocks/>
          </p:cNvSpPr>
          <p:nvPr/>
        </p:nvSpPr>
        <p:spPr>
          <a:xfrm>
            <a:off x="285720" y="142852"/>
            <a:ext cx="7800975" cy="974626"/>
          </a:xfrm>
          <a:prstGeom prst="rect">
            <a:avLst/>
          </a:prstGeom>
        </p:spPr>
        <p:txBody>
          <a:bodyPr lIns="0" tIns="0" rIns="0" bIns="0" anchor="ctr">
            <a:spAutoFit/>
          </a:bodyPr>
          <a:lstStyle/>
          <a:p>
            <a:pPr eaLnBrk="0" hangingPunct="0">
              <a:lnSpc>
                <a:spcPts val="3800"/>
              </a:lnSpc>
              <a:defRPr/>
            </a:pPr>
            <a:r>
              <a:rPr lang="fr-FR" sz="2800" spc="80" dirty="0" smtClean="0">
                <a:solidFill>
                  <a:schemeClr val="accent1"/>
                </a:solidFill>
                <a:latin typeface="Arial"/>
                <a:ea typeface="+mj-ea"/>
                <a:cs typeface="Arial"/>
              </a:rPr>
              <a:t>Les </a:t>
            </a:r>
            <a:r>
              <a:rPr lang="fr-FR" sz="2800" spc="80" dirty="0">
                <a:solidFill>
                  <a:schemeClr val="accent1"/>
                </a:solidFill>
                <a:latin typeface="Arial"/>
                <a:ea typeface="+mj-ea"/>
                <a:cs typeface="Arial"/>
              </a:rPr>
              <a:t>Projets d’investissements dans le calcul du tarif </a:t>
            </a:r>
          </a:p>
        </p:txBody>
      </p:sp>
      <p:sp>
        <p:nvSpPr>
          <p:cNvPr id="5" name="Rectangle 253"/>
          <p:cNvSpPr>
            <a:spLocks noChangeArrowheads="1"/>
          </p:cNvSpPr>
          <p:nvPr/>
        </p:nvSpPr>
        <p:spPr bwMode="auto">
          <a:xfrm>
            <a:off x="1000100" y="1500174"/>
            <a:ext cx="7358114" cy="3754874"/>
          </a:xfrm>
          <a:prstGeom prst="rect">
            <a:avLst/>
          </a:prstGeom>
          <a:noFill/>
          <a:ln w="9525" algn="ctr">
            <a:noFill/>
            <a:miter lim="800000"/>
            <a:headEnd/>
            <a:tailEnd/>
          </a:ln>
        </p:spPr>
        <p:txBody>
          <a:bodyPr wrap="square">
            <a:spAutoFit/>
          </a:bodyPr>
          <a:lstStyle/>
          <a:p>
            <a:pPr defTabSz="719138" eaLnBrk="0" hangingPunct="0">
              <a:spcBef>
                <a:spcPts val="0"/>
              </a:spcBef>
              <a:spcAft>
                <a:spcPts val="600"/>
              </a:spcAft>
              <a:defRPr/>
            </a:pPr>
            <a:r>
              <a:rPr lang="fr-FR" sz="1800" b="1" dirty="0">
                <a:solidFill>
                  <a:schemeClr val="tx2"/>
                </a:solidFill>
                <a:latin typeface="Arial"/>
                <a:ea typeface="+mn-ea"/>
                <a:cs typeface="Arial"/>
              </a:rPr>
              <a:t>Principes d’affectation des investissements au compte transporteurs et règles d'amortissement associée: </a:t>
            </a:r>
          </a:p>
          <a:p>
            <a:pPr defTabSz="719138" eaLnBrk="0" hangingPunct="0">
              <a:spcBef>
                <a:spcPts val="0"/>
              </a:spcBef>
              <a:spcAft>
                <a:spcPts val="600"/>
              </a:spcAft>
              <a:defRPr/>
            </a:pPr>
            <a:endParaRPr lang="fr-FR" sz="1800" dirty="0">
              <a:solidFill>
                <a:schemeClr val="tx2"/>
              </a:solidFill>
              <a:latin typeface="Arial"/>
              <a:ea typeface="+mn-ea"/>
              <a:cs typeface="Arial"/>
            </a:endParaRPr>
          </a:p>
          <a:p>
            <a:pPr lvl="1" defTabSz="719138" eaLnBrk="0" hangingPunct="0">
              <a:spcBef>
                <a:spcPts val="0"/>
              </a:spcBef>
              <a:spcAft>
                <a:spcPts val="600"/>
              </a:spcAft>
              <a:buFont typeface="Wingdings" pitchFamily="2" charset="2"/>
              <a:buChar char="ü"/>
              <a:defRPr/>
            </a:pPr>
            <a:r>
              <a:rPr lang="fr-FR" sz="1800" i="1" dirty="0" smtClean="0">
                <a:solidFill>
                  <a:schemeClr val="tx2"/>
                </a:solidFill>
                <a:latin typeface="Arial"/>
                <a:ea typeface="+mn-ea"/>
                <a:cs typeface="Arial"/>
              </a:rPr>
              <a:t>C’est la nature du programme qui définit la part d’amortissement supportée par le transporteur</a:t>
            </a:r>
          </a:p>
          <a:p>
            <a:pPr lvl="1" defTabSz="719138" eaLnBrk="0" hangingPunct="0">
              <a:spcBef>
                <a:spcPts val="0"/>
              </a:spcBef>
              <a:spcAft>
                <a:spcPts val="600"/>
              </a:spcAft>
              <a:defRPr/>
            </a:pPr>
            <a:r>
              <a:rPr lang="fr-FR" sz="1800" i="1" dirty="0" smtClean="0">
                <a:solidFill>
                  <a:schemeClr val="tx2"/>
                </a:solidFill>
                <a:latin typeface="Arial"/>
                <a:ea typeface="+mn-ea"/>
                <a:cs typeface="Arial"/>
              </a:rPr>
              <a:t>Les </a:t>
            </a:r>
            <a:r>
              <a:rPr lang="fr-FR" sz="1800" i="1" dirty="0">
                <a:solidFill>
                  <a:schemeClr val="tx2"/>
                </a:solidFill>
                <a:latin typeface="Arial"/>
                <a:ea typeface="+mn-ea"/>
                <a:cs typeface="Arial"/>
              </a:rPr>
              <a:t>investissements concernant uniquement les locataires ou les concessionnaires ne sont </a:t>
            </a:r>
            <a:r>
              <a:rPr lang="fr-FR" sz="1800" i="1" dirty="0" smtClean="0">
                <a:solidFill>
                  <a:schemeClr val="tx2"/>
                </a:solidFill>
                <a:latin typeface="Arial"/>
                <a:ea typeface="+mn-ea"/>
                <a:cs typeface="Arial"/>
              </a:rPr>
              <a:t>donc pas </a:t>
            </a:r>
            <a:r>
              <a:rPr lang="fr-FR" sz="1800" i="1" dirty="0">
                <a:solidFill>
                  <a:schemeClr val="tx2"/>
                </a:solidFill>
                <a:latin typeface="Arial"/>
                <a:ea typeface="+mn-ea"/>
                <a:cs typeface="Arial"/>
              </a:rPr>
              <a:t>supportés (amortis) par les Transporteurs </a:t>
            </a:r>
            <a:endParaRPr lang="fr-FR" sz="1800" i="1" dirty="0" smtClean="0">
              <a:solidFill>
                <a:schemeClr val="tx2"/>
              </a:solidFill>
              <a:latin typeface="Arial"/>
              <a:ea typeface="+mn-ea"/>
              <a:cs typeface="Arial"/>
            </a:endParaRPr>
          </a:p>
          <a:p>
            <a:pPr lvl="1" defTabSz="719138" eaLnBrk="0" hangingPunct="0">
              <a:spcBef>
                <a:spcPts val="0"/>
              </a:spcBef>
              <a:spcAft>
                <a:spcPts val="600"/>
              </a:spcAft>
              <a:buFont typeface="Wingdings" pitchFamily="2" charset="2"/>
              <a:buChar char="ü"/>
              <a:defRPr/>
            </a:pPr>
            <a:endParaRPr lang="fr-FR" sz="1800" i="1" dirty="0">
              <a:solidFill>
                <a:schemeClr val="tx2"/>
              </a:solidFill>
              <a:latin typeface="Arial"/>
              <a:ea typeface="+mn-ea"/>
              <a:cs typeface="Arial"/>
            </a:endParaRPr>
          </a:p>
          <a:p>
            <a:pPr lvl="1" defTabSz="719138" eaLnBrk="0" hangingPunct="0">
              <a:spcBef>
                <a:spcPts val="0"/>
              </a:spcBef>
              <a:spcAft>
                <a:spcPts val="600"/>
              </a:spcAft>
              <a:buFont typeface="Wingdings" pitchFamily="2" charset="2"/>
              <a:buChar char="ü"/>
              <a:defRPr/>
            </a:pPr>
            <a:r>
              <a:rPr lang="fr-FR" sz="1800" i="1" dirty="0">
                <a:solidFill>
                  <a:schemeClr val="tx2"/>
                </a:solidFill>
                <a:latin typeface="Arial"/>
                <a:ea typeface="+mn-ea"/>
                <a:cs typeface="Arial"/>
              </a:rPr>
              <a:t>La nature de l’immobilisation définit la durée </a:t>
            </a:r>
            <a:r>
              <a:rPr lang="fr-FR" sz="1800" i="1" dirty="0" smtClean="0">
                <a:solidFill>
                  <a:schemeClr val="tx2"/>
                </a:solidFill>
                <a:latin typeface="Arial"/>
                <a:ea typeface="+mn-ea"/>
                <a:cs typeface="Arial"/>
              </a:rPr>
              <a:t>d'amortissement</a:t>
            </a:r>
          </a:p>
          <a:p>
            <a:pPr lvl="1" defTabSz="719138" eaLnBrk="0" hangingPunct="0">
              <a:spcBef>
                <a:spcPts val="0"/>
              </a:spcBef>
              <a:spcAft>
                <a:spcPts val="600"/>
              </a:spcAft>
              <a:defRPr/>
            </a:pPr>
            <a:r>
              <a:rPr lang="fr-FR" sz="1400" i="1" dirty="0" smtClean="0">
                <a:solidFill>
                  <a:schemeClr val="tx2"/>
                </a:solidFill>
                <a:latin typeface="Arial"/>
                <a:ea typeface="+mn-ea"/>
                <a:cs typeface="Arial"/>
              </a:rPr>
              <a:t>15 ou 25 ans dans la prévision des investissements (PPI), puis selon les normes IFRS (PPA)</a:t>
            </a:r>
            <a:endParaRPr lang="fr-FR" sz="1400" i="1" dirty="0">
              <a:solidFill>
                <a:schemeClr val="tx2"/>
              </a:solidFill>
              <a:latin typeface="Arial"/>
              <a:ea typeface="+mn-ea"/>
              <a:cs typeface="Arial"/>
            </a:endParaRPr>
          </a:p>
        </p:txBody>
      </p:sp>
      <p:sp>
        <p:nvSpPr>
          <p:cNvPr id="459780" name="Rectangle 98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fr-FR"/>
          </a:p>
        </p:txBody>
      </p:sp>
      <p:sp>
        <p:nvSpPr>
          <p:cNvPr id="7" name="Rectangle 6"/>
          <p:cNvSpPr/>
          <p:nvPr/>
        </p:nvSpPr>
        <p:spPr>
          <a:xfrm>
            <a:off x="7358082" y="6143644"/>
            <a:ext cx="1571636" cy="571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spd="med">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ctrTitle"/>
          </p:nvPr>
        </p:nvSpPr>
        <p:spPr>
          <a:xfrm>
            <a:off x="71406" y="214290"/>
            <a:ext cx="9144000" cy="487313"/>
          </a:xfrm>
          <a:solidFill>
            <a:srgbClr val="6E267B"/>
          </a:solidFill>
          <a:ln w="9525">
            <a:noFill/>
            <a:miter lim="800000"/>
            <a:headEnd/>
            <a:tailEnd/>
          </a:ln>
        </p:spPr>
        <p:txBody>
          <a:bodyPr/>
          <a:lstStyle/>
          <a:p>
            <a:pPr defTabSz="457200">
              <a:defRPr/>
            </a:pPr>
            <a:r>
              <a:rPr lang="fr-FR" dirty="0" smtClean="0">
                <a:solidFill>
                  <a:schemeClr val="bg1"/>
                </a:solidFill>
                <a:latin typeface="Arial" pitchFamily="34" charset="0"/>
                <a:cs typeface="+mn-cs"/>
              </a:rPr>
              <a:t>Lorraine TGV - Investissements prévisionnels</a:t>
            </a:r>
          </a:p>
        </p:txBody>
      </p:sp>
      <p:sp>
        <p:nvSpPr>
          <p:cNvPr id="7" name="Rectangle 253"/>
          <p:cNvSpPr>
            <a:spLocks noChangeArrowheads="1"/>
          </p:cNvSpPr>
          <p:nvPr/>
        </p:nvSpPr>
        <p:spPr bwMode="auto">
          <a:xfrm>
            <a:off x="500034" y="3357562"/>
            <a:ext cx="7572428" cy="1954381"/>
          </a:xfrm>
          <a:prstGeom prst="rect">
            <a:avLst/>
          </a:prstGeom>
          <a:noFill/>
          <a:ln w="9525" algn="ctr">
            <a:noFill/>
            <a:miter lim="800000"/>
            <a:headEnd/>
            <a:tailEnd/>
          </a:ln>
        </p:spPr>
        <p:txBody>
          <a:bodyPr wrap="square">
            <a:spAutoFit/>
          </a:bodyPr>
          <a:lstStyle/>
          <a:p>
            <a:pPr defTabSz="719138" eaLnBrk="0" hangingPunct="0">
              <a:spcBef>
                <a:spcPts val="0"/>
              </a:spcBef>
              <a:spcAft>
                <a:spcPts val="600"/>
              </a:spcAft>
              <a:defRPr/>
            </a:pPr>
            <a:r>
              <a:rPr lang="fr-FR" sz="1600" b="1" dirty="0" smtClean="0">
                <a:solidFill>
                  <a:schemeClr val="tx2"/>
                </a:solidFill>
                <a:latin typeface="Arial"/>
                <a:ea typeface="+mn-ea"/>
                <a:cs typeface="Arial"/>
              </a:rPr>
              <a:t>En 2014, des investissements de mise au norme ou curatifs.</a:t>
            </a:r>
          </a:p>
          <a:p>
            <a:pPr defTabSz="719138" eaLnBrk="0" hangingPunct="0">
              <a:spcBef>
                <a:spcPts val="0"/>
              </a:spcBef>
              <a:spcAft>
                <a:spcPts val="600"/>
              </a:spcAft>
              <a:defRPr/>
            </a:pPr>
            <a:r>
              <a:rPr lang="fr-FR" sz="1600" b="1" dirty="0" smtClean="0">
                <a:solidFill>
                  <a:schemeClr val="tx2"/>
                </a:solidFill>
                <a:latin typeface="Arial"/>
                <a:ea typeface="+mn-ea"/>
                <a:cs typeface="Arial"/>
              </a:rPr>
              <a:t>Pas de projet d’investissement en 2015 et 2016.</a:t>
            </a:r>
          </a:p>
          <a:p>
            <a:pPr defTabSz="719138" eaLnBrk="0" hangingPunct="0">
              <a:spcBef>
                <a:spcPts val="0"/>
              </a:spcBef>
              <a:spcAft>
                <a:spcPts val="600"/>
              </a:spcAft>
              <a:defRPr/>
            </a:pPr>
            <a:endParaRPr lang="fr-FR" sz="1600" b="1" i="1" dirty="0" smtClean="0">
              <a:solidFill>
                <a:schemeClr val="tx2"/>
              </a:solidFill>
              <a:latin typeface="Arial"/>
              <a:ea typeface="+mn-ea"/>
              <a:cs typeface="Arial"/>
            </a:endParaRPr>
          </a:p>
          <a:p>
            <a:pPr defTabSz="719138" eaLnBrk="0" hangingPunct="0">
              <a:spcBef>
                <a:spcPts val="0"/>
              </a:spcBef>
              <a:spcAft>
                <a:spcPts val="600"/>
              </a:spcAft>
              <a:defRPr/>
            </a:pPr>
            <a:r>
              <a:rPr lang="fr-FR" sz="1600" i="1" dirty="0" smtClean="0">
                <a:solidFill>
                  <a:schemeClr val="tx2"/>
                </a:solidFill>
                <a:latin typeface="Arial"/>
                <a:ea typeface="+mn-ea"/>
                <a:cs typeface="Arial"/>
              </a:rPr>
              <a:t>Les enjeux d’avenir :</a:t>
            </a:r>
          </a:p>
          <a:p>
            <a:pPr lvl="1" defTabSz="719138" eaLnBrk="0" hangingPunct="0">
              <a:spcBef>
                <a:spcPts val="0"/>
              </a:spcBef>
              <a:spcAft>
                <a:spcPts val="600"/>
              </a:spcAft>
              <a:buFontTx/>
              <a:buChar char="-"/>
              <a:defRPr/>
            </a:pPr>
            <a:r>
              <a:rPr lang="fr-FR" sz="1600" i="1" dirty="0" smtClean="0">
                <a:solidFill>
                  <a:schemeClr val="tx2"/>
                </a:solidFill>
                <a:latin typeface="Arial"/>
                <a:ea typeface="+mn-ea"/>
                <a:cs typeface="Arial"/>
              </a:rPr>
              <a:t>Programme règlementaire de mise en place de la </a:t>
            </a:r>
            <a:r>
              <a:rPr lang="fr-FR" sz="1600" i="1" dirty="0" err="1" smtClean="0">
                <a:solidFill>
                  <a:schemeClr val="tx2"/>
                </a:solidFill>
                <a:latin typeface="Arial"/>
                <a:ea typeface="+mn-ea"/>
                <a:cs typeface="Arial"/>
              </a:rPr>
              <a:t>vidéo-surveillance</a:t>
            </a:r>
            <a:r>
              <a:rPr lang="fr-FR" sz="1600" i="1" dirty="0" smtClean="0">
                <a:solidFill>
                  <a:schemeClr val="tx2"/>
                </a:solidFill>
                <a:latin typeface="Arial"/>
                <a:ea typeface="+mn-ea"/>
                <a:cs typeface="Arial"/>
              </a:rPr>
              <a:t>?</a:t>
            </a:r>
          </a:p>
          <a:p>
            <a:pPr lvl="1" defTabSz="719138" eaLnBrk="0" hangingPunct="0">
              <a:spcBef>
                <a:spcPts val="0"/>
              </a:spcBef>
              <a:spcAft>
                <a:spcPts val="600"/>
              </a:spcAft>
              <a:buFontTx/>
              <a:buChar char="-"/>
              <a:defRPr/>
            </a:pPr>
            <a:r>
              <a:rPr lang="fr-FR" sz="1600" i="1" dirty="0" smtClean="0">
                <a:solidFill>
                  <a:schemeClr val="tx2"/>
                </a:solidFill>
                <a:latin typeface="Arial"/>
                <a:ea typeface="+mn-ea"/>
                <a:cs typeface="Arial"/>
              </a:rPr>
              <a:t>Renouvellement des écrans datant de 2007 ?</a:t>
            </a:r>
          </a:p>
        </p:txBody>
      </p:sp>
      <p:pic>
        <p:nvPicPr>
          <p:cNvPr id="402434" name="Picture 2"/>
          <p:cNvPicPr>
            <a:picLocks noChangeAspect="1" noChangeArrowheads="1"/>
          </p:cNvPicPr>
          <p:nvPr/>
        </p:nvPicPr>
        <p:blipFill>
          <a:blip r:embed="rId3"/>
          <a:srcRect/>
          <a:stretch>
            <a:fillRect/>
          </a:stretch>
        </p:blipFill>
        <p:spPr bwMode="auto">
          <a:xfrm>
            <a:off x="0" y="1285860"/>
            <a:ext cx="9144000" cy="1729449"/>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
          <p:cNvSpPr>
            <a:spLocks noGrp="1"/>
          </p:cNvSpPr>
          <p:nvPr>
            <p:ph type="ctrTitle"/>
          </p:nvPr>
        </p:nvSpPr>
        <p:spPr>
          <a:xfrm>
            <a:off x="142876" y="142852"/>
            <a:ext cx="8643966" cy="487313"/>
          </a:xfrm>
          <a:solidFill>
            <a:srgbClr val="6E267B"/>
          </a:solidFill>
          <a:ln w="9525">
            <a:noFill/>
            <a:miter lim="800000"/>
            <a:headEnd/>
            <a:tailEnd/>
          </a:ln>
        </p:spPr>
        <p:txBody>
          <a:bodyPr wrap="square" lIns="0" tIns="0" rIns="0" bIns="0" anchor="ctr" anchorCtr="0">
            <a:spAutoFit/>
          </a:bodyPr>
          <a:lstStyle/>
          <a:p>
            <a:pPr defTabSz="457200">
              <a:defRPr/>
            </a:pPr>
            <a:r>
              <a:rPr lang="fr-FR" sz="2400" dirty="0" smtClean="0">
                <a:solidFill>
                  <a:schemeClr val="bg1"/>
                </a:solidFill>
                <a:latin typeface="Arial" pitchFamily="34" charset="0"/>
              </a:rPr>
              <a:t>Lorraine TGV - </a:t>
            </a:r>
            <a:r>
              <a:rPr lang="fr-FR" sz="2400" dirty="0" smtClean="0">
                <a:solidFill>
                  <a:schemeClr val="bg1"/>
                </a:solidFill>
                <a:latin typeface="Arial" pitchFamily="34" charset="0"/>
                <a:cs typeface="+mn-cs"/>
              </a:rPr>
              <a:t>Evolution du poids des investissements</a:t>
            </a:r>
          </a:p>
        </p:txBody>
      </p:sp>
      <p:sp>
        <p:nvSpPr>
          <p:cNvPr id="11" name="Espace réservé du texte 2"/>
          <p:cNvSpPr>
            <a:spLocks noGrp="1"/>
          </p:cNvSpPr>
          <p:nvPr>
            <p:ph type="body" sz="quarter" idx="10"/>
          </p:nvPr>
        </p:nvSpPr>
        <p:spPr>
          <a:xfrm>
            <a:off x="500034" y="642918"/>
            <a:ext cx="7777163" cy="3077766"/>
          </a:xfrm>
        </p:spPr>
        <p:txBody>
          <a:bodyPr/>
          <a:lstStyle/>
          <a:p>
            <a:r>
              <a:rPr lang="fr-FR" sz="2400" b="1" dirty="0" smtClean="0"/>
              <a:t>Impact Transporteurs uniquement</a:t>
            </a:r>
            <a:endParaRPr lang="fr-FR" b="1" u="sng" dirty="0" smtClean="0">
              <a:solidFill>
                <a:srgbClr val="FF0000"/>
              </a:solidFill>
            </a:endParaRPr>
          </a:p>
          <a:p>
            <a:r>
              <a:rPr lang="fr-FR" sz="1400" i="1" u="sng" dirty="0" smtClean="0">
                <a:solidFill>
                  <a:srgbClr val="6E267B"/>
                </a:solidFill>
              </a:rPr>
              <a:t>Sur la base investissement avril 2014 </a:t>
            </a:r>
          </a:p>
          <a:p>
            <a:r>
              <a:rPr lang="fr-FR" sz="1400" i="1" dirty="0" smtClean="0">
                <a:solidFill>
                  <a:srgbClr val="6E267B"/>
                </a:solidFill>
              </a:rPr>
              <a:t>Une tendance à la baisse une fois le pic ‘’règlementaire’’ 2014 passé.</a:t>
            </a:r>
          </a:p>
          <a:p>
            <a:endParaRPr lang="fr-FR" dirty="0" smtClean="0"/>
          </a:p>
          <a:p>
            <a:endParaRPr lang="fr-FR" dirty="0" smtClean="0"/>
          </a:p>
          <a:p>
            <a:endParaRPr lang="fr-FR" dirty="0" smtClean="0"/>
          </a:p>
          <a:p>
            <a:endParaRPr lang="fr-FR" dirty="0" smtClean="0"/>
          </a:p>
          <a:p>
            <a:endParaRPr lang="fr-FR" dirty="0" smtClean="0"/>
          </a:p>
          <a:p>
            <a:endParaRPr lang="fr-FR" dirty="0" smtClean="0"/>
          </a:p>
        </p:txBody>
      </p:sp>
      <p:cxnSp>
        <p:nvCxnSpPr>
          <p:cNvPr id="15" name="Connecteur droit 14"/>
          <p:cNvCxnSpPr/>
          <p:nvPr/>
        </p:nvCxnSpPr>
        <p:spPr>
          <a:xfrm rot="5400000">
            <a:off x="1215208" y="4071942"/>
            <a:ext cx="1999470" cy="794"/>
          </a:xfrm>
          <a:prstGeom prst="line">
            <a:avLst/>
          </a:prstGeom>
          <a:ln w="38100">
            <a:solidFill>
              <a:srgbClr val="B0B0B2"/>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rot="5400000">
            <a:off x="1286646" y="4071148"/>
            <a:ext cx="2000264" cy="1588"/>
          </a:xfrm>
          <a:prstGeom prst="line">
            <a:avLst/>
          </a:prstGeom>
          <a:ln w="38100">
            <a:solidFill>
              <a:srgbClr val="B0B0B2"/>
            </a:solidFill>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6286512" y="3907041"/>
            <a:ext cx="2428860" cy="307777"/>
          </a:xfrm>
          <a:prstGeom prst="rect">
            <a:avLst/>
          </a:prstGeom>
          <a:noFill/>
        </p:spPr>
        <p:txBody>
          <a:bodyPr wrap="square" rtlCol="0">
            <a:spAutoFit/>
          </a:bodyPr>
          <a:lstStyle/>
          <a:p>
            <a:r>
              <a:rPr lang="fr-FR" sz="1400" b="1" dirty="0" smtClean="0"/>
              <a:t>PPA </a:t>
            </a:r>
            <a:r>
              <a:rPr lang="fr-FR" sz="1400" i="1" dirty="0" smtClean="0"/>
              <a:t>(2013 et avant</a:t>
            </a:r>
            <a:r>
              <a:rPr lang="fr-FR" sz="1400" b="1" dirty="0" smtClean="0"/>
              <a:t>)</a:t>
            </a:r>
            <a:endParaRPr lang="fr-FR" sz="1400" b="1" dirty="0"/>
          </a:p>
        </p:txBody>
      </p:sp>
      <p:sp>
        <p:nvSpPr>
          <p:cNvPr id="21" name="ZoneTexte 20"/>
          <p:cNvSpPr txBox="1"/>
          <p:nvPr/>
        </p:nvSpPr>
        <p:spPr>
          <a:xfrm>
            <a:off x="6286512" y="4857760"/>
            <a:ext cx="2428860" cy="307777"/>
          </a:xfrm>
          <a:prstGeom prst="rect">
            <a:avLst/>
          </a:prstGeom>
          <a:noFill/>
        </p:spPr>
        <p:txBody>
          <a:bodyPr wrap="square" rtlCol="0">
            <a:spAutoFit/>
          </a:bodyPr>
          <a:lstStyle/>
          <a:p>
            <a:r>
              <a:rPr lang="fr-FR" sz="1400" b="1" dirty="0" smtClean="0"/>
              <a:t>PPI </a:t>
            </a:r>
            <a:r>
              <a:rPr lang="fr-FR" sz="1400" i="1" dirty="0" smtClean="0"/>
              <a:t>(2014 à 2016)</a:t>
            </a:r>
            <a:endParaRPr lang="fr-FR" sz="1400" i="1" dirty="0"/>
          </a:p>
        </p:txBody>
      </p:sp>
      <p:sp>
        <p:nvSpPr>
          <p:cNvPr id="22" name="ZoneTexte 21"/>
          <p:cNvSpPr txBox="1"/>
          <p:nvPr/>
        </p:nvSpPr>
        <p:spPr>
          <a:xfrm>
            <a:off x="6286512" y="3335537"/>
            <a:ext cx="2428860" cy="307777"/>
          </a:xfrm>
          <a:prstGeom prst="rect">
            <a:avLst/>
          </a:prstGeom>
          <a:noFill/>
        </p:spPr>
        <p:txBody>
          <a:bodyPr wrap="square" rtlCol="0">
            <a:spAutoFit/>
          </a:bodyPr>
          <a:lstStyle/>
          <a:p>
            <a:r>
              <a:rPr lang="fr-FR" sz="1400" b="1" dirty="0" smtClean="0"/>
              <a:t>PPI + PPA</a:t>
            </a:r>
            <a:endParaRPr lang="fr-FR" sz="1400" b="1" dirty="0"/>
          </a:p>
        </p:txBody>
      </p:sp>
      <p:graphicFrame>
        <p:nvGraphicFramePr>
          <p:cNvPr id="12" name="Graphique 11"/>
          <p:cNvGraphicFramePr/>
          <p:nvPr/>
        </p:nvGraphicFramePr>
        <p:xfrm>
          <a:off x="0" y="1928802"/>
          <a:ext cx="6429388" cy="407196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med">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8"/>
          <p:cNvSpPr>
            <a:spLocks/>
          </p:cNvSpPr>
          <p:nvPr/>
        </p:nvSpPr>
        <p:spPr bwMode="auto">
          <a:xfrm>
            <a:off x="71406" y="1071546"/>
            <a:ext cx="9250397" cy="571504"/>
          </a:xfrm>
          <a:prstGeom prst="rect">
            <a:avLst/>
          </a:prstGeom>
          <a:solidFill>
            <a:srgbClr val="6E267B"/>
          </a:solidFill>
          <a:ln w="9525">
            <a:noFill/>
            <a:miter lim="800000"/>
            <a:headEnd/>
            <a:tailEnd/>
          </a:ln>
        </p:spPr>
        <p:txBody>
          <a:bodyPr/>
          <a:lstStyle/>
          <a:p>
            <a:pPr eaLnBrk="0" hangingPunct="0">
              <a:defRPr/>
            </a:pPr>
            <a:r>
              <a:rPr lang="fr-FR" sz="2800" dirty="0" smtClean="0">
                <a:solidFill>
                  <a:schemeClr val="bg1"/>
                </a:solidFill>
                <a:latin typeface="Arial" pitchFamily="34" charset="0"/>
                <a:ea typeface="+mj-ea"/>
              </a:rPr>
              <a:t>Lorraine TGV – le compte de gare, la redevance d’accès</a:t>
            </a:r>
            <a:endParaRPr lang="fr-FR" sz="2800" dirty="0">
              <a:solidFill>
                <a:schemeClr val="bg1"/>
              </a:solidFill>
              <a:latin typeface="Arial" pitchFamily="34" charset="0"/>
              <a:ea typeface="+mj-ea"/>
            </a:endParaRPr>
          </a:p>
        </p:txBody>
      </p:sp>
      <p:pic>
        <p:nvPicPr>
          <p:cNvPr id="5" name="Picture 5" descr="http://www.sncf.com/fr/sites/default/files/imagecache/sncfcom_menu_icon_unique_item/menu_icons/menu_icon_15584.jpg">
            <a:hlinkClick r:id="rId3"/>
          </p:cNvPr>
          <p:cNvPicPr>
            <a:picLocks noChangeAspect="1" noChangeArrowheads="1"/>
          </p:cNvPicPr>
          <p:nvPr/>
        </p:nvPicPr>
        <p:blipFill>
          <a:blip r:embed="rId4"/>
          <a:srcRect/>
          <a:stretch>
            <a:fillRect/>
          </a:stretch>
        </p:blipFill>
        <p:spPr bwMode="auto">
          <a:xfrm>
            <a:off x="1857375" y="2000250"/>
            <a:ext cx="4929188" cy="329565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85720" y="267118"/>
            <a:ext cx="9072626" cy="447238"/>
          </a:xfrm>
          <a:solidFill>
            <a:srgbClr val="6E267B"/>
          </a:solidFill>
          <a:ln w="9525">
            <a:noFill/>
            <a:miter lim="800000"/>
            <a:headEnd/>
            <a:tailEnd/>
          </a:ln>
        </p:spPr>
        <p:txBody>
          <a:bodyPr/>
          <a:lstStyle/>
          <a:p>
            <a:pPr>
              <a:defRPr/>
            </a:pPr>
            <a:r>
              <a:rPr lang="fr-FR" dirty="0" smtClean="0">
                <a:solidFill>
                  <a:schemeClr val="bg1"/>
                </a:solidFill>
                <a:latin typeface="Arial" pitchFamily="34" charset="0"/>
                <a:cs typeface="+mn-cs"/>
              </a:rPr>
              <a:t>Détail des hypothèses macro-économiques</a:t>
            </a:r>
          </a:p>
        </p:txBody>
      </p:sp>
      <p:sp>
        <p:nvSpPr>
          <p:cNvPr id="20" name="Espace réservé du texte 2"/>
          <p:cNvSpPr txBox="1">
            <a:spLocks/>
          </p:cNvSpPr>
          <p:nvPr/>
        </p:nvSpPr>
        <p:spPr bwMode="auto">
          <a:xfrm>
            <a:off x="285720" y="4017868"/>
            <a:ext cx="7777163" cy="1554272"/>
          </a:xfrm>
          <a:prstGeom prst="rect">
            <a:avLst/>
          </a:prstGeom>
          <a:noFill/>
          <a:ln>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fr-FR" sz="1600" b="0" i="1" u="none" strike="noStrike" kern="1200" cap="none" spc="0" normalizeH="0" baseline="0" noProof="0" dirty="0" smtClean="0">
                <a:ln>
                  <a:noFill/>
                </a:ln>
                <a:solidFill>
                  <a:schemeClr val="tx2"/>
                </a:solidFill>
                <a:effectLst/>
                <a:uLnTx/>
                <a:uFillTx/>
                <a:latin typeface="Arial" pitchFamily="34" charset="0"/>
                <a:ea typeface="+mn-ea"/>
                <a:cs typeface="Arial" pitchFamily="34" charset="0"/>
              </a:rPr>
              <a:t>Au global,</a:t>
            </a:r>
            <a:r>
              <a:rPr kumimoji="0" lang="fr-FR" sz="1600" b="0" i="1" u="none" strike="noStrike" kern="1200" cap="none" spc="0" normalizeH="0" noProof="0" dirty="0" smtClean="0">
                <a:ln>
                  <a:noFill/>
                </a:ln>
                <a:solidFill>
                  <a:schemeClr val="tx2"/>
                </a:solidFill>
                <a:effectLst/>
                <a:uLnTx/>
                <a:uFillTx/>
                <a:latin typeface="Arial" pitchFamily="34" charset="0"/>
                <a:ea typeface="+mn-ea"/>
                <a:cs typeface="Arial" pitchFamily="34" charset="0"/>
              </a:rPr>
              <a:t> avec uniquement des </a:t>
            </a:r>
            <a:r>
              <a:rPr kumimoji="0" lang="fr-FR" sz="1600" b="1" i="1" u="sng" strike="noStrike" kern="1200" cap="none" spc="0" normalizeH="0" noProof="0" dirty="0" smtClean="0">
                <a:ln>
                  <a:noFill/>
                </a:ln>
                <a:solidFill>
                  <a:schemeClr val="tx2"/>
                </a:solidFill>
                <a:effectLst/>
                <a:uLnTx/>
                <a:uFillTx/>
                <a:latin typeface="Arial" pitchFamily="34" charset="0"/>
                <a:ea typeface="+mn-ea"/>
                <a:cs typeface="Arial" pitchFamily="34" charset="0"/>
              </a:rPr>
              <a:t>indices externes</a:t>
            </a:r>
            <a:r>
              <a:rPr kumimoji="0" lang="fr-FR" sz="1600" b="0" i="1" u="none" strike="noStrike" kern="1200" cap="none" spc="0" normalizeH="0" noProof="0" dirty="0" smtClean="0">
                <a:ln>
                  <a:noFill/>
                </a:ln>
                <a:solidFill>
                  <a:schemeClr val="tx2"/>
                </a:solidFill>
                <a:effectLst/>
                <a:uLnTx/>
                <a:uFillTx/>
                <a:latin typeface="Arial" pitchFamily="34" charset="0"/>
                <a:ea typeface="+mn-ea"/>
                <a:cs typeface="Arial" pitchFamily="34" charset="0"/>
              </a:rPr>
              <a:t>, et sans les efforts de productivité engagé par G&amp;C, on arriverait à une évolution des charges gares de +xxx% en moyenne entre 2015 et 2016.</a:t>
            </a:r>
          </a:p>
          <a:p>
            <a:pPr marL="0" marR="0" lvl="0" indent="0" algn="l" defTabSz="914400" rtl="0" eaLnBrk="0" fontAlgn="base" latinLnBrk="0" hangingPunct="0">
              <a:lnSpc>
                <a:spcPct val="100000"/>
              </a:lnSpc>
              <a:spcBef>
                <a:spcPct val="0"/>
              </a:spcBef>
              <a:spcAft>
                <a:spcPts val="600"/>
              </a:spcAft>
              <a:buClrTx/>
              <a:buSzTx/>
              <a:buFontTx/>
              <a:buNone/>
              <a:tabLst/>
              <a:defRPr/>
            </a:pPr>
            <a:r>
              <a:rPr lang="fr-FR" sz="1600" i="1" baseline="0" dirty="0" smtClean="0">
                <a:solidFill>
                  <a:srgbClr val="FF0000"/>
                </a:solidFill>
                <a:latin typeface="Arial" pitchFamily="34" charset="0"/>
                <a:ea typeface="+mn-ea"/>
                <a:cs typeface="Arial" pitchFamily="34" charset="0"/>
              </a:rPr>
              <a:t>Il ne</a:t>
            </a:r>
            <a:r>
              <a:rPr lang="fr-FR" sz="1600" i="1" dirty="0" smtClean="0">
                <a:solidFill>
                  <a:srgbClr val="FF0000"/>
                </a:solidFill>
                <a:latin typeface="Arial" pitchFamily="34" charset="0"/>
                <a:ea typeface="+mn-ea"/>
                <a:cs typeface="Arial" pitchFamily="34" charset="0"/>
              </a:rPr>
              <a:t> s’agit pas d’un indice appliqué aux charges des gares, mais bien d’un élément d’analyse pour vous permettre de mieux appréhender les évolutions des charges entre 2015 et 2016</a:t>
            </a:r>
            <a:endParaRPr kumimoji="0" lang="fr-FR" sz="1600" b="0" i="1" u="none" strike="noStrike" kern="1200" cap="none" spc="0" normalizeH="0" baseline="0" noProof="0" dirty="0" smtClean="0">
              <a:ln>
                <a:noFill/>
              </a:ln>
              <a:solidFill>
                <a:srgbClr val="FF0000"/>
              </a:solidFill>
              <a:effectLst/>
              <a:uLnTx/>
              <a:uFillTx/>
              <a:latin typeface="Arial" pitchFamily="34" charset="0"/>
              <a:ea typeface="+mn-ea"/>
              <a:cs typeface="Arial" pitchFamily="34" charset="0"/>
            </a:endParaRPr>
          </a:p>
        </p:txBody>
      </p:sp>
      <p:sp>
        <p:nvSpPr>
          <p:cNvPr id="8" name="Rectangle 7"/>
          <p:cNvSpPr/>
          <p:nvPr/>
        </p:nvSpPr>
        <p:spPr>
          <a:xfrm>
            <a:off x="7358082" y="6143644"/>
            <a:ext cx="1571636" cy="571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1"/>
          <p:cNvPicPr>
            <a:picLocks noChangeAspect="1" noChangeArrowheads="1"/>
          </p:cNvPicPr>
          <p:nvPr/>
        </p:nvPicPr>
        <p:blipFill>
          <a:blip r:embed="rId3"/>
          <a:srcRect/>
          <a:stretch>
            <a:fillRect/>
          </a:stretch>
        </p:blipFill>
        <p:spPr bwMode="auto">
          <a:xfrm>
            <a:off x="928662" y="1294668"/>
            <a:ext cx="6858048" cy="234864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5"/>
          <p:cNvSpPr>
            <a:spLocks noChangeArrowheads="1"/>
          </p:cNvSpPr>
          <p:nvPr/>
        </p:nvSpPr>
        <p:spPr bwMode="auto">
          <a:xfrm>
            <a:off x="179388" y="130175"/>
            <a:ext cx="8229600" cy="561975"/>
          </a:xfrm>
          <a:prstGeom prst="rect">
            <a:avLst/>
          </a:prstGeom>
          <a:solidFill>
            <a:srgbClr val="6E267B"/>
          </a:solidFill>
          <a:ln w="9525">
            <a:noFill/>
            <a:miter lim="800000"/>
            <a:headEnd/>
            <a:tailEnd/>
          </a:ln>
        </p:spPr>
        <p:txBody>
          <a:bodyPr/>
          <a:lstStyle/>
          <a:p>
            <a:pPr eaLnBrk="0" hangingPunct="0"/>
            <a:r>
              <a:rPr lang="fr-FR" altLang="fr-FR" sz="2800" dirty="0" smtClean="0">
                <a:solidFill>
                  <a:schemeClr val="bg1"/>
                </a:solidFill>
                <a:latin typeface="Arial" charset="0"/>
              </a:rPr>
              <a:t>Lorraine TGV - Compte </a:t>
            </a:r>
            <a:r>
              <a:rPr lang="fr-FR" altLang="fr-FR" sz="2800" dirty="0">
                <a:solidFill>
                  <a:schemeClr val="bg1"/>
                </a:solidFill>
                <a:latin typeface="Arial" charset="0"/>
              </a:rPr>
              <a:t>de gare 2015-2016</a:t>
            </a:r>
          </a:p>
        </p:txBody>
      </p:sp>
      <p:sp>
        <p:nvSpPr>
          <p:cNvPr id="76803" name="ZoneTexte 7"/>
          <p:cNvSpPr txBox="1">
            <a:spLocks noChangeArrowheads="1"/>
          </p:cNvSpPr>
          <p:nvPr/>
        </p:nvSpPr>
        <p:spPr bwMode="auto">
          <a:xfrm>
            <a:off x="6948488" y="6510338"/>
            <a:ext cx="360362" cy="276225"/>
          </a:xfrm>
          <a:prstGeom prst="rect">
            <a:avLst/>
          </a:prstGeom>
          <a:noFill/>
          <a:ln w="9525">
            <a:noFill/>
            <a:miter lim="800000"/>
            <a:headEnd/>
            <a:tailEnd/>
          </a:ln>
        </p:spPr>
        <p:txBody>
          <a:bodyPr>
            <a:spAutoFit/>
          </a:bodyPr>
          <a:lstStyle/>
          <a:p>
            <a:r>
              <a:rPr lang="fr-FR" altLang="fr-FR" sz="1200"/>
              <a:t>62</a:t>
            </a:r>
          </a:p>
        </p:txBody>
      </p:sp>
      <p:pic>
        <p:nvPicPr>
          <p:cNvPr id="76805" name="Picture 2"/>
          <p:cNvPicPr>
            <a:picLocks noChangeAspect="1" noChangeArrowheads="1"/>
          </p:cNvPicPr>
          <p:nvPr/>
        </p:nvPicPr>
        <p:blipFill>
          <a:blip r:embed="rId3"/>
          <a:srcRect/>
          <a:stretch>
            <a:fillRect/>
          </a:stretch>
        </p:blipFill>
        <p:spPr bwMode="auto">
          <a:xfrm>
            <a:off x="323850" y="1268413"/>
            <a:ext cx="8293100" cy="3878262"/>
          </a:xfrm>
          <a:prstGeom prst="rect">
            <a:avLst/>
          </a:prstGeom>
          <a:noFill/>
          <a:ln w="9525">
            <a:noFill/>
            <a:miter lim="800000"/>
            <a:headEnd/>
            <a:tailEnd/>
          </a:ln>
        </p:spPr>
      </p:pic>
      <p:sp>
        <p:nvSpPr>
          <p:cNvPr id="6" name="Espace réservé du texte 2"/>
          <p:cNvSpPr txBox="1">
            <a:spLocks/>
          </p:cNvSpPr>
          <p:nvPr/>
        </p:nvSpPr>
        <p:spPr>
          <a:xfrm>
            <a:off x="714375" y="785813"/>
            <a:ext cx="5715000" cy="307777"/>
          </a:xfrm>
          <a:prstGeom prst="rect">
            <a:avLst/>
          </a:prstGeom>
        </p:spPr>
        <p:txBody>
          <a:bodyPr lIns="0" tIns="0" rIns="0" bIns="0">
            <a:spAutoFit/>
          </a:bodyPr>
          <a:lstStyle/>
          <a:p>
            <a:pPr eaLnBrk="0" hangingPunct="0">
              <a:spcBef>
                <a:spcPts val="0"/>
              </a:spcBef>
              <a:spcAft>
                <a:spcPts val="600"/>
              </a:spcAft>
              <a:defRPr/>
            </a:pPr>
            <a:r>
              <a:rPr lang="fr-FR" sz="2000" dirty="0" smtClean="0">
                <a:solidFill>
                  <a:schemeClr val="tx2"/>
                </a:solidFill>
                <a:latin typeface="Arial"/>
                <a:ea typeface="+mn-ea"/>
                <a:cs typeface="Arial"/>
              </a:rPr>
              <a:t>Périmètre </a:t>
            </a:r>
            <a:r>
              <a:rPr lang="fr-FR" sz="2000" dirty="0">
                <a:solidFill>
                  <a:schemeClr val="tx2"/>
                </a:solidFill>
                <a:latin typeface="Arial"/>
                <a:ea typeface="+mn-ea"/>
                <a:cs typeface="Arial"/>
              </a:rPr>
              <a:t>régulé et non régulé</a:t>
            </a:r>
          </a:p>
        </p:txBody>
      </p:sp>
    </p:spTree>
  </p:cSld>
  <p:clrMapOvr>
    <a:masterClrMapping/>
  </p:clrMapOvr>
  <p:transition spd="med">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rot="1888353">
            <a:off x="2124075" y="3141663"/>
            <a:ext cx="6075363" cy="288925"/>
          </a:xfrm>
          <a:prstGeom prst="rect">
            <a:avLst/>
          </a:prstGeom>
          <a:noFill/>
          <a:ln w="9525">
            <a:noFill/>
            <a:miter lim="800000"/>
            <a:headEnd/>
            <a:tailEnd/>
          </a:ln>
        </p:spPr>
        <p:txBody>
          <a:bodyPr/>
          <a:lstStyle/>
          <a:p>
            <a:pPr marL="61913" eaLnBrk="0" hangingPunct="0">
              <a:spcBef>
                <a:spcPct val="20000"/>
              </a:spcBef>
              <a:buFont typeface="Arial" charset="0"/>
              <a:buNone/>
            </a:pPr>
            <a:endParaRPr lang="fr-FR" altLang="fr-FR" sz="2000">
              <a:solidFill>
                <a:srgbClr val="6E267B"/>
              </a:solidFill>
            </a:endParaRPr>
          </a:p>
        </p:txBody>
      </p:sp>
      <p:sp>
        <p:nvSpPr>
          <p:cNvPr id="77827" name="Rectangle 6"/>
          <p:cNvSpPr>
            <a:spLocks noChangeArrowheads="1"/>
          </p:cNvSpPr>
          <p:nvPr/>
        </p:nvSpPr>
        <p:spPr bwMode="auto">
          <a:xfrm>
            <a:off x="179388" y="130175"/>
            <a:ext cx="8229600" cy="561975"/>
          </a:xfrm>
          <a:prstGeom prst="rect">
            <a:avLst/>
          </a:prstGeom>
          <a:solidFill>
            <a:srgbClr val="6E267B"/>
          </a:solidFill>
          <a:ln w="9525">
            <a:noFill/>
            <a:miter lim="800000"/>
            <a:headEnd/>
            <a:tailEnd/>
          </a:ln>
        </p:spPr>
        <p:txBody>
          <a:bodyPr/>
          <a:lstStyle/>
          <a:p>
            <a:pPr eaLnBrk="0" hangingPunct="0"/>
            <a:r>
              <a:rPr lang="fr-FR" altLang="fr-FR" sz="2800" dirty="0">
                <a:solidFill>
                  <a:schemeClr val="bg1"/>
                </a:solidFill>
                <a:latin typeface="Arial" charset="0"/>
              </a:rPr>
              <a:t>Compte de la gare de Lorraine TGV</a:t>
            </a:r>
          </a:p>
        </p:txBody>
      </p:sp>
      <p:pic>
        <p:nvPicPr>
          <p:cNvPr id="77828" name="Picture 3"/>
          <p:cNvPicPr>
            <a:picLocks noChangeAspect="1" noChangeArrowheads="1"/>
          </p:cNvPicPr>
          <p:nvPr/>
        </p:nvPicPr>
        <p:blipFill>
          <a:blip r:embed="rId3"/>
          <a:srcRect/>
          <a:stretch>
            <a:fillRect/>
          </a:stretch>
        </p:blipFill>
        <p:spPr bwMode="auto">
          <a:xfrm>
            <a:off x="3995738" y="4767263"/>
            <a:ext cx="3162300" cy="2090737"/>
          </a:xfrm>
          <a:prstGeom prst="rect">
            <a:avLst/>
          </a:prstGeom>
          <a:noFill/>
          <a:ln w="9525">
            <a:noFill/>
            <a:miter lim="800000"/>
            <a:headEnd/>
            <a:tailEnd/>
          </a:ln>
        </p:spPr>
      </p:pic>
      <p:pic>
        <p:nvPicPr>
          <p:cNvPr id="77830" name="Picture 8"/>
          <p:cNvPicPr>
            <a:picLocks noChangeAspect="1" noChangeArrowheads="1"/>
          </p:cNvPicPr>
          <p:nvPr/>
        </p:nvPicPr>
        <p:blipFill>
          <a:blip r:embed="rId4"/>
          <a:srcRect/>
          <a:stretch>
            <a:fillRect/>
          </a:stretch>
        </p:blipFill>
        <p:spPr bwMode="auto">
          <a:xfrm>
            <a:off x="357188" y="1500188"/>
            <a:ext cx="8502650" cy="2795587"/>
          </a:xfrm>
          <a:prstGeom prst="rect">
            <a:avLst/>
          </a:prstGeom>
          <a:noFill/>
          <a:ln w="9525">
            <a:noFill/>
            <a:miter lim="800000"/>
            <a:headEnd/>
            <a:tailEnd/>
          </a:ln>
        </p:spPr>
      </p:pic>
      <p:sp>
        <p:nvSpPr>
          <p:cNvPr id="7" name="Espace réservé du texte 2"/>
          <p:cNvSpPr txBox="1">
            <a:spLocks/>
          </p:cNvSpPr>
          <p:nvPr/>
        </p:nvSpPr>
        <p:spPr>
          <a:xfrm>
            <a:off x="714374" y="785813"/>
            <a:ext cx="5072071" cy="307777"/>
          </a:xfrm>
          <a:prstGeom prst="rect">
            <a:avLst/>
          </a:prstGeom>
        </p:spPr>
        <p:txBody>
          <a:bodyPr wrap="square" lIns="0" tIns="0" rIns="0" bIns="0">
            <a:spAutoFit/>
          </a:bodyPr>
          <a:lstStyle/>
          <a:p>
            <a:pPr eaLnBrk="0" hangingPunct="0">
              <a:spcBef>
                <a:spcPts val="0"/>
              </a:spcBef>
              <a:spcAft>
                <a:spcPts val="600"/>
              </a:spcAft>
              <a:defRPr/>
            </a:pPr>
            <a:r>
              <a:rPr lang="fr-FR" sz="2000" dirty="0">
                <a:solidFill>
                  <a:schemeClr val="tx2"/>
                </a:solidFill>
                <a:latin typeface="Arial"/>
                <a:ea typeface="+mn-ea"/>
                <a:cs typeface="Arial"/>
              </a:rPr>
              <a:t>Zoom sur les charges ‘’Transporteurs’’</a:t>
            </a:r>
          </a:p>
        </p:txBody>
      </p:sp>
    </p:spTree>
  </p:cSld>
  <p:clrMapOvr>
    <a:masterClrMapping/>
  </p:clrMapOvr>
  <p:transition spd="med">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7"/>
          <p:cNvSpPr>
            <a:spLocks noChangeArrowheads="1"/>
          </p:cNvSpPr>
          <p:nvPr/>
        </p:nvSpPr>
        <p:spPr bwMode="auto">
          <a:xfrm>
            <a:off x="179388" y="130175"/>
            <a:ext cx="8229600" cy="561975"/>
          </a:xfrm>
          <a:prstGeom prst="rect">
            <a:avLst/>
          </a:prstGeom>
          <a:solidFill>
            <a:srgbClr val="6E267B"/>
          </a:solidFill>
          <a:ln w="9525">
            <a:noFill/>
            <a:miter lim="800000"/>
            <a:headEnd/>
            <a:tailEnd/>
          </a:ln>
        </p:spPr>
        <p:txBody>
          <a:bodyPr/>
          <a:lstStyle/>
          <a:p>
            <a:pPr eaLnBrk="0" hangingPunct="0"/>
            <a:r>
              <a:rPr lang="fr-FR" altLang="fr-FR" sz="2800">
                <a:solidFill>
                  <a:schemeClr val="bg1"/>
                </a:solidFill>
                <a:latin typeface="Arial" charset="0"/>
              </a:rPr>
              <a:t>Compte de la gare de Lorraine TGV</a:t>
            </a:r>
          </a:p>
        </p:txBody>
      </p:sp>
      <p:sp>
        <p:nvSpPr>
          <p:cNvPr id="78852" name="ZoneTexte 12"/>
          <p:cNvSpPr txBox="1">
            <a:spLocks noChangeArrowheads="1"/>
          </p:cNvSpPr>
          <p:nvPr/>
        </p:nvSpPr>
        <p:spPr bwMode="auto">
          <a:xfrm>
            <a:off x="6948488" y="6510338"/>
            <a:ext cx="360362" cy="276225"/>
          </a:xfrm>
          <a:prstGeom prst="rect">
            <a:avLst/>
          </a:prstGeom>
          <a:noFill/>
          <a:ln w="9525">
            <a:noFill/>
            <a:miter lim="800000"/>
            <a:headEnd/>
            <a:tailEnd/>
          </a:ln>
        </p:spPr>
        <p:txBody>
          <a:bodyPr>
            <a:spAutoFit/>
          </a:bodyPr>
          <a:lstStyle/>
          <a:p>
            <a:r>
              <a:rPr lang="fr-FR" altLang="fr-FR" sz="1200"/>
              <a:t>68</a:t>
            </a:r>
          </a:p>
        </p:txBody>
      </p:sp>
      <p:pic>
        <p:nvPicPr>
          <p:cNvPr id="78853" name="Picture 2"/>
          <p:cNvPicPr>
            <a:picLocks noChangeAspect="1" noChangeArrowheads="1"/>
          </p:cNvPicPr>
          <p:nvPr/>
        </p:nvPicPr>
        <p:blipFill>
          <a:blip r:embed="rId2"/>
          <a:srcRect/>
          <a:stretch>
            <a:fillRect/>
          </a:stretch>
        </p:blipFill>
        <p:spPr bwMode="auto">
          <a:xfrm>
            <a:off x="900113" y="1166813"/>
            <a:ext cx="7531100" cy="4638675"/>
          </a:xfrm>
          <a:prstGeom prst="rect">
            <a:avLst/>
          </a:prstGeom>
          <a:noFill/>
          <a:ln w="9525">
            <a:noFill/>
            <a:miter lim="800000"/>
            <a:headEnd/>
            <a:tailEnd/>
          </a:ln>
        </p:spPr>
      </p:pic>
      <p:sp>
        <p:nvSpPr>
          <p:cNvPr id="7" name="Espace réservé du texte 2"/>
          <p:cNvSpPr txBox="1">
            <a:spLocks/>
          </p:cNvSpPr>
          <p:nvPr/>
        </p:nvSpPr>
        <p:spPr>
          <a:xfrm>
            <a:off x="1123950" y="785813"/>
            <a:ext cx="6305550" cy="307777"/>
          </a:xfrm>
          <a:prstGeom prst="rect">
            <a:avLst/>
          </a:prstGeom>
        </p:spPr>
        <p:txBody>
          <a:bodyPr lIns="0" tIns="0" rIns="0" bIns="0">
            <a:spAutoFit/>
          </a:bodyPr>
          <a:lstStyle/>
          <a:p>
            <a:pPr eaLnBrk="0" hangingPunct="0">
              <a:spcBef>
                <a:spcPts val="0"/>
              </a:spcBef>
              <a:spcAft>
                <a:spcPts val="600"/>
              </a:spcAft>
              <a:defRPr/>
            </a:pPr>
            <a:r>
              <a:rPr lang="fr-FR" sz="2000" dirty="0" smtClean="0">
                <a:solidFill>
                  <a:schemeClr val="tx2"/>
                </a:solidFill>
                <a:latin typeface="Arial"/>
                <a:ea typeface="+mn-ea"/>
                <a:cs typeface="Arial"/>
              </a:rPr>
              <a:t>Evolution </a:t>
            </a:r>
            <a:r>
              <a:rPr lang="fr-FR" sz="2000" dirty="0">
                <a:solidFill>
                  <a:schemeClr val="tx2"/>
                </a:solidFill>
                <a:latin typeface="Arial"/>
                <a:ea typeface="+mn-ea"/>
                <a:cs typeface="Arial"/>
              </a:rPr>
              <a:t>des charges tous transporteurs</a:t>
            </a:r>
          </a:p>
        </p:txBody>
      </p:sp>
    </p:spTree>
  </p:cSld>
  <p:clrMapOvr>
    <a:masterClrMapping/>
  </p:clrMapOvr>
  <p:transition spd="med">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785813" y="1285875"/>
            <a:ext cx="1571625" cy="121443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marL="342900" indent="-342900" algn="ctr" eaLnBrk="0" hangingPunct="0">
              <a:spcBef>
                <a:spcPct val="20000"/>
              </a:spcBef>
              <a:defRPr/>
            </a:pPr>
            <a:r>
              <a:rPr lang="fr-FR" sz="2400" b="1" dirty="0">
                <a:solidFill>
                  <a:schemeClr val="tx2"/>
                </a:solidFill>
                <a:cs typeface="Arial"/>
              </a:rPr>
              <a:t>2015 : </a:t>
            </a:r>
          </a:p>
          <a:p>
            <a:pPr marL="342900" indent="-342900" algn="ctr" eaLnBrk="0" hangingPunct="0">
              <a:spcBef>
                <a:spcPct val="20000"/>
              </a:spcBef>
              <a:defRPr/>
            </a:pPr>
            <a:r>
              <a:rPr lang="fr-FR" sz="2400" b="1" dirty="0">
                <a:solidFill>
                  <a:schemeClr val="tx2"/>
                </a:solidFill>
                <a:cs typeface="Arial"/>
              </a:rPr>
              <a:t>764 k€</a:t>
            </a:r>
          </a:p>
        </p:txBody>
      </p:sp>
      <p:sp>
        <p:nvSpPr>
          <p:cNvPr id="7" name="Rectangle 3"/>
          <p:cNvSpPr>
            <a:spLocks noChangeArrowheads="1"/>
          </p:cNvSpPr>
          <p:nvPr/>
        </p:nvSpPr>
        <p:spPr bwMode="auto">
          <a:xfrm>
            <a:off x="5929313" y="4786313"/>
            <a:ext cx="1571625" cy="12144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marL="342900" indent="-342900" algn="ctr" eaLnBrk="0" hangingPunct="0">
              <a:spcBef>
                <a:spcPct val="20000"/>
              </a:spcBef>
              <a:defRPr/>
            </a:pPr>
            <a:r>
              <a:rPr lang="fr-FR" sz="2400" b="1" dirty="0">
                <a:solidFill>
                  <a:schemeClr val="tx2"/>
                </a:solidFill>
                <a:cs typeface="Arial"/>
              </a:rPr>
              <a:t>2016 : </a:t>
            </a:r>
          </a:p>
          <a:p>
            <a:pPr marL="342900" indent="-342900" algn="ctr" eaLnBrk="0" hangingPunct="0">
              <a:spcBef>
                <a:spcPct val="20000"/>
              </a:spcBef>
              <a:defRPr/>
            </a:pPr>
            <a:r>
              <a:rPr lang="fr-FR" sz="2400" b="1" dirty="0">
                <a:solidFill>
                  <a:schemeClr val="tx2"/>
                </a:solidFill>
                <a:cs typeface="Arial"/>
              </a:rPr>
              <a:t>762k€</a:t>
            </a:r>
          </a:p>
        </p:txBody>
      </p:sp>
      <p:sp>
        <p:nvSpPr>
          <p:cNvPr id="13" name="Flèche à angle droit 12"/>
          <p:cNvSpPr/>
          <p:nvPr/>
        </p:nvSpPr>
        <p:spPr>
          <a:xfrm rot="5400000">
            <a:off x="1678782" y="2321719"/>
            <a:ext cx="3357562" cy="4286250"/>
          </a:xfrm>
          <a:prstGeom prst="bentUpArrow">
            <a:avLst>
              <a:gd name="adj1" fmla="val 25000"/>
              <a:gd name="adj2" fmla="val 25000"/>
              <a:gd name="adj3" fmla="val 31017"/>
            </a:avLst>
          </a:prstGeom>
          <a:ln w="269875" cap="sq">
            <a:solidFill>
              <a:srgbClr val="B0B0B2"/>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79877" name="Rectangle 3"/>
          <p:cNvSpPr>
            <a:spLocks noChangeArrowheads="1"/>
          </p:cNvSpPr>
          <p:nvPr/>
        </p:nvSpPr>
        <p:spPr bwMode="auto">
          <a:xfrm>
            <a:off x="2571780" y="1928802"/>
            <a:ext cx="6215062" cy="2143140"/>
          </a:xfrm>
          <a:prstGeom prst="rect">
            <a:avLst/>
          </a:prstGeom>
          <a:noFill/>
          <a:ln w="9525">
            <a:noFill/>
            <a:miter lim="800000"/>
            <a:headEnd/>
            <a:tailEnd/>
          </a:ln>
        </p:spPr>
        <p:txBody>
          <a:bodyPr anchor="ctr"/>
          <a:lstStyle/>
          <a:p>
            <a:pPr marL="342900" indent="-342900" eaLnBrk="0" hangingPunct="0">
              <a:spcBef>
                <a:spcPct val="20000"/>
              </a:spcBef>
            </a:pPr>
            <a:endParaRPr lang="fr-FR" sz="1400" i="1" dirty="0">
              <a:solidFill>
                <a:schemeClr val="tx2"/>
              </a:solidFill>
              <a:latin typeface="Arial" charset="0"/>
              <a:cs typeface="Arial" charset="0"/>
            </a:endParaRPr>
          </a:p>
          <a:p>
            <a:pPr marL="342900" indent="-342900" eaLnBrk="0" hangingPunct="0">
              <a:spcBef>
                <a:spcPct val="20000"/>
              </a:spcBef>
              <a:buFont typeface="Wingdings" pitchFamily="2" charset="2"/>
              <a:buChar char="q"/>
            </a:pPr>
            <a:r>
              <a:rPr lang="fr-FR" sz="1400" b="1" dirty="0">
                <a:solidFill>
                  <a:schemeClr val="tx2"/>
                </a:solidFill>
                <a:latin typeface="Arial" charset="0"/>
                <a:cs typeface="Arial" charset="0"/>
              </a:rPr>
              <a:t>Economies Gestion de site: </a:t>
            </a:r>
            <a:r>
              <a:rPr lang="fr-FR" sz="1400" i="1" dirty="0">
                <a:solidFill>
                  <a:schemeClr val="tx2"/>
                </a:solidFill>
                <a:latin typeface="Arial" charset="0"/>
                <a:cs typeface="Arial" charset="0"/>
              </a:rPr>
              <a:t>-16k€   sur les charges propriétaires</a:t>
            </a:r>
          </a:p>
          <a:p>
            <a:pPr marL="342900" indent="-342900" eaLnBrk="0" hangingPunct="0">
              <a:spcBef>
                <a:spcPct val="20000"/>
              </a:spcBef>
              <a:buFont typeface="Wingdings" pitchFamily="2" charset="2"/>
              <a:buChar char="q"/>
            </a:pPr>
            <a:endParaRPr lang="fr-FR" sz="1400" i="1" dirty="0">
              <a:solidFill>
                <a:schemeClr val="tx2"/>
              </a:solidFill>
              <a:latin typeface="Arial" charset="0"/>
              <a:cs typeface="Arial" charset="0"/>
            </a:endParaRPr>
          </a:p>
          <a:p>
            <a:pPr marL="342900" indent="-342900" eaLnBrk="0" hangingPunct="0">
              <a:spcBef>
                <a:spcPct val="20000"/>
              </a:spcBef>
              <a:buFont typeface="Wingdings" pitchFamily="2" charset="2"/>
              <a:buChar char="q"/>
            </a:pPr>
            <a:r>
              <a:rPr lang="fr-FR" sz="1400" b="1" dirty="0" smtClean="0">
                <a:solidFill>
                  <a:schemeClr val="tx2"/>
                </a:solidFill>
                <a:latin typeface="Arial" charset="0"/>
                <a:cs typeface="Arial" charset="0"/>
              </a:rPr>
              <a:t>Evolutions </a:t>
            </a:r>
            <a:r>
              <a:rPr lang="fr-FR" sz="1400" b="1" dirty="0">
                <a:solidFill>
                  <a:schemeClr val="tx2"/>
                </a:solidFill>
                <a:latin typeface="Arial" charset="0"/>
                <a:cs typeface="Arial" charset="0"/>
              </a:rPr>
              <a:t>macro-économiques (1,86 %) :</a:t>
            </a:r>
            <a:r>
              <a:rPr lang="fr-FR" b="1" dirty="0">
                <a:solidFill>
                  <a:schemeClr val="tx2"/>
                </a:solidFill>
              </a:rPr>
              <a:t> </a:t>
            </a:r>
            <a:r>
              <a:rPr lang="fr-FR" sz="1400" i="1" dirty="0">
                <a:solidFill>
                  <a:schemeClr val="tx2"/>
                </a:solidFill>
                <a:latin typeface="Arial" charset="0"/>
                <a:cs typeface="Arial" charset="0"/>
              </a:rPr>
              <a:t>+14k</a:t>
            </a:r>
            <a:r>
              <a:rPr lang="fr-FR" sz="1400" i="1" dirty="0" smtClean="0">
                <a:solidFill>
                  <a:schemeClr val="tx2"/>
                </a:solidFill>
                <a:latin typeface="Arial" charset="0"/>
                <a:cs typeface="Arial" charset="0"/>
              </a:rPr>
              <a:t>€</a:t>
            </a:r>
            <a:endParaRPr lang="fr-FR" sz="1400" b="1" dirty="0">
              <a:solidFill>
                <a:schemeClr val="tx2"/>
              </a:solidFill>
              <a:latin typeface="Arial" charset="0"/>
              <a:cs typeface="Arial" charset="0"/>
            </a:endParaRPr>
          </a:p>
        </p:txBody>
      </p:sp>
      <p:sp>
        <p:nvSpPr>
          <p:cNvPr id="79878" name="Rectangle 8"/>
          <p:cNvSpPr>
            <a:spLocks noChangeArrowheads="1"/>
          </p:cNvSpPr>
          <p:nvPr/>
        </p:nvSpPr>
        <p:spPr bwMode="auto">
          <a:xfrm>
            <a:off x="179388" y="130175"/>
            <a:ext cx="8229600" cy="561975"/>
          </a:xfrm>
          <a:prstGeom prst="rect">
            <a:avLst/>
          </a:prstGeom>
          <a:solidFill>
            <a:srgbClr val="6E267B"/>
          </a:solidFill>
          <a:ln w="9525">
            <a:noFill/>
            <a:miter lim="800000"/>
            <a:headEnd/>
            <a:tailEnd/>
          </a:ln>
        </p:spPr>
        <p:txBody>
          <a:bodyPr/>
          <a:lstStyle/>
          <a:p>
            <a:pPr eaLnBrk="0" hangingPunct="0"/>
            <a:r>
              <a:rPr lang="fr-FR" altLang="fr-FR" sz="2800">
                <a:solidFill>
                  <a:schemeClr val="bg1"/>
                </a:solidFill>
                <a:latin typeface="Arial" charset="0"/>
              </a:rPr>
              <a:t>Compte de la gare de Lorraine TGV</a:t>
            </a:r>
          </a:p>
        </p:txBody>
      </p:sp>
      <p:sp>
        <p:nvSpPr>
          <p:cNvPr id="79880" name="ZoneTexte 12"/>
          <p:cNvSpPr txBox="1">
            <a:spLocks noChangeArrowheads="1"/>
          </p:cNvSpPr>
          <p:nvPr/>
        </p:nvSpPr>
        <p:spPr bwMode="auto">
          <a:xfrm>
            <a:off x="6948488" y="6510338"/>
            <a:ext cx="360362" cy="276225"/>
          </a:xfrm>
          <a:prstGeom prst="rect">
            <a:avLst/>
          </a:prstGeom>
          <a:noFill/>
          <a:ln w="9525">
            <a:noFill/>
            <a:miter lim="800000"/>
            <a:headEnd/>
            <a:tailEnd/>
          </a:ln>
        </p:spPr>
        <p:txBody>
          <a:bodyPr>
            <a:spAutoFit/>
          </a:bodyPr>
          <a:lstStyle/>
          <a:p>
            <a:r>
              <a:rPr lang="fr-FR" altLang="fr-FR" sz="1200"/>
              <a:t>69</a:t>
            </a:r>
          </a:p>
        </p:txBody>
      </p:sp>
      <p:sp>
        <p:nvSpPr>
          <p:cNvPr id="9" name="Espace réservé du texte 2"/>
          <p:cNvSpPr txBox="1">
            <a:spLocks/>
          </p:cNvSpPr>
          <p:nvPr/>
        </p:nvSpPr>
        <p:spPr>
          <a:xfrm>
            <a:off x="785813" y="795338"/>
            <a:ext cx="7929562" cy="307777"/>
          </a:xfrm>
          <a:prstGeom prst="rect">
            <a:avLst/>
          </a:prstGeom>
        </p:spPr>
        <p:txBody>
          <a:bodyPr lIns="0" tIns="0" rIns="0" bIns="0">
            <a:spAutoFit/>
          </a:bodyPr>
          <a:lstStyle/>
          <a:p>
            <a:pPr eaLnBrk="0" hangingPunct="0">
              <a:spcBef>
                <a:spcPts val="0"/>
              </a:spcBef>
              <a:spcAft>
                <a:spcPts val="600"/>
              </a:spcAft>
              <a:defRPr/>
            </a:pPr>
            <a:r>
              <a:rPr lang="fr-FR" sz="2000" dirty="0" smtClean="0">
                <a:solidFill>
                  <a:schemeClr val="tx2"/>
                </a:solidFill>
                <a:latin typeface="Arial"/>
                <a:ea typeface="+mn-ea"/>
                <a:cs typeface="Arial"/>
              </a:rPr>
              <a:t>Analyse </a:t>
            </a:r>
            <a:r>
              <a:rPr lang="fr-FR" sz="2000" dirty="0">
                <a:solidFill>
                  <a:schemeClr val="tx2"/>
                </a:solidFill>
                <a:latin typeface="Arial"/>
                <a:ea typeface="+mn-ea"/>
                <a:cs typeface="Arial"/>
              </a:rPr>
              <a:t>des évolutions des charges tous transporteurs</a:t>
            </a:r>
          </a:p>
        </p:txBody>
      </p:sp>
    </p:spTree>
  </p:cSld>
  <p:clrMapOvr>
    <a:masterClrMapping/>
  </p:clrMapOvr>
  <p:transition spd="med">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SNC_Illu_Batiment_4-02"/>
          <p:cNvPicPr>
            <a:picLocks noChangeAspect="1" noChangeArrowheads="1"/>
          </p:cNvPicPr>
          <p:nvPr/>
        </p:nvPicPr>
        <p:blipFill>
          <a:blip r:embed="rId3"/>
          <a:srcRect t="38362" b="20831"/>
          <a:stretch>
            <a:fillRect/>
          </a:stretch>
        </p:blipFill>
        <p:spPr bwMode="auto">
          <a:xfrm>
            <a:off x="4630132" y="714356"/>
            <a:ext cx="4513868" cy="1841576"/>
          </a:xfrm>
          <a:prstGeom prst="rect">
            <a:avLst/>
          </a:prstGeom>
          <a:noFill/>
        </p:spPr>
      </p:pic>
      <p:grpSp>
        <p:nvGrpSpPr>
          <p:cNvPr id="2" name="Groupe 11"/>
          <p:cNvGrpSpPr/>
          <p:nvPr/>
        </p:nvGrpSpPr>
        <p:grpSpPr>
          <a:xfrm>
            <a:off x="4500562" y="1571274"/>
            <a:ext cx="2428892" cy="1214784"/>
            <a:chOff x="1714480" y="3928728"/>
            <a:chExt cx="3857652" cy="1929164"/>
          </a:xfrm>
        </p:grpSpPr>
        <p:sp>
          <p:nvSpPr>
            <p:cNvPr id="11" name="Rectangle 10"/>
            <p:cNvSpPr/>
            <p:nvPr/>
          </p:nvSpPr>
          <p:spPr>
            <a:xfrm>
              <a:off x="1714480" y="4857760"/>
              <a:ext cx="3071834" cy="214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63" descr="SNC_Illu_Transport_14-02"/>
            <p:cNvPicPr>
              <a:picLocks noChangeAspect="1" noChangeArrowheads="1"/>
            </p:cNvPicPr>
            <p:nvPr/>
          </p:nvPicPr>
          <p:blipFill>
            <a:blip r:embed="rId4" cstate="email">
              <a:duotone>
                <a:schemeClr val="accent5">
                  <a:shade val="45000"/>
                  <a:satMod val="135000"/>
                </a:schemeClr>
                <a:prstClr val="white"/>
              </a:duotone>
            </a:blip>
            <a:srcRect/>
            <a:stretch>
              <a:fillRect/>
            </a:stretch>
          </p:blipFill>
          <p:spPr bwMode="auto">
            <a:xfrm>
              <a:off x="1714480" y="3928728"/>
              <a:ext cx="3857652" cy="1929164"/>
            </a:xfrm>
            <a:prstGeom prst="rect">
              <a:avLst/>
            </a:prstGeom>
            <a:noFill/>
          </p:spPr>
        </p:pic>
      </p:grpSp>
      <p:sp>
        <p:nvSpPr>
          <p:cNvPr id="8" name="Rectangle 8"/>
          <p:cNvSpPr>
            <a:spLocks/>
          </p:cNvSpPr>
          <p:nvPr/>
        </p:nvSpPr>
        <p:spPr bwMode="auto">
          <a:xfrm>
            <a:off x="250825" y="357166"/>
            <a:ext cx="8893176" cy="571504"/>
          </a:xfrm>
          <a:prstGeom prst="rect">
            <a:avLst/>
          </a:prstGeom>
          <a:solidFill>
            <a:srgbClr val="6E267B"/>
          </a:solidFill>
          <a:ln w="9525">
            <a:noFill/>
            <a:miter lim="800000"/>
            <a:headEnd/>
            <a:tailEnd/>
          </a:ln>
        </p:spPr>
        <p:txBody>
          <a:bodyPr/>
          <a:lstStyle/>
          <a:p>
            <a:pPr eaLnBrk="0" hangingPunct="0">
              <a:defRPr/>
            </a:pPr>
            <a:r>
              <a:rPr lang="fr-FR" sz="2800" dirty="0" smtClean="0">
                <a:solidFill>
                  <a:schemeClr val="bg1"/>
                </a:solidFill>
                <a:latin typeface="Arial" pitchFamily="34" charset="0"/>
                <a:ea typeface="+mj-ea"/>
              </a:rPr>
              <a:t>Lorraine TGV – redevance d’accès</a:t>
            </a:r>
            <a:endParaRPr lang="fr-FR" sz="2800" dirty="0">
              <a:solidFill>
                <a:schemeClr val="bg1"/>
              </a:solidFill>
              <a:latin typeface="Arial" pitchFamily="34" charset="0"/>
              <a:ea typeface="+mj-ea"/>
            </a:endParaRPr>
          </a:p>
        </p:txBody>
      </p:sp>
      <p:sp>
        <p:nvSpPr>
          <p:cNvPr id="12" name="Rectangle 2"/>
          <p:cNvSpPr>
            <a:spLocks noChangeArrowheads="1"/>
          </p:cNvSpPr>
          <p:nvPr/>
        </p:nvSpPr>
        <p:spPr bwMode="auto">
          <a:xfrm>
            <a:off x="71406" y="5857892"/>
            <a:ext cx="9144000" cy="507996"/>
          </a:xfrm>
          <a:prstGeom prst="rect">
            <a:avLst/>
          </a:prstGeom>
          <a:noFill/>
          <a:ln w="9525">
            <a:noFill/>
            <a:miter lim="800000"/>
            <a:headEnd/>
            <a:tailEnd/>
          </a:ln>
        </p:spPr>
        <p:txBody>
          <a:bodyPr/>
          <a:lstStyle/>
          <a:p>
            <a:pPr eaLnBrk="0" hangingPunct="0"/>
            <a:r>
              <a:rPr lang="fr-FR" sz="1200" i="1" dirty="0" smtClean="0">
                <a:solidFill>
                  <a:srgbClr val="747678"/>
                </a:solidFill>
                <a:latin typeface="Calibri" pitchFamily="34" charset="0"/>
                <a:cs typeface="Arial" pitchFamily="34" charset="0"/>
              </a:rPr>
              <a:t>Résultats </a:t>
            </a:r>
            <a:r>
              <a:rPr lang="fr-FR" sz="1200" i="1" dirty="0">
                <a:solidFill>
                  <a:srgbClr val="747678"/>
                </a:solidFill>
                <a:latin typeface="Calibri" pitchFamily="34" charset="0"/>
                <a:cs typeface="Arial" pitchFamily="34" charset="0"/>
              </a:rPr>
              <a:t>susceptibles d’évoluer jusqu’à la publication officielle du DRG </a:t>
            </a:r>
            <a:r>
              <a:rPr lang="fr-FR" sz="1200" i="1" dirty="0" smtClean="0">
                <a:solidFill>
                  <a:srgbClr val="747678"/>
                </a:solidFill>
                <a:latin typeface="Calibri" pitchFamily="34" charset="0"/>
                <a:cs typeface="Arial" pitchFamily="34" charset="0"/>
              </a:rPr>
              <a:t>post IRC (mi </a:t>
            </a:r>
            <a:r>
              <a:rPr lang="fr-FR" sz="1200" i="1" dirty="0">
                <a:solidFill>
                  <a:srgbClr val="747678"/>
                </a:solidFill>
                <a:latin typeface="Calibri" pitchFamily="34" charset="0"/>
                <a:cs typeface="Arial" pitchFamily="34" charset="0"/>
              </a:rPr>
              <a:t>décembre</a:t>
            </a:r>
            <a:r>
              <a:rPr lang="fr-FR" sz="1200" i="1" dirty="0" smtClean="0">
                <a:solidFill>
                  <a:srgbClr val="747678"/>
                </a:solidFill>
                <a:latin typeface="Calibri" pitchFamily="34" charset="0"/>
                <a:cs typeface="Arial" pitchFamily="34" charset="0"/>
              </a:rPr>
              <a:t>)</a:t>
            </a:r>
            <a:endParaRPr lang="fr-FR" sz="1200" i="1" dirty="0">
              <a:solidFill>
                <a:srgbClr val="747678"/>
              </a:solidFill>
              <a:latin typeface="Calibri" pitchFamily="34" charset="0"/>
              <a:cs typeface="Arial" pitchFamily="34" charset="0"/>
            </a:endParaRPr>
          </a:p>
        </p:txBody>
      </p:sp>
      <p:sp>
        <p:nvSpPr>
          <p:cNvPr id="14" name="Espace réservé du texte 2"/>
          <p:cNvSpPr>
            <a:spLocks noGrp="1"/>
          </p:cNvSpPr>
          <p:nvPr>
            <p:ph type="body" sz="quarter" idx="10"/>
          </p:nvPr>
        </p:nvSpPr>
        <p:spPr bwMode="auto">
          <a:xfrm>
            <a:off x="714348" y="4421367"/>
            <a:ext cx="7777162" cy="507831"/>
          </a:xfrm>
          <a:noFill/>
          <a:ln>
            <a:miter lim="800000"/>
            <a:headEnd/>
            <a:tailEnd/>
          </a:ln>
        </p:spPr>
        <p:txBody>
          <a:bodyPr vert="horz" wrap="square" numCol="1" anchor="t" anchorCtr="0" compatLnSpc="1">
            <a:prstTxWarp prst="textNoShape">
              <a:avLst/>
            </a:prstTxWarp>
          </a:bodyPr>
          <a:lstStyle/>
          <a:p>
            <a:pPr>
              <a:spcBef>
                <a:spcPct val="0"/>
              </a:spcBef>
            </a:pPr>
            <a:r>
              <a:rPr lang="fr-FR" sz="1400" i="1" dirty="0" smtClean="0">
                <a:latin typeface="Arial" pitchFamily="34" charset="0"/>
                <a:cs typeface="Arial" pitchFamily="34" charset="0"/>
              </a:rPr>
              <a:t>Lorraine TGV : Départ d’un rame TGV à destination de Bordeaux = 44,03 + 70,20 = 114,23€</a:t>
            </a:r>
          </a:p>
          <a:p>
            <a:pPr>
              <a:spcBef>
                <a:spcPct val="0"/>
              </a:spcBef>
            </a:pPr>
            <a:endParaRPr lang="fr-FR" sz="1400" i="1" dirty="0" smtClean="0">
              <a:latin typeface="Arial" pitchFamily="34" charset="0"/>
              <a:cs typeface="Arial" pitchFamily="34" charset="0"/>
            </a:endParaRPr>
          </a:p>
        </p:txBody>
      </p:sp>
      <p:pic>
        <p:nvPicPr>
          <p:cNvPr id="409602" name="Picture 2"/>
          <p:cNvPicPr>
            <a:picLocks noChangeAspect="1" noChangeArrowheads="1"/>
          </p:cNvPicPr>
          <p:nvPr/>
        </p:nvPicPr>
        <p:blipFill>
          <a:blip r:embed="rId5"/>
          <a:srcRect/>
          <a:stretch>
            <a:fillRect/>
          </a:stretch>
        </p:blipFill>
        <p:spPr bwMode="auto">
          <a:xfrm>
            <a:off x="128588" y="2857500"/>
            <a:ext cx="8886825" cy="1143000"/>
          </a:xfrm>
          <a:prstGeom prst="rect">
            <a:avLst/>
          </a:prstGeom>
          <a:noFill/>
          <a:ln w="9525">
            <a:noFill/>
            <a:miter lim="800000"/>
            <a:headEnd/>
            <a:tailEnd/>
          </a:ln>
          <a:effectLst/>
        </p:spPr>
      </p:pic>
      <p:cxnSp>
        <p:nvCxnSpPr>
          <p:cNvPr id="13" name="Connecteur droit avec flèche 12"/>
          <p:cNvCxnSpPr/>
          <p:nvPr/>
        </p:nvCxnSpPr>
        <p:spPr>
          <a:xfrm>
            <a:off x="1785918" y="4000504"/>
            <a:ext cx="4357718" cy="3571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Ellipse 14"/>
          <p:cNvSpPr/>
          <p:nvPr/>
        </p:nvSpPr>
        <p:spPr>
          <a:xfrm>
            <a:off x="1357290" y="3643314"/>
            <a:ext cx="642942" cy="4286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p:cNvSpPr/>
          <p:nvPr/>
        </p:nvSpPr>
        <p:spPr>
          <a:xfrm>
            <a:off x="7500958" y="3643314"/>
            <a:ext cx="642942" cy="4286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 name="Connecteur droit avec flèche 16"/>
          <p:cNvCxnSpPr>
            <a:stCxn id="16" idx="3"/>
          </p:cNvCxnSpPr>
          <p:nvPr/>
        </p:nvCxnSpPr>
        <p:spPr>
          <a:xfrm rot="5400000">
            <a:off x="7052305" y="3886321"/>
            <a:ext cx="419961" cy="6656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2" name="Picture 2" descr="http://ts1.mm.bing.net/th?id=HN.608010774857122524&amp;w=147&amp;h=147&amp;c=7&amp;rs=1&amp;pid=1.7"/>
          <p:cNvPicPr>
            <a:picLocks noChangeAspect="1" noChangeArrowheads="1"/>
          </p:cNvPicPr>
          <p:nvPr/>
        </p:nvPicPr>
        <p:blipFill>
          <a:blip r:embed="rId3">
            <a:clrChange>
              <a:clrFrom>
                <a:srgbClr val="FDFDFD"/>
              </a:clrFrom>
              <a:clrTo>
                <a:srgbClr val="FDFDFD">
                  <a:alpha val="0"/>
                </a:srgbClr>
              </a:clrTo>
            </a:clrChange>
          </a:blip>
          <a:srcRect/>
          <a:stretch>
            <a:fillRect/>
          </a:stretch>
        </p:blipFill>
        <p:spPr bwMode="auto">
          <a:xfrm>
            <a:off x="7029477" y="1571612"/>
            <a:ext cx="1828803" cy="1828803"/>
          </a:xfrm>
          <a:prstGeom prst="rect">
            <a:avLst/>
          </a:prstGeom>
          <a:noFill/>
        </p:spPr>
      </p:pic>
      <p:sp>
        <p:nvSpPr>
          <p:cNvPr id="2" name="Titre 1"/>
          <p:cNvSpPr>
            <a:spLocks noGrp="1"/>
          </p:cNvSpPr>
          <p:nvPr>
            <p:ph type="ctrTitle"/>
          </p:nvPr>
        </p:nvSpPr>
        <p:spPr>
          <a:xfrm>
            <a:off x="142844" y="357166"/>
            <a:ext cx="9001156" cy="447238"/>
          </a:xfrm>
          <a:solidFill>
            <a:srgbClr val="6E267B"/>
          </a:solidFill>
          <a:ln w="9525">
            <a:noFill/>
            <a:miter lim="800000"/>
            <a:headEnd/>
            <a:tailEnd/>
          </a:ln>
        </p:spPr>
        <p:txBody>
          <a:bodyPr/>
          <a:lstStyle/>
          <a:p>
            <a:pPr>
              <a:defRPr/>
            </a:pPr>
            <a:r>
              <a:rPr lang="fr-FR" dirty="0" smtClean="0">
                <a:solidFill>
                  <a:schemeClr val="bg1"/>
                </a:solidFill>
                <a:latin typeface="Arial" pitchFamily="34" charset="0"/>
                <a:ea typeface="MS PGothic" pitchFamily="34" charset="-128"/>
                <a:cs typeface="+mn-cs"/>
              </a:rPr>
              <a:t>Les 5 gares A de la Région Lorraine</a:t>
            </a:r>
            <a:endParaRPr lang="fr-FR" dirty="0">
              <a:solidFill>
                <a:schemeClr val="bg1"/>
              </a:solidFill>
              <a:latin typeface="Arial" pitchFamily="34" charset="0"/>
              <a:ea typeface="MS PGothic" pitchFamily="34" charset="-128"/>
              <a:cs typeface="+mn-cs"/>
            </a:endParaRPr>
          </a:p>
        </p:txBody>
      </p:sp>
      <p:sp>
        <p:nvSpPr>
          <p:cNvPr id="8196" name="Espace réservé du contenu 2"/>
          <p:cNvSpPr>
            <a:spLocks noGrp="1"/>
          </p:cNvSpPr>
          <p:nvPr>
            <p:ph type="body" sz="quarter" idx="10"/>
          </p:nvPr>
        </p:nvSpPr>
        <p:spPr bwMode="auto">
          <a:xfrm>
            <a:off x="527079" y="1698816"/>
            <a:ext cx="8116887" cy="3631763"/>
          </a:xfrm>
          <a:noFill/>
          <a:ln>
            <a:miter lim="800000"/>
            <a:headEnd/>
            <a:tailEnd/>
          </a:ln>
        </p:spPr>
        <p:txBody>
          <a:bodyPr vert="horz" wrap="square" numCol="1" anchor="t" anchorCtr="0" compatLnSpc="1">
            <a:prstTxWarp prst="textNoShape">
              <a:avLst/>
            </a:prstTxWarp>
          </a:bodyPr>
          <a:lstStyle/>
          <a:p>
            <a:pPr lvl="2">
              <a:spcBef>
                <a:spcPct val="0"/>
              </a:spcBef>
            </a:pPr>
            <a:endParaRPr lang="fr-FR" sz="2800" dirty="0" smtClean="0">
              <a:latin typeface="Arial" pitchFamily="34" charset="0"/>
              <a:ea typeface="Calibri" pitchFamily="34" charset="0"/>
              <a:cs typeface="Arial" pitchFamily="34" charset="0"/>
            </a:endParaRPr>
          </a:p>
          <a:p>
            <a:pPr lvl="2">
              <a:spcBef>
                <a:spcPct val="0"/>
              </a:spcBef>
              <a:buFont typeface="Wingdings" pitchFamily="2" charset="2"/>
              <a:buChar char="q"/>
            </a:pPr>
            <a:r>
              <a:rPr lang="fr-FR" sz="2600" dirty="0" smtClean="0">
                <a:solidFill>
                  <a:srgbClr val="6E267B"/>
                </a:solidFill>
                <a:latin typeface="Arial" pitchFamily="34" charset="0"/>
                <a:ea typeface="Calibri" pitchFamily="34" charset="0"/>
                <a:cs typeface="Arial" pitchFamily="34" charset="0"/>
              </a:rPr>
              <a:t> Lorraine TGV</a:t>
            </a:r>
          </a:p>
          <a:p>
            <a:pPr lvl="2">
              <a:spcBef>
                <a:spcPct val="0"/>
              </a:spcBef>
              <a:buFont typeface="Wingdings" pitchFamily="2" charset="2"/>
              <a:buChar char="q"/>
            </a:pPr>
            <a:r>
              <a:rPr lang="fr-FR" sz="2600" dirty="0" smtClean="0">
                <a:solidFill>
                  <a:srgbClr val="6E267B"/>
                </a:solidFill>
                <a:latin typeface="Arial" pitchFamily="34" charset="0"/>
                <a:ea typeface="Calibri" pitchFamily="34" charset="0"/>
                <a:cs typeface="Arial" pitchFamily="34" charset="0"/>
              </a:rPr>
              <a:t> Meuse TGV</a:t>
            </a:r>
          </a:p>
          <a:p>
            <a:pPr lvl="2">
              <a:spcBef>
                <a:spcPct val="0"/>
              </a:spcBef>
              <a:buFont typeface="Wingdings" pitchFamily="2" charset="2"/>
              <a:buChar char="q"/>
            </a:pPr>
            <a:endParaRPr lang="fr-FR" sz="2600" dirty="0" smtClean="0">
              <a:solidFill>
                <a:srgbClr val="6E267B"/>
              </a:solidFill>
              <a:latin typeface="Arial" pitchFamily="34" charset="0"/>
              <a:ea typeface="Calibri" pitchFamily="34" charset="0"/>
              <a:cs typeface="Arial" pitchFamily="34" charset="0"/>
            </a:endParaRPr>
          </a:p>
          <a:p>
            <a:pPr lvl="2">
              <a:spcBef>
                <a:spcPct val="0"/>
              </a:spcBef>
              <a:buFont typeface="Wingdings" pitchFamily="2" charset="2"/>
              <a:buChar char="q"/>
            </a:pPr>
            <a:r>
              <a:rPr lang="fr-FR" sz="2600" dirty="0" smtClean="0">
                <a:solidFill>
                  <a:srgbClr val="6E267B"/>
                </a:solidFill>
                <a:latin typeface="Arial" pitchFamily="34" charset="0"/>
                <a:ea typeface="Calibri" pitchFamily="34" charset="0"/>
                <a:cs typeface="Arial" pitchFamily="34" charset="0"/>
              </a:rPr>
              <a:t> Metz</a:t>
            </a:r>
          </a:p>
          <a:p>
            <a:pPr lvl="2">
              <a:spcBef>
                <a:spcPct val="0"/>
              </a:spcBef>
              <a:buFont typeface="Wingdings" pitchFamily="2" charset="2"/>
              <a:buChar char="q"/>
            </a:pPr>
            <a:r>
              <a:rPr lang="fr-FR" sz="2600" dirty="0" smtClean="0">
                <a:solidFill>
                  <a:srgbClr val="6E267B"/>
                </a:solidFill>
                <a:latin typeface="Arial" pitchFamily="34" charset="0"/>
                <a:ea typeface="Calibri" pitchFamily="34" charset="0"/>
                <a:cs typeface="Arial" pitchFamily="34" charset="0"/>
              </a:rPr>
              <a:t> Nancy</a:t>
            </a:r>
          </a:p>
          <a:p>
            <a:pPr lvl="2">
              <a:spcBef>
                <a:spcPct val="0"/>
              </a:spcBef>
              <a:buFont typeface="Wingdings" pitchFamily="2" charset="2"/>
              <a:buChar char="q"/>
            </a:pPr>
            <a:r>
              <a:rPr lang="fr-FR" sz="2600" dirty="0" smtClean="0">
                <a:solidFill>
                  <a:srgbClr val="6E267B"/>
                </a:solidFill>
                <a:latin typeface="Arial" pitchFamily="34" charset="0"/>
                <a:ea typeface="Calibri" pitchFamily="34" charset="0"/>
                <a:cs typeface="Arial" pitchFamily="34" charset="0"/>
              </a:rPr>
              <a:t> Thionville</a:t>
            </a:r>
          </a:p>
          <a:p>
            <a:pPr lvl="2">
              <a:spcBef>
                <a:spcPct val="0"/>
              </a:spcBef>
              <a:buFont typeface="Wingdings" pitchFamily="2" charset="2"/>
              <a:buChar char="q"/>
            </a:pPr>
            <a:endParaRPr lang="fr-FR" sz="2600" dirty="0" smtClean="0">
              <a:solidFill>
                <a:srgbClr val="6E267B"/>
              </a:solidFill>
              <a:latin typeface="Arial" pitchFamily="34" charset="0"/>
              <a:ea typeface="Calibri" pitchFamily="34" charset="0"/>
              <a:cs typeface="Arial" pitchFamily="34" charset="0"/>
            </a:endParaRPr>
          </a:p>
          <a:p>
            <a:pPr lvl="2">
              <a:spcBef>
                <a:spcPct val="0"/>
              </a:spcBef>
              <a:buFont typeface="Wingdings" pitchFamily="2" charset="2"/>
              <a:buChar char="q"/>
            </a:pPr>
            <a:endParaRPr lang="fr-FR" sz="2600" dirty="0" smtClean="0">
              <a:latin typeface="Arial" pitchFamily="34" charset="0"/>
              <a:ea typeface="Calibri" pitchFamily="34" charset="0"/>
              <a:cs typeface="Arial" pitchFamily="34" charset="0"/>
            </a:endParaRPr>
          </a:p>
        </p:txBody>
      </p:sp>
      <p:pic>
        <p:nvPicPr>
          <p:cNvPr id="225282" name="Picture 2" descr="http://www.clubauto-ce.com/imgmap/region_lorraine.jpg"/>
          <p:cNvPicPr>
            <a:picLocks noChangeAspect="1" noChangeArrowheads="1"/>
          </p:cNvPicPr>
          <p:nvPr/>
        </p:nvPicPr>
        <p:blipFill>
          <a:blip r:embed="rId4" cstate="email">
            <a:clrChange>
              <a:clrFrom>
                <a:srgbClr val="EBEBE9"/>
              </a:clrFrom>
              <a:clrTo>
                <a:srgbClr val="EBEBE9">
                  <a:alpha val="0"/>
                </a:srgbClr>
              </a:clrTo>
            </a:clrChange>
          </a:blip>
          <a:srcRect l="5312" t="3797" r="6155" b="5063"/>
          <a:stretch>
            <a:fillRect/>
          </a:stretch>
        </p:blipFill>
        <p:spPr bwMode="auto">
          <a:xfrm>
            <a:off x="4429124" y="1785926"/>
            <a:ext cx="3497485" cy="335758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spd="med">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1214414" y="581024"/>
            <a:ext cx="6588149" cy="5562620"/>
            <a:chOff x="2051050" y="1412875"/>
            <a:chExt cx="5751513" cy="4503483"/>
          </a:xfrm>
        </p:grpSpPr>
        <p:pic>
          <p:nvPicPr>
            <p:cNvPr id="14339" name="Picture 3"/>
            <p:cNvPicPr>
              <a:picLocks noChangeAspect="1" noChangeArrowheads="1"/>
            </p:cNvPicPr>
            <p:nvPr/>
          </p:nvPicPr>
          <p:blipFill>
            <a:blip r:embed="rId3"/>
            <a:srcRect b="6034"/>
            <a:stretch>
              <a:fillRect/>
            </a:stretch>
          </p:blipFill>
          <p:spPr bwMode="auto">
            <a:xfrm>
              <a:off x="2051050" y="1412875"/>
              <a:ext cx="5751513" cy="4503483"/>
            </a:xfrm>
            <a:prstGeom prst="rect">
              <a:avLst/>
            </a:prstGeom>
            <a:noFill/>
            <a:ln w="9525">
              <a:noFill/>
              <a:miter lim="800000"/>
              <a:headEnd/>
              <a:tailEnd/>
            </a:ln>
          </p:spPr>
        </p:pic>
        <p:pic>
          <p:nvPicPr>
            <p:cNvPr id="5" name="Picture 15" descr="tapis floral Metz 07"/>
            <p:cNvPicPr>
              <a:picLocks noChangeAspect="1" noChangeArrowheads="1"/>
            </p:cNvPicPr>
            <p:nvPr/>
          </p:nvPicPr>
          <p:blipFill>
            <a:blip r:embed="rId4" cstate="email"/>
            <a:srcRect t="-802" b="26923"/>
            <a:stretch>
              <a:fillRect/>
            </a:stretch>
          </p:blipFill>
          <p:spPr>
            <a:xfrm rot="594762">
              <a:off x="3157602" y="3013841"/>
              <a:ext cx="3372366" cy="16138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4" name="Rectangle 8"/>
          <p:cNvSpPr>
            <a:spLocks/>
          </p:cNvSpPr>
          <p:nvPr/>
        </p:nvSpPr>
        <p:spPr bwMode="auto">
          <a:xfrm>
            <a:off x="4571999" y="1071546"/>
            <a:ext cx="4572001" cy="1000132"/>
          </a:xfrm>
          <a:prstGeom prst="rect">
            <a:avLst/>
          </a:prstGeom>
          <a:solidFill>
            <a:srgbClr val="6E267B"/>
          </a:solidFill>
          <a:ln w="9525">
            <a:noFill/>
            <a:miter lim="800000"/>
            <a:headEnd/>
            <a:tailEnd/>
          </a:ln>
        </p:spPr>
        <p:txBody>
          <a:bodyPr/>
          <a:lstStyle/>
          <a:p>
            <a:pPr eaLnBrk="0" hangingPunct="0">
              <a:defRPr/>
            </a:pPr>
            <a:r>
              <a:rPr lang="fr-FR" sz="2800" dirty="0" smtClean="0">
                <a:solidFill>
                  <a:schemeClr val="bg1"/>
                </a:solidFill>
                <a:latin typeface="Arial" pitchFamily="34" charset="0"/>
                <a:ea typeface="+mj-ea"/>
              </a:rPr>
              <a:t>Présentation </a:t>
            </a:r>
            <a:r>
              <a:rPr lang="fr-FR" sz="2800" dirty="0">
                <a:solidFill>
                  <a:schemeClr val="bg1"/>
                </a:solidFill>
                <a:latin typeface="Arial" pitchFamily="34" charset="0"/>
                <a:ea typeface="+mj-ea"/>
              </a:rPr>
              <a:t>de la </a:t>
            </a:r>
            <a:r>
              <a:rPr lang="fr-FR" sz="2800" dirty="0" smtClean="0">
                <a:solidFill>
                  <a:schemeClr val="bg1"/>
                </a:solidFill>
                <a:latin typeface="Arial" pitchFamily="34" charset="0"/>
                <a:ea typeface="+mj-ea"/>
              </a:rPr>
              <a:t>gare de METZ</a:t>
            </a:r>
            <a:endParaRPr lang="fr-FR" sz="2800" dirty="0">
              <a:solidFill>
                <a:schemeClr val="bg1"/>
              </a:solidFill>
              <a:latin typeface="Arial" pitchFamily="34" charset="0"/>
              <a:ea typeface="+mj-ea"/>
            </a:endParaRPr>
          </a:p>
        </p:txBody>
      </p:sp>
    </p:spTree>
  </p:cSld>
  <p:clrMapOvr>
    <a:masterClrMapping/>
  </p:clrMapOvr>
  <p:transition spd="med">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e 34"/>
          <p:cNvGrpSpPr/>
          <p:nvPr/>
        </p:nvGrpSpPr>
        <p:grpSpPr>
          <a:xfrm>
            <a:off x="428596" y="1970079"/>
            <a:ext cx="7858148" cy="4245003"/>
            <a:chOff x="571472" y="1142984"/>
            <a:chExt cx="8572528" cy="5102259"/>
          </a:xfrm>
        </p:grpSpPr>
        <p:pic>
          <p:nvPicPr>
            <p:cNvPr id="2" name="Picture 1"/>
            <p:cNvPicPr>
              <a:picLocks noChangeAspect="1" noChangeArrowheads="1"/>
            </p:cNvPicPr>
            <p:nvPr/>
          </p:nvPicPr>
          <p:blipFill>
            <a:blip r:embed="rId3"/>
            <a:stretch>
              <a:fillRect/>
            </a:stretch>
          </p:blipFill>
          <p:spPr bwMode="auto">
            <a:xfrm>
              <a:off x="571472" y="1142984"/>
              <a:ext cx="8072494" cy="4857784"/>
            </a:xfrm>
            <a:prstGeom prst="rect">
              <a:avLst/>
            </a:prstGeom>
            <a:ln w="38100">
              <a:solidFill>
                <a:schemeClr val="bg1"/>
              </a:solidFill>
              <a:tailEnd type="arrow"/>
            </a:ln>
          </p:spPr>
        </p:pic>
        <p:sp>
          <p:nvSpPr>
            <p:cNvPr id="21" name="Rectangle 20"/>
            <p:cNvSpPr/>
            <p:nvPr/>
          </p:nvSpPr>
          <p:spPr>
            <a:xfrm>
              <a:off x="7072330" y="2357430"/>
              <a:ext cx="2000232" cy="371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3364" name="Text Box 4"/>
            <p:cNvSpPr txBox="1">
              <a:spLocks noChangeArrowheads="1"/>
            </p:cNvSpPr>
            <p:nvPr/>
          </p:nvSpPr>
          <p:spPr bwMode="auto">
            <a:xfrm>
              <a:off x="7524750" y="4062426"/>
              <a:ext cx="1619250" cy="579438"/>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endParaRPr lang="fr-FR"/>
            </a:p>
          </p:txBody>
        </p:sp>
        <p:sp>
          <p:nvSpPr>
            <p:cNvPr id="143365" name="Text Box 5"/>
            <p:cNvSpPr txBox="1">
              <a:spLocks noChangeArrowheads="1"/>
            </p:cNvSpPr>
            <p:nvPr/>
          </p:nvSpPr>
          <p:spPr bwMode="auto">
            <a:xfrm>
              <a:off x="3286116" y="6000768"/>
              <a:ext cx="4465638" cy="2444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fr-FR" sz="1000"/>
                <a:t>RFF                 SNCF G&amp;C              SNCF Immobilier</a:t>
              </a:r>
              <a:endParaRPr lang="fr-FR" sz="900"/>
            </a:p>
          </p:txBody>
        </p:sp>
        <p:sp>
          <p:nvSpPr>
            <p:cNvPr id="143366" name="Rectangle 6"/>
            <p:cNvSpPr>
              <a:spLocks noChangeArrowheads="1"/>
            </p:cNvSpPr>
            <p:nvPr/>
          </p:nvSpPr>
          <p:spPr bwMode="auto">
            <a:xfrm>
              <a:off x="3646479" y="6073793"/>
              <a:ext cx="142875" cy="142875"/>
            </a:xfrm>
            <a:prstGeom prst="rect">
              <a:avLst/>
            </a:prstGeom>
            <a:solidFill>
              <a:srgbClr val="FFFF00"/>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defRPr/>
              </a:pPr>
              <a:endParaRPr lang="fr-FR"/>
            </a:p>
          </p:txBody>
        </p:sp>
        <p:sp>
          <p:nvSpPr>
            <p:cNvPr id="143367" name="Rectangle 7"/>
            <p:cNvSpPr>
              <a:spLocks noChangeArrowheads="1"/>
            </p:cNvSpPr>
            <p:nvPr/>
          </p:nvSpPr>
          <p:spPr bwMode="auto">
            <a:xfrm>
              <a:off x="4727566" y="6073793"/>
              <a:ext cx="142875" cy="142875"/>
            </a:xfrm>
            <a:prstGeom prst="rect">
              <a:avLst/>
            </a:prstGeom>
            <a:solidFill>
              <a:srgbClr val="FF00FF"/>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defRPr/>
              </a:pPr>
              <a:endParaRPr lang="fr-FR"/>
            </a:p>
          </p:txBody>
        </p:sp>
        <p:sp>
          <p:nvSpPr>
            <p:cNvPr id="143368" name="Rectangle 8"/>
            <p:cNvSpPr>
              <a:spLocks noChangeArrowheads="1"/>
            </p:cNvSpPr>
            <p:nvPr/>
          </p:nvSpPr>
          <p:spPr bwMode="auto">
            <a:xfrm>
              <a:off x="5878504" y="6073793"/>
              <a:ext cx="142875" cy="142875"/>
            </a:xfrm>
            <a:prstGeom prst="rect">
              <a:avLst/>
            </a:prstGeom>
            <a:solidFill>
              <a:srgbClr val="FF9900"/>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defRPr/>
              </a:pPr>
              <a:endParaRPr lang="fr-FR"/>
            </a:p>
          </p:txBody>
        </p:sp>
        <p:pic>
          <p:nvPicPr>
            <p:cNvPr id="9" name="Picture 5"/>
            <p:cNvPicPr>
              <a:picLocks noChangeAspect="1" noChangeArrowheads="1"/>
            </p:cNvPicPr>
            <p:nvPr/>
          </p:nvPicPr>
          <p:blipFill>
            <a:blip r:embed="rId4"/>
            <a:srcRect/>
            <a:stretch>
              <a:fillRect/>
            </a:stretch>
          </p:blipFill>
          <p:spPr bwMode="auto">
            <a:xfrm>
              <a:off x="7105650" y="3076593"/>
              <a:ext cx="1358900" cy="695325"/>
            </a:xfrm>
            <a:prstGeom prst="rect">
              <a:avLst/>
            </a:prstGeom>
            <a:noFill/>
            <a:ln w="9525">
              <a:noFill/>
              <a:miter lim="800000"/>
              <a:headEnd/>
              <a:tailEnd/>
            </a:ln>
          </p:spPr>
        </p:pic>
        <p:pic>
          <p:nvPicPr>
            <p:cNvPr id="10" name="Picture 9"/>
            <p:cNvPicPr>
              <a:picLocks noChangeAspect="1" noChangeArrowheads="1"/>
            </p:cNvPicPr>
            <p:nvPr/>
          </p:nvPicPr>
          <p:blipFill>
            <a:blip r:embed="rId5"/>
            <a:srcRect/>
            <a:stretch>
              <a:fillRect/>
            </a:stretch>
          </p:blipFill>
          <p:spPr bwMode="auto">
            <a:xfrm>
              <a:off x="7119968" y="4291023"/>
              <a:ext cx="1809750" cy="647700"/>
            </a:xfrm>
            <a:prstGeom prst="rect">
              <a:avLst/>
            </a:prstGeom>
            <a:noFill/>
            <a:ln w="9525">
              <a:noFill/>
              <a:miter lim="800000"/>
              <a:headEnd/>
              <a:tailEnd/>
            </a:ln>
          </p:spPr>
        </p:pic>
        <p:pic>
          <p:nvPicPr>
            <p:cNvPr id="11" name="Picture 10"/>
            <p:cNvPicPr>
              <a:picLocks noChangeAspect="1" noChangeArrowheads="1"/>
            </p:cNvPicPr>
            <p:nvPr/>
          </p:nvPicPr>
          <p:blipFill>
            <a:blip r:embed="rId6"/>
            <a:srcRect/>
            <a:stretch>
              <a:fillRect/>
            </a:stretch>
          </p:blipFill>
          <p:spPr bwMode="auto">
            <a:xfrm>
              <a:off x="7105650" y="5434031"/>
              <a:ext cx="1895475" cy="638175"/>
            </a:xfrm>
            <a:prstGeom prst="rect">
              <a:avLst/>
            </a:prstGeom>
            <a:noFill/>
            <a:ln w="9525">
              <a:noFill/>
              <a:miter lim="800000"/>
              <a:headEnd/>
              <a:tailEnd/>
            </a:ln>
          </p:spPr>
        </p:pic>
        <p:pic>
          <p:nvPicPr>
            <p:cNvPr id="12" name="Picture 2"/>
            <p:cNvPicPr>
              <a:picLocks noChangeAspect="1" noChangeArrowheads="1"/>
            </p:cNvPicPr>
            <p:nvPr/>
          </p:nvPicPr>
          <p:blipFill>
            <a:blip r:embed="rId7"/>
            <a:srcRect/>
            <a:stretch>
              <a:fillRect/>
            </a:stretch>
          </p:blipFill>
          <p:spPr bwMode="auto">
            <a:xfrm>
              <a:off x="7102475" y="3705236"/>
              <a:ext cx="1684338" cy="657225"/>
            </a:xfrm>
            <a:prstGeom prst="rect">
              <a:avLst/>
            </a:prstGeom>
            <a:noFill/>
            <a:ln w="9525">
              <a:noFill/>
              <a:miter lim="800000"/>
              <a:headEnd/>
              <a:tailEnd/>
            </a:ln>
          </p:spPr>
        </p:pic>
        <p:pic>
          <p:nvPicPr>
            <p:cNvPr id="13" name="Picture 6"/>
            <p:cNvPicPr>
              <a:picLocks noChangeAspect="1" noChangeArrowheads="1"/>
            </p:cNvPicPr>
            <p:nvPr/>
          </p:nvPicPr>
          <p:blipFill>
            <a:blip r:embed="rId8"/>
            <a:srcRect/>
            <a:stretch>
              <a:fillRect/>
            </a:stretch>
          </p:blipFill>
          <p:spPr bwMode="auto">
            <a:xfrm>
              <a:off x="7105650" y="4862527"/>
              <a:ext cx="1179513" cy="628650"/>
            </a:xfrm>
            <a:prstGeom prst="rect">
              <a:avLst/>
            </a:prstGeom>
            <a:noFill/>
            <a:ln w="9525">
              <a:noFill/>
              <a:miter lim="800000"/>
              <a:headEnd/>
              <a:tailEnd/>
            </a:ln>
          </p:spPr>
        </p:pic>
        <p:pic>
          <p:nvPicPr>
            <p:cNvPr id="15" name="Picture 2"/>
            <p:cNvPicPr>
              <a:picLocks noChangeAspect="1" noChangeArrowheads="1"/>
            </p:cNvPicPr>
            <p:nvPr/>
          </p:nvPicPr>
          <p:blipFill>
            <a:blip r:embed="rId7">
              <a:clrChange>
                <a:clrFrom>
                  <a:srgbClr val="FFFFFF"/>
                </a:clrFrom>
                <a:clrTo>
                  <a:srgbClr val="FFFFFF">
                    <a:alpha val="0"/>
                  </a:srgbClr>
                </a:clrTo>
              </a:clrChange>
            </a:blip>
            <a:srcRect r="61828"/>
            <a:stretch>
              <a:fillRect/>
            </a:stretch>
          </p:blipFill>
          <p:spPr bwMode="auto">
            <a:xfrm>
              <a:off x="2714612" y="2857496"/>
              <a:ext cx="425523" cy="434976"/>
            </a:xfrm>
            <a:prstGeom prst="rect">
              <a:avLst/>
            </a:prstGeom>
            <a:noFill/>
            <a:ln w="9525">
              <a:noFill/>
              <a:miter lim="800000"/>
              <a:headEnd/>
              <a:tailEnd/>
            </a:ln>
          </p:spPr>
        </p:pic>
        <p:pic>
          <p:nvPicPr>
            <p:cNvPr id="17" name="Picture 6"/>
            <p:cNvPicPr>
              <a:picLocks noChangeAspect="1" noChangeArrowheads="1"/>
            </p:cNvPicPr>
            <p:nvPr/>
          </p:nvPicPr>
          <p:blipFill>
            <a:blip r:embed="rId8">
              <a:clrChange>
                <a:clrFrom>
                  <a:srgbClr val="FFFFFF"/>
                </a:clrFrom>
                <a:clrTo>
                  <a:srgbClr val="FFFFFF">
                    <a:alpha val="0"/>
                  </a:srgbClr>
                </a:clrTo>
              </a:clrChange>
            </a:blip>
            <a:srcRect r="45491"/>
            <a:stretch>
              <a:fillRect/>
            </a:stretch>
          </p:blipFill>
          <p:spPr bwMode="auto">
            <a:xfrm>
              <a:off x="3643306" y="5081601"/>
              <a:ext cx="428628" cy="419101"/>
            </a:xfrm>
            <a:prstGeom prst="rect">
              <a:avLst/>
            </a:prstGeom>
            <a:noFill/>
            <a:ln w="9525">
              <a:noFill/>
              <a:miter lim="800000"/>
              <a:headEnd/>
              <a:tailEnd/>
            </a:ln>
          </p:spPr>
        </p:pic>
        <p:pic>
          <p:nvPicPr>
            <p:cNvPr id="18" name="Picture 10"/>
            <p:cNvPicPr>
              <a:picLocks noChangeAspect="1" noChangeArrowheads="1"/>
            </p:cNvPicPr>
            <p:nvPr/>
          </p:nvPicPr>
          <p:blipFill>
            <a:blip r:embed="rId6">
              <a:clrChange>
                <a:clrFrom>
                  <a:srgbClr val="FFFFFF"/>
                </a:clrFrom>
                <a:clrTo>
                  <a:srgbClr val="FFFFFF">
                    <a:alpha val="0"/>
                  </a:srgbClr>
                </a:clrTo>
              </a:clrChange>
            </a:blip>
            <a:srcRect r="66080"/>
            <a:stretch>
              <a:fillRect/>
            </a:stretch>
          </p:blipFill>
          <p:spPr bwMode="auto">
            <a:xfrm>
              <a:off x="3286117" y="5003814"/>
              <a:ext cx="428628" cy="425450"/>
            </a:xfrm>
            <a:prstGeom prst="rect">
              <a:avLst/>
            </a:prstGeom>
            <a:noFill/>
            <a:ln w="9525">
              <a:noFill/>
              <a:miter lim="800000"/>
              <a:headEnd/>
              <a:tailEnd/>
            </a:ln>
          </p:spPr>
        </p:pic>
        <p:pic>
          <p:nvPicPr>
            <p:cNvPr id="19" name="Picture 5"/>
            <p:cNvPicPr>
              <a:picLocks noChangeAspect="1" noChangeArrowheads="1"/>
            </p:cNvPicPr>
            <p:nvPr/>
          </p:nvPicPr>
          <p:blipFill>
            <a:blip r:embed="rId4">
              <a:clrChange>
                <a:clrFrom>
                  <a:srgbClr val="FFFFFF"/>
                </a:clrFrom>
                <a:clrTo>
                  <a:srgbClr val="FFFFFF">
                    <a:alpha val="0"/>
                  </a:srgbClr>
                </a:clrTo>
              </a:clrChange>
            </a:blip>
            <a:srcRect r="52687"/>
            <a:stretch>
              <a:fillRect/>
            </a:stretch>
          </p:blipFill>
          <p:spPr bwMode="auto">
            <a:xfrm>
              <a:off x="2857488" y="3714752"/>
              <a:ext cx="500066" cy="540808"/>
            </a:xfrm>
            <a:prstGeom prst="rect">
              <a:avLst/>
            </a:prstGeom>
            <a:noFill/>
            <a:ln w="9525">
              <a:noFill/>
              <a:miter lim="800000"/>
              <a:headEnd/>
              <a:tailEnd/>
            </a:ln>
          </p:spPr>
        </p:pic>
        <p:cxnSp>
          <p:nvCxnSpPr>
            <p:cNvPr id="20" name="Connecteur droit avec flèche 19"/>
            <p:cNvCxnSpPr/>
            <p:nvPr/>
          </p:nvCxnSpPr>
          <p:spPr>
            <a:xfrm rot="16200000" flipV="1">
              <a:off x="3178959" y="4536289"/>
              <a:ext cx="357190" cy="285752"/>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22" name="Picture 2"/>
            <p:cNvPicPr>
              <a:picLocks noChangeAspect="1" noChangeArrowheads="1"/>
            </p:cNvPicPr>
            <p:nvPr/>
          </p:nvPicPr>
          <p:blipFill>
            <a:blip r:embed="rId7">
              <a:clrChange>
                <a:clrFrom>
                  <a:srgbClr val="FFFFFF"/>
                </a:clrFrom>
                <a:clrTo>
                  <a:srgbClr val="FFFFFF">
                    <a:alpha val="0"/>
                  </a:srgbClr>
                </a:clrTo>
              </a:clrChange>
            </a:blip>
            <a:srcRect r="61828"/>
            <a:stretch>
              <a:fillRect/>
            </a:stretch>
          </p:blipFill>
          <p:spPr bwMode="auto">
            <a:xfrm>
              <a:off x="2932031" y="4929198"/>
              <a:ext cx="425523" cy="434976"/>
            </a:xfrm>
            <a:prstGeom prst="rect">
              <a:avLst/>
            </a:prstGeom>
            <a:noFill/>
            <a:ln w="9525">
              <a:noFill/>
              <a:miter lim="800000"/>
              <a:headEnd/>
              <a:tailEnd/>
            </a:ln>
          </p:spPr>
        </p:pic>
        <p:sp>
          <p:nvSpPr>
            <p:cNvPr id="26" name="Forme libre 25"/>
            <p:cNvSpPr/>
            <p:nvPr/>
          </p:nvSpPr>
          <p:spPr>
            <a:xfrm>
              <a:off x="3498850" y="4216400"/>
              <a:ext cx="406400" cy="615950"/>
            </a:xfrm>
            <a:custGeom>
              <a:avLst/>
              <a:gdLst>
                <a:gd name="connsiteX0" fmla="*/ 133350 w 406400"/>
                <a:gd name="connsiteY0" fmla="*/ 615950 h 615950"/>
                <a:gd name="connsiteX1" fmla="*/ 0 w 406400"/>
                <a:gd name="connsiteY1" fmla="*/ 349250 h 615950"/>
                <a:gd name="connsiteX2" fmla="*/ 406400 w 406400"/>
                <a:gd name="connsiteY2" fmla="*/ 120650 h 615950"/>
                <a:gd name="connsiteX3" fmla="*/ 336550 w 406400"/>
                <a:gd name="connsiteY3" fmla="*/ 0 h 615950"/>
              </a:gdLst>
              <a:ahLst/>
              <a:cxnLst>
                <a:cxn ang="0">
                  <a:pos x="connsiteX0" y="connsiteY0"/>
                </a:cxn>
                <a:cxn ang="0">
                  <a:pos x="connsiteX1" y="connsiteY1"/>
                </a:cxn>
                <a:cxn ang="0">
                  <a:pos x="connsiteX2" y="connsiteY2"/>
                </a:cxn>
                <a:cxn ang="0">
                  <a:pos x="connsiteX3" y="connsiteY3"/>
                </a:cxn>
              </a:cxnLst>
              <a:rect l="l" t="t" r="r" b="b"/>
              <a:pathLst>
                <a:path w="406400" h="615950">
                  <a:moveTo>
                    <a:pt x="133350" y="615950"/>
                  </a:moveTo>
                  <a:lnTo>
                    <a:pt x="0" y="349250"/>
                  </a:lnTo>
                  <a:lnTo>
                    <a:pt x="406400" y="120650"/>
                  </a:lnTo>
                  <a:lnTo>
                    <a:pt x="336550" y="0"/>
                  </a:lnTo>
                </a:path>
              </a:pathLst>
            </a:cu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29" name="Connecteur droit avec flèche 28"/>
            <p:cNvCxnSpPr/>
            <p:nvPr/>
          </p:nvCxnSpPr>
          <p:spPr>
            <a:xfrm rot="16200000" flipH="1">
              <a:off x="3107521" y="3250405"/>
              <a:ext cx="214314" cy="14287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31" name="Picture 6"/>
            <p:cNvPicPr>
              <a:picLocks noChangeAspect="1" noChangeArrowheads="1"/>
            </p:cNvPicPr>
            <p:nvPr/>
          </p:nvPicPr>
          <p:blipFill>
            <a:blip r:embed="rId8">
              <a:clrChange>
                <a:clrFrom>
                  <a:srgbClr val="FFFFFF"/>
                </a:clrFrom>
                <a:clrTo>
                  <a:srgbClr val="FFFFFF">
                    <a:alpha val="0"/>
                  </a:srgbClr>
                </a:clrTo>
              </a:clrChange>
            </a:blip>
            <a:srcRect r="45491"/>
            <a:stretch>
              <a:fillRect/>
            </a:stretch>
          </p:blipFill>
          <p:spPr bwMode="auto">
            <a:xfrm>
              <a:off x="2143108" y="3500438"/>
              <a:ext cx="428628" cy="419101"/>
            </a:xfrm>
            <a:prstGeom prst="rect">
              <a:avLst/>
            </a:prstGeom>
            <a:noFill/>
            <a:ln w="9525">
              <a:noFill/>
              <a:miter lim="800000"/>
              <a:headEnd/>
              <a:tailEnd/>
            </a:ln>
          </p:spPr>
        </p:pic>
        <p:cxnSp>
          <p:nvCxnSpPr>
            <p:cNvPr id="27" name="Connecteur droit avec flèche 26"/>
            <p:cNvCxnSpPr>
              <a:stCxn id="31" idx="3"/>
            </p:cNvCxnSpPr>
            <p:nvPr/>
          </p:nvCxnSpPr>
          <p:spPr>
            <a:xfrm>
              <a:off x="2571736" y="3709989"/>
              <a:ext cx="142876" cy="219077"/>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32" name="Picture 7"/>
            <p:cNvPicPr>
              <a:picLocks noChangeAspect="1" noChangeArrowheads="1"/>
            </p:cNvPicPr>
            <p:nvPr/>
          </p:nvPicPr>
          <p:blipFill>
            <a:blip r:embed="rId9"/>
            <a:srcRect/>
            <a:stretch>
              <a:fillRect/>
            </a:stretch>
          </p:blipFill>
          <p:spPr bwMode="auto">
            <a:xfrm>
              <a:off x="7111242" y="2485820"/>
              <a:ext cx="1428750" cy="647700"/>
            </a:xfrm>
            <a:prstGeom prst="rect">
              <a:avLst/>
            </a:prstGeom>
            <a:noFill/>
            <a:ln w="9525">
              <a:noFill/>
              <a:miter lim="800000"/>
              <a:headEnd/>
              <a:tailEnd/>
            </a:ln>
          </p:spPr>
        </p:pic>
      </p:grpSp>
      <p:sp>
        <p:nvSpPr>
          <p:cNvPr id="36" name="Rectangle 35"/>
          <p:cNvSpPr/>
          <p:nvPr/>
        </p:nvSpPr>
        <p:spPr>
          <a:xfrm>
            <a:off x="357188" y="934034"/>
            <a:ext cx="8643968" cy="923330"/>
          </a:xfrm>
          <a:prstGeom prst="rect">
            <a:avLst/>
          </a:prstGeom>
        </p:spPr>
        <p:txBody>
          <a:bodyPr wrap="square">
            <a:spAutoFit/>
          </a:bodyPr>
          <a:lstStyle/>
          <a:p>
            <a:r>
              <a:rPr lang="fr-FR" sz="1800" dirty="0" smtClean="0">
                <a:solidFill>
                  <a:schemeClr val="tx2"/>
                </a:solidFill>
                <a:latin typeface="Arial" charset="0"/>
                <a:cs typeface="Arial" charset="0"/>
              </a:rPr>
              <a:t>6.93 </a:t>
            </a:r>
            <a:r>
              <a:rPr lang="fr-FR" sz="1800" dirty="0">
                <a:solidFill>
                  <a:schemeClr val="tx2"/>
                </a:solidFill>
                <a:latin typeface="Arial" charset="0"/>
                <a:cs typeface="Arial" charset="0"/>
              </a:rPr>
              <a:t>millions de </a:t>
            </a:r>
            <a:r>
              <a:rPr lang="fr-FR" sz="1800" dirty="0" smtClean="0">
                <a:solidFill>
                  <a:schemeClr val="tx2"/>
                </a:solidFill>
                <a:latin typeface="Arial" charset="0"/>
                <a:cs typeface="Arial" charset="0"/>
              </a:rPr>
              <a:t>clients en 2013 soit 25 000/jour (+0.8%)</a:t>
            </a:r>
            <a:endParaRPr lang="fr-FR" sz="1800" dirty="0">
              <a:solidFill>
                <a:schemeClr val="tx2"/>
              </a:solidFill>
              <a:latin typeface="Arial" charset="0"/>
              <a:cs typeface="Arial" charset="0"/>
            </a:endParaRPr>
          </a:p>
          <a:p>
            <a:r>
              <a:rPr lang="fr-FR" sz="1800" dirty="0" smtClean="0">
                <a:solidFill>
                  <a:schemeClr val="tx2"/>
                </a:solidFill>
                <a:latin typeface="Arial" charset="0"/>
                <a:cs typeface="Arial" charset="0"/>
              </a:rPr>
              <a:t>13ème </a:t>
            </a:r>
            <a:r>
              <a:rPr lang="fr-FR" sz="1800" dirty="0">
                <a:solidFill>
                  <a:schemeClr val="tx2"/>
                </a:solidFill>
                <a:latin typeface="Arial" charset="0"/>
                <a:cs typeface="Arial" charset="0"/>
              </a:rPr>
              <a:t>gare de France en volume de clients (hors IDF</a:t>
            </a:r>
            <a:r>
              <a:rPr lang="fr-FR" sz="1800" dirty="0" smtClean="0">
                <a:solidFill>
                  <a:schemeClr val="tx2"/>
                </a:solidFill>
                <a:latin typeface="Arial" charset="0"/>
                <a:cs typeface="Arial" charset="0"/>
              </a:rPr>
              <a:t>) (perd 2 places)</a:t>
            </a:r>
            <a:endParaRPr lang="fr-FR" sz="1800" dirty="0">
              <a:solidFill>
                <a:schemeClr val="tx2"/>
              </a:solidFill>
              <a:latin typeface="Arial" charset="0"/>
              <a:cs typeface="Arial" charset="0"/>
            </a:endParaRPr>
          </a:p>
          <a:p>
            <a:r>
              <a:rPr lang="fr-FR" sz="1800" dirty="0" smtClean="0">
                <a:solidFill>
                  <a:schemeClr val="tx2"/>
                </a:solidFill>
                <a:latin typeface="Arial" charset="0"/>
                <a:cs typeface="Arial" charset="0"/>
              </a:rPr>
              <a:t>54 344 dessertes </a:t>
            </a:r>
            <a:r>
              <a:rPr lang="fr-FR" sz="1800" dirty="0">
                <a:solidFill>
                  <a:schemeClr val="tx2"/>
                </a:solidFill>
                <a:latin typeface="Arial" charset="0"/>
                <a:cs typeface="Arial" charset="0"/>
              </a:rPr>
              <a:t>commandées en </a:t>
            </a:r>
            <a:r>
              <a:rPr lang="fr-FR" sz="1800" dirty="0" smtClean="0">
                <a:solidFill>
                  <a:schemeClr val="tx2"/>
                </a:solidFill>
                <a:latin typeface="Arial" charset="0"/>
                <a:cs typeface="Arial" charset="0"/>
              </a:rPr>
              <a:t>2016 (soit 210/jour à 83% TER)</a:t>
            </a:r>
            <a:endParaRPr lang="fr-FR" sz="1800" dirty="0">
              <a:solidFill>
                <a:schemeClr val="tx2"/>
              </a:solidFill>
              <a:latin typeface="Arial" charset="0"/>
              <a:cs typeface="Arial" charset="0"/>
            </a:endParaRPr>
          </a:p>
        </p:txBody>
      </p:sp>
      <p:sp>
        <p:nvSpPr>
          <p:cNvPr id="37" name="Titre 1"/>
          <p:cNvSpPr txBox="1">
            <a:spLocks/>
          </p:cNvSpPr>
          <p:nvPr/>
        </p:nvSpPr>
        <p:spPr>
          <a:xfrm>
            <a:off x="142874" y="142875"/>
            <a:ext cx="9001126" cy="571481"/>
          </a:xfrm>
          <a:prstGeom prst="rect">
            <a:avLst/>
          </a:prstGeom>
          <a:solidFill>
            <a:srgbClr val="6E267B"/>
          </a:solidFill>
          <a:ln w="9525">
            <a:noFill/>
            <a:miter lim="800000"/>
            <a:headEnd/>
            <a:tailEnd/>
          </a:ln>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fr-FR" sz="2800" b="0" i="0" u="none" strike="noStrike" kern="1200" cap="none" spc="0" normalizeH="0" baseline="0" noProof="0" dirty="0" smtClean="0">
                <a:ln>
                  <a:noFill/>
                </a:ln>
                <a:solidFill>
                  <a:schemeClr val="bg1"/>
                </a:solidFill>
                <a:effectLst/>
                <a:uLnTx/>
                <a:uFillTx/>
                <a:latin typeface="Arial" pitchFamily="34" charset="0"/>
                <a:ea typeface="+mj-ea"/>
                <a:cs typeface="+mn-cs"/>
              </a:rPr>
              <a:t>Metz, plus belle gare de France ?</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3"/>
          <p:cNvSpPr txBox="1">
            <a:spLocks noChangeArrowheads="1"/>
          </p:cNvSpPr>
          <p:nvPr/>
        </p:nvSpPr>
        <p:spPr bwMode="auto">
          <a:xfrm>
            <a:off x="285720" y="357166"/>
            <a:ext cx="7358114" cy="2786082"/>
          </a:xfrm>
          <a:prstGeom prst="rect">
            <a:avLst/>
          </a:prstGeom>
          <a:noFill/>
          <a:ln w="9525">
            <a:noFill/>
            <a:miter lim="800000"/>
            <a:headEnd/>
            <a:tailEnd/>
          </a:ln>
        </p:spPr>
        <p:txBody>
          <a:bodyPr/>
          <a:lstStyle/>
          <a:p>
            <a:pPr marL="342900" indent="-342900" eaLnBrk="0" hangingPunct="0">
              <a:lnSpc>
                <a:spcPct val="90000"/>
              </a:lnSpc>
              <a:spcBef>
                <a:spcPct val="20000"/>
              </a:spcBef>
              <a:buFont typeface="Arial" charset="0"/>
              <a:buChar char="•"/>
            </a:pPr>
            <a:endParaRPr lang="fr-FR" sz="2000" dirty="0">
              <a:latin typeface="Arial" charset="0"/>
            </a:endParaRPr>
          </a:p>
          <a:p>
            <a:pPr marL="342900" indent="-342900" eaLnBrk="0" hangingPunct="0">
              <a:lnSpc>
                <a:spcPct val="90000"/>
              </a:lnSpc>
              <a:spcBef>
                <a:spcPct val="20000"/>
              </a:spcBef>
              <a:buFont typeface="Arial" charset="0"/>
              <a:buChar char="•"/>
            </a:pPr>
            <a:r>
              <a:rPr lang="fr-FR" sz="1400" b="1" dirty="0">
                <a:solidFill>
                  <a:schemeClr val="tx2"/>
                </a:solidFill>
                <a:latin typeface="Arial" charset="0"/>
                <a:cs typeface="Arial" charset="0"/>
              </a:rPr>
              <a:t>Année de construction : 1908</a:t>
            </a:r>
          </a:p>
          <a:p>
            <a:pPr marL="800100" lvl="1" indent="-342900" eaLnBrk="0" hangingPunct="0">
              <a:lnSpc>
                <a:spcPct val="90000"/>
              </a:lnSpc>
              <a:spcBef>
                <a:spcPct val="20000"/>
              </a:spcBef>
              <a:buFont typeface="Arial" charset="0"/>
              <a:buChar char="•"/>
            </a:pPr>
            <a:r>
              <a:rPr lang="fr-FR" sz="1400" dirty="0">
                <a:solidFill>
                  <a:schemeClr val="tx2"/>
                </a:solidFill>
                <a:latin typeface="Arial" charset="0"/>
                <a:cs typeface="Arial" charset="0"/>
              </a:rPr>
              <a:t> Architecte : J </a:t>
            </a:r>
            <a:r>
              <a:rPr lang="fr-FR" sz="1400" dirty="0" err="1">
                <a:solidFill>
                  <a:schemeClr val="tx2"/>
                </a:solidFill>
                <a:latin typeface="Arial" charset="0"/>
                <a:cs typeface="Arial" charset="0"/>
              </a:rPr>
              <a:t>Kröger</a:t>
            </a:r>
            <a:endParaRPr lang="fr-FR" sz="1400" dirty="0">
              <a:solidFill>
                <a:schemeClr val="tx2"/>
              </a:solidFill>
              <a:latin typeface="Arial" charset="0"/>
              <a:cs typeface="Arial" charset="0"/>
            </a:endParaRPr>
          </a:p>
          <a:p>
            <a:pPr marL="800100" lvl="1" indent="-342900" eaLnBrk="0" hangingPunct="0">
              <a:lnSpc>
                <a:spcPct val="90000"/>
              </a:lnSpc>
              <a:spcBef>
                <a:spcPct val="20000"/>
              </a:spcBef>
              <a:buFont typeface="Arial" charset="0"/>
              <a:buChar char="•"/>
            </a:pPr>
            <a:r>
              <a:rPr lang="fr-FR" sz="1400" b="1" i="1" dirty="0">
                <a:solidFill>
                  <a:schemeClr val="tx2"/>
                </a:solidFill>
                <a:latin typeface="Arial" charset="0"/>
                <a:cs typeface="Arial" charset="0"/>
              </a:rPr>
              <a:t>Inscrit à l’inventaire des monuments historiques (ABF)</a:t>
            </a:r>
          </a:p>
          <a:p>
            <a:pPr marL="342900" indent="-342900" eaLnBrk="0" hangingPunct="0">
              <a:lnSpc>
                <a:spcPct val="90000"/>
              </a:lnSpc>
              <a:spcBef>
                <a:spcPct val="20000"/>
              </a:spcBef>
            </a:pPr>
            <a:endParaRPr lang="fr-FR" sz="1400" dirty="0">
              <a:solidFill>
                <a:schemeClr val="tx2"/>
              </a:solidFill>
              <a:latin typeface="Arial" charset="0"/>
              <a:cs typeface="Arial" charset="0"/>
            </a:endParaRPr>
          </a:p>
          <a:p>
            <a:pPr marL="342900" indent="-342900" eaLnBrk="0" hangingPunct="0">
              <a:lnSpc>
                <a:spcPct val="90000"/>
              </a:lnSpc>
              <a:spcBef>
                <a:spcPct val="20000"/>
              </a:spcBef>
              <a:buFont typeface="Arial" charset="0"/>
              <a:buChar char="•"/>
            </a:pPr>
            <a:r>
              <a:rPr lang="fr-FR" sz="1400" b="1" dirty="0">
                <a:solidFill>
                  <a:schemeClr val="tx2"/>
                </a:solidFill>
                <a:latin typeface="Arial" charset="0"/>
                <a:cs typeface="Arial" charset="0"/>
              </a:rPr>
              <a:t>Périmètre physique </a:t>
            </a:r>
          </a:p>
          <a:p>
            <a:pPr marL="800100" lvl="1" indent="-342900" eaLnBrk="0" hangingPunct="0">
              <a:lnSpc>
                <a:spcPct val="90000"/>
              </a:lnSpc>
              <a:spcBef>
                <a:spcPct val="20000"/>
              </a:spcBef>
              <a:buFont typeface="Arial" charset="0"/>
              <a:buChar char="•"/>
            </a:pPr>
            <a:r>
              <a:rPr lang="fr-FR" sz="1400" dirty="0">
                <a:solidFill>
                  <a:schemeClr val="tx2"/>
                </a:solidFill>
                <a:latin typeface="Arial" charset="0"/>
                <a:cs typeface="Arial" charset="0"/>
              </a:rPr>
              <a:t>1 Bâtiment Voyageur, 4 entrées principales pour les clients </a:t>
            </a:r>
          </a:p>
          <a:p>
            <a:pPr marL="800100" lvl="1" indent="-342900" eaLnBrk="0" hangingPunct="0">
              <a:lnSpc>
                <a:spcPct val="90000"/>
              </a:lnSpc>
              <a:spcBef>
                <a:spcPct val="20000"/>
              </a:spcBef>
              <a:buFont typeface="Arial" charset="0"/>
              <a:buChar char="•"/>
            </a:pPr>
            <a:r>
              <a:rPr lang="fr-FR" sz="1400" dirty="0">
                <a:solidFill>
                  <a:schemeClr val="tx2"/>
                </a:solidFill>
                <a:latin typeface="Arial" charset="0"/>
                <a:cs typeface="Arial" charset="0"/>
              </a:rPr>
              <a:t>12 900 m2 (surface totale de la gare) </a:t>
            </a:r>
          </a:p>
          <a:p>
            <a:pPr marL="800100" lvl="1" indent="-342900" eaLnBrk="0" hangingPunct="0">
              <a:lnSpc>
                <a:spcPct val="90000"/>
              </a:lnSpc>
              <a:spcBef>
                <a:spcPct val="20000"/>
              </a:spcBef>
            </a:pPr>
            <a:endParaRPr lang="fr-FR" sz="1400" dirty="0">
              <a:solidFill>
                <a:schemeClr val="tx2"/>
              </a:solidFill>
              <a:latin typeface="Arial" charset="0"/>
              <a:cs typeface="Arial" charset="0"/>
            </a:endParaRPr>
          </a:p>
          <a:p>
            <a:pPr marL="342900" indent="-342900" eaLnBrk="0" hangingPunct="0">
              <a:lnSpc>
                <a:spcPct val="90000"/>
              </a:lnSpc>
              <a:spcBef>
                <a:spcPct val="20000"/>
              </a:spcBef>
              <a:buFont typeface="Arial" charset="0"/>
              <a:buChar char="•"/>
            </a:pPr>
            <a:r>
              <a:rPr lang="fr-FR" sz="1400" b="1" dirty="0">
                <a:solidFill>
                  <a:schemeClr val="tx2"/>
                </a:solidFill>
                <a:latin typeface="Arial" charset="0"/>
                <a:cs typeface="Arial" charset="0"/>
              </a:rPr>
              <a:t>Evolution du nombre de clients (en millier, année 2001 à </a:t>
            </a:r>
            <a:r>
              <a:rPr lang="fr-FR" sz="1400" b="1" dirty="0" smtClean="0">
                <a:solidFill>
                  <a:schemeClr val="tx2"/>
                </a:solidFill>
                <a:latin typeface="Arial" charset="0"/>
                <a:cs typeface="Arial" charset="0"/>
              </a:rPr>
              <a:t>2013) et typologie </a:t>
            </a:r>
            <a:r>
              <a:rPr lang="fr-FR" sz="1400" b="1" dirty="0">
                <a:solidFill>
                  <a:schemeClr val="tx2"/>
                </a:solidFill>
                <a:latin typeface="Arial" charset="0"/>
                <a:cs typeface="Arial" charset="0"/>
              </a:rPr>
              <a:t>:</a:t>
            </a:r>
            <a:endParaRPr lang="fr-FR" sz="1400" dirty="0">
              <a:solidFill>
                <a:schemeClr val="tx2"/>
              </a:solidFill>
              <a:latin typeface="Arial" charset="0"/>
              <a:cs typeface="Arial" charset="0"/>
            </a:endParaRPr>
          </a:p>
          <a:p>
            <a:pPr marL="342900" indent="-342900" eaLnBrk="0" hangingPunct="0">
              <a:lnSpc>
                <a:spcPct val="90000"/>
              </a:lnSpc>
              <a:spcBef>
                <a:spcPct val="20000"/>
              </a:spcBef>
              <a:buFont typeface="Wingdings" pitchFamily="2" charset="2"/>
              <a:buNone/>
            </a:pPr>
            <a:endParaRPr lang="fr-FR" sz="1400" dirty="0">
              <a:solidFill>
                <a:schemeClr val="tx2"/>
              </a:solidFill>
              <a:latin typeface="Arial" charset="0"/>
              <a:cs typeface="Arial" charset="0"/>
            </a:endParaRPr>
          </a:p>
        </p:txBody>
      </p:sp>
      <p:graphicFrame>
        <p:nvGraphicFramePr>
          <p:cNvPr id="24" name="Graphique 23"/>
          <p:cNvGraphicFramePr/>
          <p:nvPr/>
        </p:nvGraphicFramePr>
        <p:xfrm>
          <a:off x="0" y="3000372"/>
          <a:ext cx="4762500" cy="3249084"/>
        </p:xfrm>
        <a:graphic>
          <a:graphicData uri="http://schemas.openxmlformats.org/drawingml/2006/chart">
            <c:chart xmlns:c="http://schemas.openxmlformats.org/drawingml/2006/chart" xmlns:r="http://schemas.openxmlformats.org/officeDocument/2006/relationships" r:id="rId3"/>
          </a:graphicData>
        </a:graphic>
      </p:graphicFrame>
      <p:sp>
        <p:nvSpPr>
          <p:cNvPr id="25" name="Titre 1"/>
          <p:cNvSpPr txBox="1">
            <a:spLocks/>
          </p:cNvSpPr>
          <p:nvPr/>
        </p:nvSpPr>
        <p:spPr>
          <a:xfrm>
            <a:off x="357190" y="142875"/>
            <a:ext cx="8858280" cy="447675"/>
          </a:xfrm>
          <a:prstGeom prst="rect">
            <a:avLst/>
          </a:prstGeom>
          <a:solidFill>
            <a:srgbClr val="6E267B"/>
          </a:solidFill>
          <a:ln w="9525">
            <a:noFill/>
            <a:miter lim="800000"/>
            <a:headEnd/>
            <a:tailEnd/>
          </a:ln>
        </p:spPr>
        <p:txBody>
          <a:bodyPr/>
          <a:lstStyle/>
          <a:p>
            <a:pPr eaLnBrk="0" hangingPunct="0">
              <a:defRPr/>
            </a:pPr>
            <a:r>
              <a:rPr lang="fr-FR" sz="2800" dirty="0" smtClean="0">
                <a:solidFill>
                  <a:schemeClr val="bg1"/>
                </a:solidFill>
                <a:latin typeface="Arial" pitchFamily="34" charset="0"/>
                <a:ea typeface="+mj-ea"/>
              </a:rPr>
              <a:t>Metz </a:t>
            </a:r>
            <a:r>
              <a:rPr lang="fr-FR" sz="2800" dirty="0">
                <a:solidFill>
                  <a:schemeClr val="bg1"/>
                </a:solidFill>
                <a:latin typeface="Arial" pitchFamily="34" charset="0"/>
                <a:ea typeface="+mj-ea"/>
              </a:rPr>
              <a:t>– données générales</a:t>
            </a:r>
          </a:p>
        </p:txBody>
      </p:sp>
      <p:sp>
        <p:nvSpPr>
          <p:cNvPr id="6" name="Rectangle 5"/>
          <p:cNvSpPr/>
          <p:nvPr/>
        </p:nvSpPr>
        <p:spPr>
          <a:xfrm>
            <a:off x="4733795" y="3357562"/>
            <a:ext cx="195395" cy="242889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rot="20368722">
            <a:off x="4602841" y="5840299"/>
            <a:ext cx="473206" cy="261610"/>
          </a:xfrm>
          <a:prstGeom prst="rect">
            <a:avLst/>
          </a:prstGeom>
          <a:noFill/>
        </p:spPr>
        <p:txBody>
          <a:bodyPr wrap="none" rtlCol="0">
            <a:spAutoFit/>
          </a:bodyPr>
          <a:lstStyle/>
          <a:p>
            <a:r>
              <a:rPr lang="fr-FR" sz="1050" dirty="0" smtClean="0"/>
              <a:t>2 012</a:t>
            </a:r>
            <a:endParaRPr lang="fr-FR" sz="1050" dirty="0"/>
          </a:p>
        </p:txBody>
      </p:sp>
      <p:sp>
        <p:nvSpPr>
          <p:cNvPr id="10" name="Rectangle 9"/>
          <p:cNvSpPr/>
          <p:nvPr/>
        </p:nvSpPr>
        <p:spPr>
          <a:xfrm>
            <a:off x="5143504" y="3429000"/>
            <a:ext cx="214314" cy="23453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rot="20368722">
            <a:off x="5045325" y="5789716"/>
            <a:ext cx="556563" cy="338554"/>
          </a:xfrm>
          <a:prstGeom prst="rect">
            <a:avLst/>
          </a:prstGeom>
          <a:noFill/>
        </p:spPr>
        <p:txBody>
          <a:bodyPr wrap="none" rtlCol="0">
            <a:spAutoFit/>
          </a:bodyPr>
          <a:lstStyle/>
          <a:p>
            <a:r>
              <a:rPr lang="fr-FR" sz="1600" dirty="0" smtClean="0">
                <a:solidFill>
                  <a:srgbClr val="C00000"/>
                </a:solidFill>
              </a:rPr>
              <a:t>2013</a:t>
            </a:r>
            <a:endParaRPr lang="fr-FR" sz="1600" dirty="0">
              <a:solidFill>
                <a:srgbClr val="C00000"/>
              </a:solidFill>
            </a:endParaRPr>
          </a:p>
        </p:txBody>
      </p:sp>
      <p:pic>
        <p:nvPicPr>
          <p:cNvPr id="269313" name="Picture 1"/>
          <p:cNvPicPr>
            <a:picLocks noChangeAspect="1" noChangeArrowheads="1"/>
          </p:cNvPicPr>
          <p:nvPr/>
        </p:nvPicPr>
        <p:blipFill>
          <a:blip r:embed="rId4"/>
          <a:srcRect/>
          <a:stretch>
            <a:fillRect/>
          </a:stretch>
        </p:blipFill>
        <p:spPr bwMode="auto">
          <a:xfrm>
            <a:off x="5688394" y="3643314"/>
            <a:ext cx="3455605" cy="2143140"/>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Légende encadrée avec une bordure 1 32"/>
          <p:cNvSpPr/>
          <p:nvPr/>
        </p:nvSpPr>
        <p:spPr>
          <a:xfrm>
            <a:off x="5715000" y="2000240"/>
            <a:ext cx="3214688" cy="857256"/>
          </a:xfrm>
          <a:prstGeom prst="accentBorderCallout1">
            <a:avLst>
              <a:gd name="adj1" fmla="val 45359"/>
              <a:gd name="adj2" fmla="val -6158"/>
              <a:gd name="adj3" fmla="val 34588"/>
              <a:gd name="adj4" fmla="val -50043"/>
            </a:avLst>
          </a:prstGeom>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ü"/>
              <a:defRPr/>
            </a:pPr>
            <a:r>
              <a:rPr lang="fr-FR" sz="1400" dirty="0" smtClean="0">
                <a:solidFill>
                  <a:srgbClr val="3E3D40"/>
                </a:solidFill>
                <a:ea typeface="ＭＳ Ｐゴシック"/>
                <a:cs typeface="ＭＳ Ｐゴシック"/>
              </a:rPr>
              <a:t>108 </a:t>
            </a:r>
            <a:r>
              <a:rPr lang="fr-FR" sz="1400" dirty="0">
                <a:solidFill>
                  <a:srgbClr val="3E3D40"/>
                </a:solidFill>
                <a:ea typeface="ＭＳ Ｐゴシック"/>
                <a:cs typeface="ＭＳ Ｐゴシック"/>
              </a:rPr>
              <a:t>écrans vidéo </a:t>
            </a:r>
          </a:p>
          <a:p>
            <a:pPr>
              <a:buFont typeface="Wingdings" pitchFamily="2" charset="2"/>
              <a:buChar char="ü"/>
              <a:defRPr/>
            </a:pPr>
            <a:r>
              <a:rPr lang="fr-FR" sz="1400" dirty="0" smtClean="0">
                <a:solidFill>
                  <a:srgbClr val="3E3D40"/>
                </a:solidFill>
                <a:ea typeface="ＭＳ Ｐゴシック"/>
                <a:cs typeface="ＭＳ Ｐゴシック"/>
              </a:rPr>
              <a:t>379hauts </a:t>
            </a:r>
            <a:r>
              <a:rPr lang="fr-FR" sz="1400" dirty="0">
                <a:solidFill>
                  <a:srgbClr val="3E3D40"/>
                </a:solidFill>
                <a:ea typeface="ＭＳ Ｐゴシック"/>
                <a:cs typeface="ＭＳ Ｐゴシック"/>
              </a:rPr>
              <a:t>parleur pour  l’information </a:t>
            </a:r>
            <a:r>
              <a:rPr lang="fr-FR" sz="1400" dirty="0" smtClean="0">
                <a:solidFill>
                  <a:srgbClr val="3E3D40"/>
                </a:solidFill>
                <a:ea typeface="ＭＳ Ｐゴシック"/>
                <a:cs typeface="ＭＳ Ｐゴシック"/>
              </a:rPr>
              <a:t>voyageurs</a:t>
            </a:r>
          </a:p>
          <a:p>
            <a:pPr>
              <a:buFont typeface="Wingdings" pitchFamily="2" charset="2"/>
              <a:buChar char="ü"/>
              <a:defRPr/>
            </a:pPr>
            <a:r>
              <a:rPr lang="fr-FR" sz="1400" dirty="0" smtClean="0">
                <a:solidFill>
                  <a:srgbClr val="3E3D40"/>
                </a:solidFill>
                <a:ea typeface="ＭＳ Ｐゴシック"/>
                <a:cs typeface="ＭＳ Ｐゴシック"/>
              </a:rPr>
              <a:t>34 horloges</a:t>
            </a:r>
            <a:endParaRPr lang="fr-FR" sz="1400" dirty="0">
              <a:solidFill>
                <a:srgbClr val="3E3D40"/>
              </a:solidFill>
              <a:ea typeface="ＭＳ Ｐゴシック"/>
              <a:cs typeface="ＭＳ Ｐゴシック"/>
            </a:endParaRPr>
          </a:p>
        </p:txBody>
      </p:sp>
      <p:sp>
        <p:nvSpPr>
          <p:cNvPr id="34" name="Légende encadrée avec une bordure 1 33"/>
          <p:cNvSpPr/>
          <p:nvPr/>
        </p:nvSpPr>
        <p:spPr>
          <a:xfrm>
            <a:off x="4643438" y="5715020"/>
            <a:ext cx="3357586" cy="500062"/>
          </a:xfrm>
          <a:prstGeom prst="accentBorderCallout1">
            <a:avLst>
              <a:gd name="adj1" fmla="val 41777"/>
              <a:gd name="adj2" fmla="val -4803"/>
              <a:gd name="adj3" fmla="val -450811"/>
              <a:gd name="adj4" fmla="val -47459"/>
            </a:avLst>
          </a:prstGeom>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ü"/>
              <a:defRPr/>
            </a:pPr>
            <a:r>
              <a:rPr lang="fr-FR" sz="1400" dirty="0">
                <a:solidFill>
                  <a:srgbClr val="3E3D40"/>
                </a:solidFill>
                <a:ea typeface="ＭＳ Ｐゴシック"/>
                <a:cs typeface="ＭＳ Ｐゴシック"/>
              </a:rPr>
              <a:t>4 </a:t>
            </a:r>
            <a:r>
              <a:rPr lang="fr-FR" sz="1400" dirty="0" smtClean="0">
                <a:solidFill>
                  <a:srgbClr val="3E3D40"/>
                </a:solidFill>
                <a:ea typeface="ＭＳ Ｐゴシック"/>
                <a:cs typeface="ＭＳ Ｐゴシック"/>
              </a:rPr>
              <a:t>escalators dispo à 99.58%</a:t>
            </a:r>
            <a:endParaRPr lang="fr-FR" sz="1400" dirty="0">
              <a:solidFill>
                <a:srgbClr val="3E3D40"/>
              </a:solidFill>
              <a:ea typeface="ＭＳ Ｐゴシック"/>
              <a:cs typeface="ＭＳ Ｐゴシック"/>
            </a:endParaRPr>
          </a:p>
        </p:txBody>
      </p:sp>
      <p:sp>
        <p:nvSpPr>
          <p:cNvPr id="35" name="Légende encadrée avec une bordure 1 34"/>
          <p:cNvSpPr/>
          <p:nvPr/>
        </p:nvSpPr>
        <p:spPr>
          <a:xfrm>
            <a:off x="5715000" y="1428736"/>
            <a:ext cx="3143250" cy="357187"/>
          </a:xfrm>
          <a:prstGeom prst="accentBorderCallout1">
            <a:avLst>
              <a:gd name="adj1" fmla="val 21594"/>
              <a:gd name="adj2" fmla="val -6394"/>
              <a:gd name="adj3" fmla="val 52905"/>
              <a:gd name="adj4" fmla="val -50550"/>
            </a:avLst>
          </a:prstGeom>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ü"/>
              <a:defRPr/>
            </a:pPr>
            <a:r>
              <a:rPr lang="fr-FR" sz="1400" dirty="0">
                <a:solidFill>
                  <a:srgbClr val="3E3D40"/>
                </a:solidFill>
                <a:ea typeface="ＭＳ Ｐゴシック"/>
                <a:cs typeface="ＭＳ Ｐゴシック"/>
              </a:rPr>
              <a:t>15 Portes automatiques</a:t>
            </a:r>
          </a:p>
        </p:txBody>
      </p:sp>
      <p:sp>
        <p:nvSpPr>
          <p:cNvPr id="36" name="Légende encadrée avec une bordure 1 35"/>
          <p:cNvSpPr>
            <a:spLocks/>
          </p:cNvSpPr>
          <p:nvPr/>
        </p:nvSpPr>
        <p:spPr bwMode="auto">
          <a:xfrm>
            <a:off x="5143500" y="4786322"/>
            <a:ext cx="3500466" cy="785818"/>
          </a:xfrm>
          <a:prstGeom prst="accentBorderCallout1">
            <a:avLst>
              <a:gd name="adj1" fmla="val 22856"/>
              <a:gd name="adj2" fmla="val -4222"/>
              <a:gd name="adj3" fmla="val -218672"/>
              <a:gd name="adj4" fmla="val -58709"/>
            </a:avLst>
          </a:prstGeom>
          <a:solidFill>
            <a:schemeClr val="bg1"/>
          </a:solidFill>
          <a:ln w="25400" algn="ctr">
            <a:solidFill>
              <a:srgbClr val="E05206"/>
            </a:solidFill>
            <a:miter lim="800000"/>
            <a:headEnd/>
            <a:tailEnd/>
          </a:ln>
        </p:spPr>
        <p:txBody>
          <a:bodyPr anchor="ctr"/>
          <a:lstStyle/>
          <a:p>
            <a:pPr>
              <a:buFont typeface="Wingdings" pitchFamily="2" charset="2"/>
              <a:buChar char="ü"/>
              <a:defRPr/>
            </a:pPr>
            <a:r>
              <a:rPr lang="fr-FR" sz="1400" dirty="0" smtClean="0">
                <a:solidFill>
                  <a:srgbClr val="3E3D40"/>
                </a:solidFill>
                <a:latin typeface="+mn-lt"/>
              </a:rPr>
              <a:t>5 ascenseurs  dispo à 95.61%</a:t>
            </a:r>
          </a:p>
          <a:p>
            <a:pPr>
              <a:buFont typeface="Wingdings" pitchFamily="2" charset="2"/>
              <a:buChar char="ü"/>
              <a:defRPr/>
            </a:pPr>
            <a:r>
              <a:rPr lang="fr-FR" sz="1400" dirty="0" smtClean="0">
                <a:solidFill>
                  <a:srgbClr val="3E3D40"/>
                </a:solidFill>
                <a:latin typeface="+mn-lt"/>
              </a:rPr>
              <a:t>3 monte charges</a:t>
            </a:r>
          </a:p>
          <a:p>
            <a:pPr>
              <a:buFont typeface="Wingdings" pitchFamily="2" charset="2"/>
              <a:buChar char="ü"/>
              <a:defRPr/>
            </a:pPr>
            <a:r>
              <a:rPr lang="fr-FR" sz="1400" dirty="0" smtClean="0">
                <a:solidFill>
                  <a:srgbClr val="3E3D40"/>
                </a:solidFill>
                <a:latin typeface="+mn-lt"/>
              </a:rPr>
              <a:t>19 portes automatiques dispo à 93.58%</a:t>
            </a:r>
            <a:endParaRPr lang="fr-FR" sz="1400" dirty="0">
              <a:solidFill>
                <a:srgbClr val="3E3D40"/>
              </a:solidFill>
              <a:latin typeface="+mn-lt"/>
            </a:endParaRPr>
          </a:p>
        </p:txBody>
      </p:sp>
      <p:sp>
        <p:nvSpPr>
          <p:cNvPr id="38" name="Légende encadrée avec une bordure 1 37"/>
          <p:cNvSpPr/>
          <p:nvPr/>
        </p:nvSpPr>
        <p:spPr>
          <a:xfrm>
            <a:off x="3929063" y="6357960"/>
            <a:ext cx="2428875" cy="357188"/>
          </a:xfrm>
          <a:prstGeom prst="accentBorderCallout1">
            <a:avLst>
              <a:gd name="adj1" fmla="val 33496"/>
              <a:gd name="adj2" fmla="val -8333"/>
              <a:gd name="adj3" fmla="val -804311"/>
              <a:gd name="adj4" fmla="val -57940"/>
            </a:avLst>
          </a:prstGeom>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ü"/>
              <a:defRPr/>
            </a:pPr>
            <a:r>
              <a:rPr lang="fr-FR" sz="1400" dirty="0"/>
              <a:t>Bureau accueil général</a:t>
            </a:r>
          </a:p>
        </p:txBody>
      </p:sp>
      <p:sp>
        <p:nvSpPr>
          <p:cNvPr id="39" name="Légende encadrée avec une bordure 1 38"/>
          <p:cNvSpPr/>
          <p:nvPr/>
        </p:nvSpPr>
        <p:spPr>
          <a:xfrm>
            <a:off x="5572125" y="3071810"/>
            <a:ext cx="3214688" cy="1000125"/>
          </a:xfrm>
          <a:prstGeom prst="accentBorderCallout1">
            <a:avLst>
              <a:gd name="adj1" fmla="val 33496"/>
              <a:gd name="adj2" fmla="val -6121"/>
              <a:gd name="adj3" fmla="val -6978"/>
              <a:gd name="adj4" fmla="val -45090"/>
            </a:avLst>
          </a:prstGeom>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ü"/>
              <a:defRPr/>
            </a:pPr>
            <a:r>
              <a:rPr lang="fr-FR" sz="1400" dirty="0">
                <a:solidFill>
                  <a:srgbClr val="3E3D40"/>
                </a:solidFill>
                <a:ea typeface="ＭＳ Ｐゴシック"/>
                <a:cs typeface="ＭＳ Ｐゴシック"/>
              </a:rPr>
              <a:t>6 élévateurs pour embarquement des personnes handicapées</a:t>
            </a:r>
          </a:p>
          <a:p>
            <a:pPr>
              <a:buFont typeface="Wingdings" pitchFamily="2" charset="2"/>
              <a:buChar char="ü"/>
              <a:defRPr/>
            </a:pPr>
            <a:r>
              <a:rPr lang="fr-FR" sz="1400" dirty="0">
                <a:solidFill>
                  <a:srgbClr val="3E3D40"/>
                </a:solidFill>
                <a:ea typeface="ＭＳ Ｐゴシック"/>
                <a:cs typeface="ＭＳ Ｐゴシック"/>
              </a:rPr>
              <a:t>Nombre de personnes </a:t>
            </a:r>
            <a:r>
              <a:rPr lang="fr-FR" sz="1400" dirty="0" smtClean="0">
                <a:solidFill>
                  <a:srgbClr val="3E3D40"/>
                </a:solidFill>
                <a:ea typeface="ＭＳ Ｐゴシック"/>
                <a:cs typeface="ＭＳ Ｐゴシック"/>
              </a:rPr>
              <a:t>handicapées </a:t>
            </a:r>
            <a:r>
              <a:rPr lang="fr-FR" sz="1400" dirty="0">
                <a:solidFill>
                  <a:srgbClr val="3E3D40"/>
                </a:solidFill>
                <a:ea typeface="ＭＳ Ｐゴシック"/>
                <a:cs typeface="ＭＳ Ｐゴシック"/>
              </a:rPr>
              <a:t>prises en charges : </a:t>
            </a:r>
            <a:r>
              <a:rPr lang="fr-FR" sz="1400" dirty="0" smtClean="0">
                <a:solidFill>
                  <a:srgbClr val="3E3D40"/>
                </a:solidFill>
                <a:ea typeface="ＭＳ Ｐゴシック"/>
                <a:cs typeface="ＭＳ Ｐゴシック"/>
              </a:rPr>
              <a:t>4327</a:t>
            </a:r>
            <a:endParaRPr lang="fr-FR" sz="1400" dirty="0">
              <a:solidFill>
                <a:srgbClr val="3E3D40"/>
              </a:solidFill>
              <a:ea typeface="ＭＳ Ｐゴシック"/>
              <a:cs typeface="ＭＳ Ｐゴシック"/>
            </a:endParaRPr>
          </a:p>
        </p:txBody>
      </p:sp>
      <p:sp>
        <p:nvSpPr>
          <p:cNvPr id="45" name="Légende encadrée avec une bordure 1 44"/>
          <p:cNvSpPr/>
          <p:nvPr/>
        </p:nvSpPr>
        <p:spPr>
          <a:xfrm>
            <a:off x="5715000" y="857232"/>
            <a:ext cx="3214688" cy="357187"/>
          </a:xfrm>
          <a:prstGeom prst="accentBorderCallout1">
            <a:avLst>
              <a:gd name="adj1" fmla="val 37052"/>
              <a:gd name="adj2" fmla="val -6301"/>
              <a:gd name="adj3" fmla="val 86191"/>
              <a:gd name="adj4" fmla="val -49429"/>
            </a:avLst>
          </a:prstGeom>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ü"/>
              <a:defRPr/>
            </a:pPr>
            <a:r>
              <a:rPr lang="fr-FR" sz="1400" dirty="0">
                <a:solidFill>
                  <a:srgbClr val="3E3D40"/>
                </a:solidFill>
                <a:ea typeface="ＭＳ Ｐゴシック"/>
                <a:cs typeface="ＭＳ Ｐゴシック"/>
              </a:rPr>
              <a:t> </a:t>
            </a:r>
            <a:r>
              <a:rPr lang="fr-FR" sz="1400" dirty="0" smtClean="0">
                <a:solidFill>
                  <a:srgbClr val="3E3D40"/>
                </a:solidFill>
                <a:ea typeface="ＭＳ Ｐゴシック"/>
                <a:cs typeface="ＭＳ Ｐゴシック"/>
              </a:rPr>
              <a:t>66 </a:t>
            </a:r>
            <a:r>
              <a:rPr lang="fr-FR" sz="1400" dirty="0">
                <a:solidFill>
                  <a:srgbClr val="3E3D40"/>
                </a:solidFill>
                <a:ea typeface="ＭＳ Ｐゴシック"/>
                <a:cs typeface="ＭＳ Ｐゴシック"/>
              </a:rPr>
              <a:t>caméras de Vidéo surveillance</a:t>
            </a:r>
          </a:p>
        </p:txBody>
      </p:sp>
      <p:sp>
        <p:nvSpPr>
          <p:cNvPr id="46" name="Légende encadrée avec une bordure 1 45"/>
          <p:cNvSpPr/>
          <p:nvPr/>
        </p:nvSpPr>
        <p:spPr>
          <a:xfrm>
            <a:off x="5429250" y="4286256"/>
            <a:ext cx="3143250" cy="357188"/>
          </a:xfrm>
          <a:prstGeom prst="accentBorderCallout1">
            <a:avLst>
              <a:gd name="adj1" fmla="val 33496"/>
              <a:gd name="adj2" fmla="val -6329"/>
              <a:gd name="adj3" fmla="val -204944"/>
              <a:gd name="adj4" fmla="val -46923"/>
            </a:avLst>
          </a:prstGeom>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ü"/>
              <a:defRPr/>
            </a:pPr>
            <a:r>
              <a:rPr lang="fr-FR" sz="1400" dirty="0">
                <a:solidFill>
                  <a:srgbClr val="3E3D40"/>
                </a:solidFill>
                <a:ea typeface="ＭＳ Ｐゴシック"/>
                <a:cs typeface="ＭＳ Ｐゴシック"/>
              </a:rPr>
              <a:t>Sécurité Incendie = avis favorable</a:t>
            </a:r>
          </a:p>
        </p:txBody>
      </p:sp>
      <p:sp>
        <p:nvSpPr>
          <p:cNvPr id="11" name="Titre 1"/>
          <p:cNvSpPr txBox="1">
            <a:spLocks/>
          </p:cNvSpPr>
          <p:nvPr/>
        </p:nvSpPr>
        <p:spPr>
          <a:xfrm>
            <a:off x="142908" y="142875"/>
            <a:ext cx="9072562" cy="447675"/>
          </a:xfrm>
          <a:prstGeom prst="rect">
            <a:avLst/>
          </a:prstGeom>
          <a:solidFill>
            <a:srgbClr val="6E267B"/>
          </a:solidFill>
          <a:ln w="9525">
            <a:noFill/>
            <a:miter lim="800000"/>
            <a:headEnd/>
            <a:tailEnd/>
          </a:ln>
        </p:spPr>
        <p:txBody>
          <a:bodyPr/>
          <a:lstStyle/>
          <a:p>
            <a:pPr eaLnBrk="0" hangingPunct="0">
              <a:defRPr/>
            </a:pPr>
            <a:r>
              <a:rPr lang="fr-FR" sz="2800" dirty="0" smtClean="0">
                <a:solidFill>
                  <a:schemeClr val="bg1"/>
                </a:solidFill>
                <a:latin typeface="Arial" pitchFamily="34" charset="0"/>
                <a:ea typeface="+mj-ea"/>
              </a:rPr>
              <a:t>Metz </a:t>
            </a:r>
            <a:r>
              <a:rPr lang="fr-FR" sz="2800" dirty="0">
                <a:solidFill>
                  <a:schemeClr val="bg1"/>
                </a:solidFill>
                <a:latin typeface="Arial" pitchFamily="34" charset="0"/>
                <a:ea typeface="+mj-ea"/>
              </a:rPr>
              <a:t>– patrimoine, exploitation </a:t>
            </a:r>
          </a:p>
        </p:txBody>
      </p:sp>
      <p:pic>
        <p:nvPicPr>
          <p:cNvPr id="30" name="Picture 2" descr="10555">
            <a:hlinkClick r:id="rId3"/>
          </p:cNvPr>
          <p:cNvPicPr>
            <a:picLocks noChangeAspect="1" noChangeArrowheads="1"/>
          </p:cNvPicPr>
          <p:nvPr/>
        </p:nvPicPr>
        <p:blipFill>
          <a:blip r:embed="rId4" cstate="email"/>
          <a:srcRect/>
          <a:stretch>
            <a:fillRect/>
          </a:stretch>
        </p:blipFill>
        <p:spPr bwMode="auto">
          <a:xfrm>
            <a:off x="214282" y="1142984"/>
            <a:ext cx="3872782" cy="2571768"/>
          </a:xfrm>
          <a:prstGeom prst="rect">
            <a:avLst/>
          </a:prstGeom>
          <a:ln>
            <a:noFill/>
          </a:ln>
          <a:effectLst>
            <a:softEdge rad="112500"/>
          </a:effectLst>
        </p:spPr>
      </p:pic>
      <p:sp>
        <p:nvSpPr>
          <p:cNvPr id="12" name="Bulle ronde 11"/>
          <p:cNvSpPr/>
          <p:nvPr/>
        </p:nvSpPr>
        <p:spPr>
          <a:xfrm>
            <a:off x="357158" y="4500570"/>
            <a:ext cx="1928826" cy="1143008"/>
          </a:xfrm>
          <a:prstGeom prst="wedgeEllipseCallout">
            <a:avLst>
              <a:gd name="adj1" fmla="val 34918"/>
              <a:gd name="adj2" fmla="val -1227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t>620 équipements contrôlés  chaque jour </a:t>
            </a:r>
            <a:endParaRPr lang="fr-FR" sz="1400" dirty="0"/>
          </a:p>
        </p:txBody>
      </p:sp>
    </p:spTree>
  </p:cSld>
  <p:clrMapOvr>
    <a:masterClrMapping/>
  </p:clrMapOvr>
  <p:transition spd="med">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5"/>
          <p:cNvGrpSpPr>
            <a:grpSpLocks/>
          </p:cNvGrpSpPr>
          <p:nvPr/>
        </p:nvGrpSpPr>
        <p:grpSpPr bwMode="auto">
          <a:xfrm>
            <a:off x="7715272" y="3286124"/>
            <a:ext cx="1785938" cy="1439745"/>
            <a:chOff x="7215206" y="2684770"/>
            <a:chExt cx="1928794" cy="1701529"/>
          </a:xfrm>
        </p:grpSpPr>
        <p:pic>
          <p:nvPicPr>
            <p:cNvPr id="52230" name="Picture 48"/>
            <p:cNvPicPr>
              <a:picLocks noChangeAspect="1" noChangeArrowheads="1"/>
            </p:cNvPicPr>
            <p:nvPr/>
          </p:nvPicPr>
          <p:blipFill>
            <a:blip r:embed="rId3" cstate="email"/>
            <a:srcRect/>
            <a:stretch>
              <a:fillRect/>
            </a:stretch>
          </p:blipFill>
          <p:spPr bwMode="auto">
            <a:xfrm>
              <a:off x="7305675" y="2684770"/>
              <a:ext cx="1838325" cy="1685925"/>
            </a:xfrm>
            <a:prstGeom prst="rect">
              <a:avLst/>
            </a:prstGeom>
            <a:noFill/>
            <a:ln w="9525">
              <a:noFill/>
              <a:miter lim="800000"/>
              <a:headEnd/>
              <a:tailEnd/>
            </a:ln>
          </p:spPr>
        </p:pic>
        <p:sp>
          <p:nvSpPr>
            <p:cNvPr id="52231" name="Rectangle 7"/>
            <p:cNvSpPr>
              <a:spLocks noChangeArrowheads="1"/>
            </p:cNvSpPr>
            <p:nvPr/>
          </p:nvSpPr>
          <p:spPr bwMode="auto">
            <a:xfrm>
              <a:off x="7215206" y="3529043"/>
              <a:ext cx="642942" cy="857256"/>
            </a:xfrm>
            <a:prstGeom prst="rect">
              <a:avLst/>
            </a:prstGeom>
            <a:solidFill>
              <a:schemeClr val="bg1"/>
            </a:solidFill>
            <a:ln w="9525" algn="ctr">
              <a:noFill/>
              <a:round/>
              <a:headEnd/>
              <a:tailEnd/>
            </a:ln>
          </p:spPr>
          <p:txBody>
            <a:bodyPr/>
            <a:lstStyle/>
            <a:p>
              <a:pPr eaLnBrk="0" hangingPunct="0"/>
              <a:endParaRPr lang="fr-FR"/>
            </a:p>
          </p:txBody>
        </p:sp>
      </p:grpSp>
      <p:sp>
        <p:nvSpPr>
          <p:cNvPr id="21" name="Titre 1"/>
          <p:cNvSpPr txBox="1">
            <a:spLocks/>
          </p:cNvSpPr>
          <p:nvPr/>
        </p:nvSpPr>
        <p:spPr>
          <a:xfrm>
            <a:off x="285750" y="142875"/>
            <a:ext cx="9072596" cy="447675"/>
          </a:xfrm>
          <a:prstGeom prst="rect">
            <a:avLst/>
          </a:prstGeom>
          <a:solidFill>
            <a:srgbClr val="6E267B"/>
          </a:solidFill>
          <a:ln w="9525">
            <a:noFill/>
            <a:miter lim="800000"/>
            <a:headEnd/>
            <a:tailEnd/>
          </a:ln>
        </p:spPr>
        <p:txBody>
          <a:bodyPr/>
          <a:lstStyle/>
          <a:p>
            <a:pPr eaLnBrk="0" hangingPunct="0">
              <a:defRPr/>
            </a:pPr>
            <a:r>
              <a:rPr lang="fr-FR" sz="2800" dirty="0">
                <a:solidFill>
                  <a:schemeClr val="bg1"/>
                </a:solidFill>
                <a:latin typeface="Arial" pitchFamily="34" charset="0"/>
                <a:ea typeface="+mj-ea"/>
              </a:rPr>
              <a:t>Gare de </a:t>
            </a:r>
            <a:r>
              <a:rPr lang="fr-FR" sz="2800" dirty="0" smtClean="0">
                <a:solidFill>
                  <a:schemeClr val="bg1"/>
                </a:solidFill>
                <a:latin typeface="Arial" pitchFamily="34" charset="0"/>
                <a:ea typeface="+mj-ea"/>
              </a:rPr>
              <a:t>Metz – </a:t>
            </a:r>
            <a:r>
              <a:rPr lang="fr-FR" sz="2800" dirty="0">
                <a:solidFill>
                  <a:schemeClr val="bg1"/>
                </a:solidFill>
                <a:latin typeface="Arial" pitchFamily="34" charset="0"/>
                <a:ea typeface="+mj-ea"/>
              </a:rPr>
              <a:t>concessions, locations</a:t>
            </a:r>
          </a:p>
        </p:txBody>
      </p:sp>
      <p:sp>
        <p:nvSpPr>
          <p:cNvPr id="52227" name="Rectangle 3"/>
          <p:cNvSpPr txBox="1">
            <a:spLocks noChangeArrowheads="1"/>
          </p:cNvSpPr>
          <p:nvPr/>
        </p:nvSpPr>
        <p:spPr bwMode="auto">
          <a:xfrm>
            <a:off x="1643042" y="714368"/>
            <a:ext cx="7143800" cy="4572020"/>
          </a:xfrm>
          <a:prstGeom prst="rect">
            <a:avLst/>
          </a:prstGeom>
          <a:noFill/>
          <a:ln w="9525">
            <a:noFill/>
            <a:miter lim="800000"/>
            <a:headEnd/>
            <a:tailEnd/>
          </a:ln>
        </p:spPr>
        <p:txBody>
          <a:bodyPr/>
          <a:lstStyle/>
          <a:p>
            <a:pPr marL="342900" indent="-342900" eaLnBrk="0" hangingPunct="0">
              <a:spcBef>
                <a:spcPct val="20000"/>
              </a:spcBef>
              <a:buClr>
                <a:schemeClr val="tx1"/>
              </a:buClr>
            </a:pPr>
            <a:r>
              <a:rPr lang="fr-FR" sz="1600" b="1" dirty="0">
                <a:solidFill>
                  <a:schemeClr val="tx2"/>
                </a:solidFill>
                <a:latin typeface="Arial" charset="0"/>
                <a:cs typeface="Arial" charset="0"/>
              </a:rPr>
              <a:t>Taux d’occupation des surfaces </a:t>
            </a:r>
            <a:r>
              <a:rPr lang="fr-FR" sz="1600" b="1" dirty="0" smtClean="0">
                <a:solidFill>
                  <a:schemeClr val="tx2"/>
                </a:solidFill>
                <a:latin typeface="Arial" charset="0"/>
                <a:cs typeface="Arial" charset="0"/>
              </a:rPr>
              <a:t>concessionnaires : 91,7%</a:t>
            </a:r>
          </a:p>
          <a:p>
            <a:pPr marL="342900" indent="-342900" eaLnBrk="0" hangingPunct="0">
              <a:spcBef>
                <a:spcPct val="20000"/>
              </a:spcBef>
              <a:buClr>
                <a:schemeClr val="tx1"/>
              </a:buClr>
              <a:buFont typeface="Arial" charset="0"/>
              <a:buChar char="•"/>
            </a:pPr>
            <a:endParaRPr lang="fr-FR" sz="1400" b="1" dirty="0" smtClean="0">
              <a:solidFill>
                <a:schemeClr val="tx2"/>
              </a:solidFill>
              <a:latin typeface="Arial" charset="0"/>
              <a:cs typeface="Arial" charset="0"/>
            </a:endParaRPr>
          </a:p>
          <a:p>
            <a:pPr marL="342900" indent="-342900" eaLnBrk="0" hangingPunct="0">
              <a:spcBef>
                <a:spcPct val="20000"/>
              </a:spcBef>
              <a:buClr>
                <a:schemeClr val="tx1"/>
              </a:buClr>
              <a:buFont typeface="Wingdings" pitchFamily="2" charset="2"/>
              <a:buChar char="ü"/>
            </a:pPr>
            <a:r>
              <a:rPr lang="fr-FR" sz="1400" b="1" dirty="0" smtClean="0">
                <a:solidFill>
                  <a:schemeClr val="tx2"/>
                </a:solidFill>
                <a:latin typeface="Arial" charset="0"/>
                <a:cs typeface="Arial" charset="0"/>
              </a:rPr>
              <a:t>Travaux toilettes terminé. </a:t>
            </a:r>
          </a:p>
          <a:p>
            <a:pPr marL="342900" indent="-342900" eaLnBrk="0" hangingPunct="0">
              <a:spcBef>
                <a:spcPct val="20000"/>
              </a:spcBef>
              <a:buClr>
                <a:schemeClr val="tx1"/>
              </a:buClr>
              <a:buFont typeface="Wingdings" pitchFamily="2" charset="2"/>
              <a:buChar char="ü"/>
            </a:pPr>
            <a:r>
              <a:rPr lang="fr-FR" sz="1400" dirty="0" smtClean="0">
                <a:solidFill>
                  <a:schemeClr val="tx2"/>
                </a:solidFill>
                <a:latin typeface="Arial" charset="0"/>
                <a:cs typeface="Arial" charset="0"/>
              </a:rPr>
              <a:t>Travaux propriétaire en cours pour le local ‘’la chope’’ : remise en état avec budget important pour la mise en conformité incendie.</a:t>
            </a:r>
          </a:p>
          <a:p>
            <a:pPr marL="342900" indent="-342900" eaLnBrk="0" hangingPunct="0">
              <a:spcBef>
                <a:spcPct val="20000"/>
              </a:spcBef>
              <a:buClr>
                <a:schemeClr val="tx1"/>
              </a:buClr>
              <a:buFont typeface="Wingdings" pitchFamily="2" charset="2"/>
              <a:buChar char="ü"/>
            </a:pPr>
            <a:r>
              <a:rPr lang="fr-FR" sz="1400" dirty="0" smtClean="0">
                <a:solidFill>
                  <a:schemeClr val="tx2"/>
                </a:solidFill>
                <a:latin typeface="Arial" charset="0"/>
                <a:cs typeface="Arial" charset="0"/>
              </a:rPr>
              <a:t>Restitution coque GLUBS le 30/06. Remplacement éventuel par rose bonbon, discussion en cours : </a:t>
            </a:r>
            <a:r>
              <a:rPr lang="fr-FR" sz="1400" i="1" dirty="0" smtClean="0">
                <a:solidFill>
                  <a:schemeClr val="tx2"/>
                </a:solidFill>
                <a:latin typeface="Arial" charset="0"/>
                <a:cs typeface="Arial" charset="0"/>
              </a:rPr>
              <a:t>Refus ABF zone rose bonbon dans la zone d’attente actuelle, donc proposition d’une coque en dur à la place de </a:t>
            </a:r>
            <a:r>
              <a:rPr lang="fr-FR" sz="1400" i="1" dirty="0" err="1" smtClean="0">
                <a:solidFill>
                  <a:schemeClr val="tx2"/>
                </a:solidFill>
                <a:latin typeface="Arial" charset="0"/>
                <a:cs typeface="Arial" charset="0"/>
              </a:rPr>
              <a:t>Glubs</a:t>
            </a:r>
            <a:r>
              <a:rPr lang="fr-FR" sz="1400" i="1" dirty="0" smtClean="0">
                <a:solidFill>
                  <a:schemeClr val="tx2"/>
                </a:solidFill>
                <a:latin typeface="Arial" charset="0"/>
                <a:cs typeface="Arial" charset="0"/>
              </a:rPr>
              <a:t>.</a:t>
            </a:r>
          </a:p>
          <a:p>
            <a:pPr marL="342900" indent="-342900" eaLnBrk="0" hangingPunct="0">
              <a:spcBef>
                <a:spcPct val="20000"/>
              </a:spcBef>
              <a:buClr>
                <a:schemeClr val="tx1"/>
              </a:buClr>
              <a:buFont typeface="Wingdings" pitchFamily="2" charset="2"/>
              <a:buChar char="ü"/>
            </a:pPr>
            <a:r>
              <a:rPr lang="fr-FR" sz="1400" dirty="0" smtClean="0">
                <a:solidFill>
                  <a:schemeClr val="tx2"/>
                </a:solidFill>
                <a:latin typeface="Arial" charset="0"/>
                <a:cs typeface="Arial" charset="0"/>
              </a:rPr>
              <a:t>2 loueurs non renouvelés durant l’appel d’offre.</a:t>
            </a:r>
          </a:p>
          <a:p>
            <a:pPr marL="342900" indent="-342900" eaLnBrk="0" hangingPunct="0">
              <a:spcBef>
                <a:spcPct val="20000"/>
              </a:spcBef>
              <a:buClr>
                <a:schemeClr val="tx1"/>
              </a:buClr>
            </a:pPr>
            <a:r>
              <a:rPr lang="fr-FR" sz="1400" dirty="0" smtClean="0">
                <a:solidFill>
                  <a:schemeClr val="tx2"/>
                </a:solidFill>
                <a:latin typeface="Arial" charset="0"/>
                <a:cs typeface="Arial" charset="0"/>
              </a:rPr>
              <a:t>Commercialisation ou réattribution au loueur existant (attente retour des loueurs)</a:t>
            </a:r>
          </a:p>
          <a:p>
            <a:pPr marL="342900" indent="-342900" eaLnBrk="0" hangingPunct="0">
              <a:spcBef>
                <a:spcPct val="20000"/>
              </a:spcBef>
              <a:buClr>
                <a:schemeClr val="tx1"/>
              </a:buClr>
              <a:buFont typeface="Wingdings" pitchFamily="2" charset="2"/>
              <a:buChar char="ü"/>
            </a:pPr>
            <a:r>
              <a:rPr lang="fr-FR" sz="1400" dirty="0" smtClean="0">
                <a:solidFill>
                  <a:schemeClr val="tx2"/>
                </a:solidFill>
                <a:latin typeface="Arial" charset="0"/>
                <a:cs typeface="Arial" charset="0"/>
              </a:rPr>
              <a:t>Modernisation du Relay selon nouveau concept (coopération FNAC)</a:t>
            </a:r>
          </a:p>
          <a:p>
            <a:pPr marL="342900" indent="-342900" eaLnBrk="0" hangingPunct="0">
              <a:spcBef>
                <a:spcPct val="20000"/>
              </a:spcBef>
              <a:buClr>
                <a:schemeClr val="tx1"/>
              </a:buClr>
            </a:pPr>
            <a:endParaRPr lang="fr-FR" sz="1400" b="1" dirty="0">
              <a:solidFill>
                <a:schemeClr val="tx2"/>
              </a:solidFill>
              <a:latin typeface="Arial" charset="0"/>
              <a:cs typeface="Arial" charset="0"/>
            </a:endParaRPr>
          </a:p>
          <a:p>
            <a:pPr marL="342900" indent="-342900" eaLnBrk="0" hangingPunct="0">
              <a:spcBef>
                <a:spcPct val="20000"/>
              </a:spcBef>
              <a:buClr>
                <a:schemeClr val="tx1"/>
              </a:buClr>
            </a:pPr>
            <a:r>
              <a:rPr lang="fr-FR" sz="1600" b="1" dirty="0">
                <a:solidFill>
                  <a:schemeClr val="tx2"/>
                </a:solidFill>
                <a:latin typeface="Arial" charset="0"/>
                <a:cs typeface="Arial" charset="0"/>
              </a:rPr>
              <a:t>Taux d’occupation des surfaces locataires : </a:t>
            </a:r>
            <a:r>
              <a:rPr lang="fr-FR" sz="1600" b="1" dirty="0" smtClean="0">
                <a:solidFill>
                  <a:schemeClr val="tx2"/>
                </a:solidFill>
                <a:latin typeface="Arial" charset="0"/>
                <a:cs typeface="Arial" charset="0"/>
              </a:rPr>
              <a:t>98,7%</a:t>
            </a:r>
            <a:endParaRPr lang="fr-FR" sz="1600" b="1" dirty="0">
              <a:solidFill>
                <a:schemeClr val="tx2"/>
              </a:solidFill>
              <a:latin typeface="Arial" charset="0"/>
              <a:cs typeface="Arial" charset="0"/>
            </a:endParaRPr>
          </a:p>
        </p:txBody>
      </p:sp>
      <p:pic>
        <p:nvPicPr>
          <p:cNvPr id="52228" name="Picture 3"/>
          <p:cNvPicPr>
            <a:picLocks noChangeAspect="1" noChangeArrowheads="1"/>
          </p:cNvPicPr>
          <p:nvPr/>
        </p:nvPicPr>
        <p:blipFill>
          <a:blip r:embed="rId4"/>
          <a:srcRect r="12189"/>
          <a:stretch>
            <a:fillRect/>
          </a:stretch>
        </p:blipFill>
        <p:spPr bwMode="auto">
          <a:xfrm>
            <a:off x="0" y="1428736"/>
            <a:ext cx="1214414" cy="1802131"/>
          </a:xfrm>
          <a:prstGeom prst="rect">
            <a:avLst/>
          </a:prstGeom>
          <a:noFill/>
          <a:ln w="9525">
            <a:noFill/>
            <a:miter lim="800000"/>
            <a:headEnd/>
            <a:tailEnd/>
          </a:ln>
        </p:spPr>
      </p:pic>
      <p:pic>
        <p:nvPicPr>
          <p:cNvPr id="393217" name="Picture 1"/>
          <p:cNvPicPr>
            <a:picLocks noChangeAspect="1" noChangeArrowheads="1"/>
          </p:cNvPicPr>
          <p:nvPr/>
        </p:nvPicPr>
        <p:blipFill>
          <a:blip r:embed="rId5"/>
          <a:srcRect/>
          <a:stretch>
            <a:fillRect/>
          </a:stretch>
        </p:blipFill>
        <p:spPr bwMode="auto">
          <a:xfrm>
            <a:off x="428596" y="4349357"/>
            <a:ext cx="3929090" cy="2365792"/>
          </a:xfrm>
          <a:prstGeom prst="rect">
            <a:avLst/>
          </a:prstGeom>
          <a:noFill/>
          <a:ln w="9525">
            <a:solidFill>
              <a:schemeClr val="tx1"/>
            </a:solidFill>
            <a:miter lim="800000"/>
            <a:headEnd/>
            <a:tailEnd/>
          </a:ln>
          <a:effectLst/>
        </p:spPr>
      </p:pic>
      <p:sp>
        <p:nvSpPr>
          <p:cNvPr id="8" name="Rectangle 3"/>
          <p:cNvSpPr txBox="1">
            <a:spLocks noChangeArrowheads="1"/>
          </p:cNvSpPr>
          <p:nvPr/>
        </p:nvSpPr>
        <p:spPr bwMode="auto">
          <a:xfrm>
            <a:off x="1989975" y="6429396"/>
            <a:ext cx="3439281" cy="545230"/>
          </a:xfrm>
          <a:prstGeom prst="rect">
            <a:avLst/>
          </a:prstGeom>
          <a:noFill/>
          <a:ln w="9525">
            <a:noFill/>
            <a:miter lim="800000"/>
            <a:headEnd/>
            <a:tailEnd/>
          </a:ln>
        </p:spPr>
        <p:txBody>
          <a:bodyPr/>
          <a:lstStyle/>
          <a:p>
            <a:pPr marL="342900" indent="-342900" eaLnBrk="0" hangingPunct="0">
              <a:spcBef>
                <a:spcPct val="20000"/>
              </a:spcBef>
              <a:buClr>
                <a:schemeClr val="tx1"/>
              </a:buClr>
            </a:pPr>
            <a:r>
              <a:rPr lang="fr-FR" sz="1600" i="1" dirty="0" smtClean="0">
                <a:solidFill>
                  <a:schemeClr val="tx1">
                    <a:lumMod val="50000"/>
                  </a:schemeClr>
                </a:solidFill>
                <a:latin typeface="Arial" charset="0"/>
                <a:cs typeface="Arial" charset="0"/>
              </a:rPr>
              <a:t>Répartition des surfaces</a:t>
            </a:r>
            <a:endParaRPr lang="fr-FR" sz="1600" i="1" dirty="0">
              <a:solidFill>
                <a:schemeClr val="tx1">
                  <a:lumMod val="50000"/>
                </a:schemeClr>
              </a:solidFill>
              <a:latin typeface="Arial" charset="0"/>
              <a:cs typeface="Arial" charset="0"/>
            </a:endParaRPr>
          </a:p>
        </p:txBody>
      </p:sp>
    </p:spTree>
  </p:cSld>
  <p:clrMapOvr>
    <a:masterClrMapping/>
  </p:clrMapOvr>
  <p:transition spd="med">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4"/>
          <p:cNvPicPr>
            <a:picLocks noChangeAspect="1" noChangeArrowheads="1"/>
          </p:cNvPicPr>
          <p:nvPr/>
        </p:nvPicPr>
        <p:blipFill>
          <a:blip r:embed="rId3"/>
          <a:srcRect/>
          <a:stretch>
            <a:fillRect/>
          </a:stretch>
        </p:blipFill>
        <p:spPr bwMode="auto">
          <a:xfrm>
            <a:off x="4286250" y="2500306"/>
            <a:ext cx="525463" cy="500062"/>
          </a:xfrm>
          <a:prstGeom prst="rect">
            <a:avLst/>
          </a:prstGeom>
          <a:noFill/>
          <a:ln w="9525">
            <a:noFill/>
            <a:miter lim="800000"/>
            <a:headEnd/>
            <a:tailEnd/>
          </a:ln>
        </p:spPr>
      </p:pic>
      <p:sp>
        <p:nvSpPr>
          <p:cNvPr id="11" name="Titre 1"/>
          <p:cNvSpPr txBox="1">
            <a:spLocks/>
          </p:cNvSpPr>
          <p:nvPr/>
        </p:nvSpPr>
        <p:spPr>
          <a:xfrm>
            <a:off x="71463" y="52366"/>
            <a:ext cx="9501197" cy="447676"/>
          </a:xfrm>
          <a:prstGeom prst="rect">
            <a:avLst/>
          </a:prstGeom>
          <a:solidFill>
            <a:srgbClr val="6E267B"/>
          </a:solidFill>
          <a:ln w="9525">
            <a:noFill/>
            <a:miter lim="800000"/>
            <a:headEnd/>
            <a:tailEnd/>
          </a:ln>
        </p:spPr>
        <p:txBody>
          <a:bodyPr/>
          <a:lstStyle/>
          <a:p>
            <a:pPr eaLnBrk="0" hangingPunct="0">
              <a:defRPr/>
            </a:pPr>
            <a:r>
              <a:rPr lang="fr-FR" sz="2800" dirty="0" smtClean="0">
                <a:solidFill>
                  <a:schemeClr val="bg1"/>
                </a:solidFill>
                <a:latin typeface="Arial" pitchFamily="34" charset="0"/>
                <a:ea typeface="+mj-ea"/>
              </a:rPr>
              <a:t>Metz </a:t>
            </a:r>
            <a:r>
              <a:rPr lang="fr-FR" sz="2800" dirty="0">
                <a:solidFill>
                  <a:schemeClr val="bg1"/>
                </a:solidFill>
                <a:latin typeface="Arial" pitchFamily="34" charset="0"/>
                <a:ea typeface="+mj-ea"/>
              </a:rPr>
              <a:t>– les obligations règlementaires</a:t>
            </a:r>
          </a:p>
        </p:txBody>
      </p:sp>
      <p:sp>
        <p:nvSpPr>
          <p:cNvPr id="28" name="Rectangle 3"/>
          <p:cNvSpPr txBox="1">
            <a:spLocks noChangeArrowheads="1"/>
          </p:cNvSpPr>
          <p:nvPr/>
        </p:nvSpPr>
        <p:spPr>
          <a:xfrm>
            <a:off x="2357438" y="428626"/>
            <a:ext cx="6786562" cy="5857875"/>
          </a:xfrm>
          <a:prstGeom prst="rect">
            <a:avLst/>
          </a:prstGeom>
        </p:spPr>
        <p:txBody>
          <a:bodyPr/>
          <a:lstStyle/>
          <a:p>
            <a:pPr marL="342900" indent="-342900" eaLnBrk="0" hangingPunct="0">
              <a:lnSpc>
                <a:spcPct val="90000"/>
              </a:lnSpc>
              <a:spcBef>
                <a:spcPct val="20000"/>
              </a:spcBef>
              <a:buFont typeface="Arial" pitchFamily="34" charset="0"/>
              <a:buChar char="•"/>
              <a:defRPr/>
            </a:pPr>
            <a:endParaRPr lang="fr-FR" sz="2000" dirty="0">
              <a:latin typeface="+mn-lt"/>
              <a:ea typeface="+mn-ea"/>
              <a:cs typeface="+mn-cs"/>
            </a:endParaRPr>
          </a:p>
          <a:p>
            <a:pPr marL="342900" indent="-342900" eaLnBrk="0" hangingPunct="0">
              <a:lnSpc>
                <a:spcPct val="90000"/>
              </a:lnSpc>
              <a:spcBef>
                <a:spcPct val="20000"/>
              </a:spcBef>
              <a:buFont typeface="Arial" pitchFamily="34" charset="0"/>
              <a:buChar char="•"/>
              <a:defRPr/>
            </a:pPr>
            <a:r>
              <a:rPr lang="fr-FR" sz="1400" b="1" dirty="0">
                <a:solidFill>
                  <a:schemeClr val="tx2"/>
                </a:solidFill>
                <a:latin typeface="Arial"/>
                <a:ea typeface="+mn-ea"/>
                <a:cs typeface="Arial"/>
              </a:rPr>
              <a:t>Mise en accessibilité</a:t>
            </a:r>
          </a:p>
          <a:p>
            <a:pPr marL="342900" indent="-342900" eaLnBrk="0" hangingPunct="0">
              <a:lnSpc>
                <a:spcPct val="90000"/>
              </a:lnSpc>
              <a:spcBef>
                <a:spcPct val="20000"/>
              </a:spcBef>
              <a:defRPr/>
            </a:pPr>
            <a:r>
              <a:rPr lang="fr-FR" sz="1400" b="1" dirty="0">
                <a:solidFill>
                  <a:srgbClr val="FF0000"/>
                </a:solidFill>
                <a:latin typeface="Calibri" pitchFamily="34" charset="0"/>
                <a:ea typeface="ＭＳ Ｐゴシック" pitchFamily="34" charset="-128"/>
                <a:cs typeface="+mn-cs"/>
              </a:rPr>
              <a:t>loi n°2005 – 102 du 11 février 2005 pour l’égalité des droits et des chances :</a:t>
            </a:r>
          </a:p>
          <a:p>
            <a:pPr marL="342900" indent="-342900" eaLnBrk="0" hangingPunct="0">
              <a:lnSpc>
                <a:spcPct val="90000"/>
              </a:lnSpc>
              <a:spcBef>
                <a:spcPct val="20000"/>
              </a:spcBef>
              <a:defRPr/>
            </a:pPr>
            <a:r>
              <a:rPr lang="fr-FR" sz="1400" i="1" dirty="0">
                <a:solidFill>
                  <a:srgbClr val="FF0000"/>
                </a:solidFill>
                <a:latin typeface="Calibri" pitchFamily="34" charset="0"/>
                <a:ea typeface="ＭＳ Ｐゴシック" pitchFamily="34" charset="-128"/>
                <a:cs typeface="+mn-cs"/>
              </a:rPr>
              <a:t>Article 45. - La chaîne du déplacement, qui comprend le cadre bâti, la voirie, les aménagements des espaces publics, les systèmes de transport et leur </a:t>
            </a:r>
            <a:r>
              <a:rPr lang="fr-FR" sz="1400" i="1" dirty="0" err="1">
                <a:solidFill>
                  <a:srgbClr val="FF0000"/>
                </a:solidFill>
                <a:latin typeface="Calibri" pitchFamily="34" charset="0"/>
                <a:ea typeface="ＭＳ Ｐゴシック" pitchFamily="34" charset="-128"/>
                <a:cs typeface="+mn-cs"/>
              </a:rPr>
              <a:t>intermodalité</a:t>
            </a:r>
            <a:r>
              <a:rPr lang="fr-FR" sz="1400" i="1" dirty="0">
                <a:solidFill>
                  <a:srgbClr val="FF0000"/>
                </a:solidFill>
                <a:latin typeface="Calibri" pitchFamily="34" charset="0"/>
                <a:ea typeface="ＭＳ Ｐゴシック" pitchFamily="34" charset="-128"/>
                <a:cs typeface="+mn-cs"/>
              </a:rPr>
              <a:t>, est organisée pour permettre son accessibilité dans sa totalité aux personnes handicapées ou à mobilité réduite. Dans un délai de dix ans à compter de la date de publication de la présente loi, les services de transport collectif devront être accessibles aux personnes handicapées et à mobilité réduite.</a:t>
            </a:r>
          </a:p>
          <a:p>
            <a:pPr marL="342900" indent="-342900" eaLnBrk="0" hangingPunct="0">
              <a:lnSpc>
                <a:spcPct val="90000"/>
              </a:lnSpc>
              <a:spcBef>
                <a:spcPct val="20000"/>
              </a:spcBef>
              <a:defRPr/>
            </a:pPr>
            <a:endParaRPr lang="fr-FR" sz="1400" dirty="0">
              <a:solidFill>
                <a:schemeClr val="tx2"/>
              </a:solidFill>
              <a:latin typeface="Arial"/>
              <a:ea typeface="+mn-ea"/>
              <a:cs typeface="Arial"/>
            </a:endParaRPr>
          </a:p>
          <a:p>
            <a:pPr marL="342900" indent="-342900" eaLnBrk="0" hangingPunct="0">
              <a:lnSpc>
                <a:spcPct val="90000"/>
              </a:lnSpc>
              <a:spcBef>
                <a:spcPct val="20000"/>
              </a:spcBef>
              <a:buFont typeface="Arial" pitchFamily="34" charset="0"/>
              <a:buChar char="•"/>
              <a:defRPr/>
            </a:pPr>
            <a:r>
              <a:rPr lang="fr-FR" sz="1400" b="1" dirty="0">
                <a:solidFill>
                  <a:schemeClr val="tx2"/>
                </a:solidFill>
                <a:latin typeface="Arial"/>
                <a:ea typeface="+mn-ea"/>
                <a:cs typeface="Arial"/>
              </a:rPr>
              <a:t>Vidéo-protection :</a:t>
            </a:r>
          </a:p>
          <a:p>
            <a:pPr marL="342900" indent="-342900" eaLnBrk="0" hangingPunct="0">
              <a:lnSpc>
                <a:spcPct val="90000"/>
              </a:lnSpc>
              <a:spcBef>
                <a:spcPct val="20000"/>
              </a:spcBef>
              <a:defRPr/>
            </a:pPr>
            <a:r>
              <a:rPr lang="fr-FR" sz="1400" b="1" dirty="0">
                <a:solidFill>
                  <a:srgbClr val="FF0000"/>
                </a:solidFill>
                <a:latin typeface="Calibri" pitchFamily="34" charset="0"/>
                <a:ea typeface="ＭＳ Ｐゴシック" pitchFamily="34" charset="-128"/>
                <a:cs typeface="+mn-cs"/>
              </a:rPr>
              <a:t>loi n° 2006-64 du 23 janvier 2006 relative à la lutte contre le terrorisme :</a:t>
            </a:r>
          </a:p>
          <a:p>
            <a:pPr marL="82550" eaLnBrk="0" hangingPunct="0">
              <a:spcBef>
                <a:spcPct val="20000"/>
              </a:spcBef>
              <a:defRPr/>
            </a:pPr>
            <a:r>
              <a:rPr lang="fr-FR" sz="1400" i="1" dirty="0">
                <a:solidFill>
                  <a:srgbClr val="FF0000"/>
                </a:solidFill>
                <a:latin typeface="Calibri" pitchFamily="34" charset="0"/>
                <a:ea typeface="ＭＳ Ｐゴシック" pitchFamily="34" charset="-128"/>
                <a:cs typeface="+mn-cs"/>
              </a:rPr>
              <a:t>« Les systèmes de vidéosurveillance installés doivent être conformes à des normes techniques définies par arrêté ministériel, à compter de l'expiration d'un délai de deux ans après la publication de l'acte définissant ces normes. »</a:t>
            </a:r>
            <a:endParaRPr lang="fr-FR" sz="1400" b="1" dirty="0">
              <a:solidFill>
                <a:schemeClr val="tx2"/>
              </a:solidFill>
              <a:latin typeface="Arial"/>
              <a:ea typeface="+mn-ea"/>
              <a:cs typeface="Arial"/>
            </a:endParaRPr>
          </a:p>
          <a:p>
            <a:pPr marL="342900" indent="-342900" eaLnBrk="0" hangingPunct="0">
              <a:lnSpc>
                <a:spcPct val="90000"/>
              </a:lnSpc>
              <a:spcBef>
                <a:spcPct val="20000"/>
              </a:spcBef>
              <a:defRPr/>
            </a:pPr>
            <a:r>
              <a:rPr lang="fr-FR" sz="1400" i="1" dirty="0" smtClean="0">
                <a:solidFill>
                  <a:schemeClr val="tx2"/>
                </a:solidFill>
                <a:latin typeface="Arial"/>
                <a:ea typeface="ＭＳ Ｐゴシック" pitchFamily="34" charset="-128"/>
                <a:cs typeface="Arial"/>
              </a:rPr>
              <a:t>Gare qui sera mise en conformité en 2015. De 34 caméras à 66 en 2015.</a:t>
            </a:r>
            <a:endParaRPr lang="fr-FR" sz="1400" dirty="0" smtClean="0">
              <a:solidFill>
                <a:schemeClr val="tx2"/>
              </a:solidFill>
              <a:latin typeface="Arial"/>
              <a:ea typeface="+mn-ea"/>
              <a:cs typeface="Arial"/>
            </a:endParaRPr>
          </a:p>
          <a:p>
            <a:pPr marL="342900" indent="-342900" eaLnBrk="0" hangingPunct="0">
              <a:lnSpc>
                <a:spcPct val="90000"/>
              </a:lnSpc>
              <a:spcBef>
                <a:spcPct val="20000"/>
              </a:spcBef>
              <a:defRPr/>
            </a:pPr>
            <a:endParaRPr lang="fr-FR" sz="1400" b="1" dirty="0">
              <a:solidFill>
                <a:schemeClr val="tx2"/>
              </a:solidFill>
              <a:latin typeface="Arial"/>
              <a:ea typeface="+mn-ea"/>
              <a:cs typeface="Arial"/>
            </a:endParaRPr>
          </a:p>
          <a:p>
            <a:pPr marL="342900" indent="-342900" eaLnBrk="0" hangingPunct="0">
              <a:lnSpc>
                <a:spcPct val="90000"/>
              </a:lnSpc>
              <a:spcBef>
                <a:spcPct val="20000"/>
              </a:spcBef>
              <a:buFont typeface="Arial" pitchFamily="34" charset="0"/>
              <a:buChar char="•"/>
              <a:defRPr/>
            </a:pPr>
            <a:r>
              <a:rPr lang="fr-FR" sz="1400" b="1" dirty="0">
                <a:solidFill>
                  <a:schemeClr val="tx2"/>
                </a:solidFill>
                <a:latin typeface="Arial"/>
                <a:ea typeface="+mn-ea"/>
                <a:cs typeface="Arial"/>
              </a:rPr>
              <a:t>Sécurité ERP et incendie </a:t>
            </a:r>
          </a:p>
          <a:p>
            <a:pPr marL="342900" indent="-342900" eaLnBrk="0" hangingPunct="0">
              <a:lnSpc>
                <a:spcPct val="90000"/>
              </a:lnSpc>
              <a:spcBef>
                <a:spcPct val="20000"/>
              </a:spcBef>
              <a:defRPr/>
            </a:pPr>
            <a:r>
              <a:rPr lang="fr-FR" sz="1400" b="1" dirty="0">
                <a:solidFill>
                  <a:srgbClr val="FF0000"/>
                </a:solidFill>
                <a:latin typeface="Calibri" pitchFamily="34" charset="0"/>
                <a:ea typeface="ＭＳ Ｐゴシック" pitchFamily="34" charset="-128"/>
                <a:cs typeface="+mn-cs"/>
              </a:rPr>
              <a:t>Code de la construction et de l'habitation (articles R 123-1 à R 123-55 et R 152-4 et 5).</a:t>
            </a:r>
          </a:p>
          <a:p>
            <a:pPr marL="342900" indent="-342900" eaLnBrk="0" hangingPunct="0">
              <a:lnSpc>
                <a:spcPct val="90000"/>
              </a:lnSpc>
              <a:spcBef>
                <a:spcPct val="20000"/>
              </a:spcBef>
              <a:defRPr/>
            </a:pPr>
            <a:endParaRPr lang="fr-FR" sz="1400" i="1" dirty="0">
              <a:solidFill>
                <a:schemeClr val="tx2"/>
              </a:solidFill>
              <a:latin typeface="Arial"/>
              <a:ea typeface="+mn-ea"/>
              <a:cs typeface="Arial"/>
            </a:endParaRPr>
          </a:p>
          <a:p>
            <a:pPr marL="342900" indent="-342900" eaLnBrk="0" hangingPunct="0">
              <a:lnSpc>
                <a:spcPct val="90000"/>
              </a:lnSpc>
              <a:spcBef>
                <a:spcPct val="20000"/>
              </a:spcBef>
              <a:buFont typeface="Arial" pitchFamily="34" charset="0"/>
              <a:buChar char="•"/>
              <a:defRPr/>
            </a:pPr>
            <a:r>
              <a:rPr lang="fr-FR" sz="1400" b="1" dirty="0">
                <a:solidFill>
                  <a:schemeClr val="tx2"/>
                </a:solidFill>
                <a:latin typeface="Arial"/>
                <a:ea typeface="+mn-ea"/>
                <a:cs typeface="Arial"/>
              </a:rPr>
              <a:t>Environnement </a:t>
            </a:r>
          </a:p>
          <a:p>
            <a:pPr marL="342900" indent="-342900" eaLnBrk="0" hangingPunct="0">
              <a:lnSpc>
                <a:spcPct val="90000"/>
              </a:lnSpc>
              <a:spcBef>
                <a:spcPct val="20000"/>
              </a:spcBef>
              <a:defRPr/>
            </a:pPr>
            <a:r>
              <a:rPr lang="fr-FR" sz="1400" b="1" dirty="0">
                <a:solidFill>
                  <a:srgbClr val="FF0000"/>
                </a:solidFill>
                <a:latin typeface="Calibri" pitchFamily="34" charset="0"/>
                <a:ea typeface="ＭＳ Ｐゴシック" pitchFamily="34" charset="-128"/>
              </a:rPr>
              <a:t>Décret 2012-639 du </a:t>
            </a:r>
            <a:r>
              <a:rPr lang="fr-FR" sz="1400" b="1" dirty="0" smtClean="0">
                <a:solidFill>
                  <a:srgbClr val="FF0000"/>
                </a:solidFill>
                <a:latin typeface="Calibri" pitchFamily="34" charset="0"/>
                <a:ea typeface="ＭＳ Ｐゴシック" pitchFamily="34" charset="-128"/>
              </a:rPr>
              <a:t>04/05/2012</a:t>
            </a:r>
          </a:p>
          <a:p>
            <a:pPr marL="342900" indent="-342900" eaLnBrk="0" hangingPunct="0">
              <a:lnSpc>
                <a:spcPct val="90000"/>
              </a:lnSpc>
              <a:spcBef>
                <a:spcPct val="20000"/>
              </a:spcBef>
              <a:defRPr/>
            </a:pPr>
            <a:endParaRPr lang="fr-FR" sz="1400" b="1" dirty="0">
              <a:solidFill>
                <a:srgbClr val="FF0000"/>
              </a:solidFill>
              <a:latin typeface="Calibri" pitchFamily="34" charset="0"/>
              <a:ea typeface="ＭＳ Ｐゴシック" pitchFamily="34" charset="-128"/>
            </a:endParaRPr>
          </a:p>
          <a:p>
            <a:pPr marL="342900" indent="-342900" eaLnBrk="0" hangingPunct="0">
              <a:lnSpc>
                <a:spcPct val="90000"/>
              </a:lnSpc>
              <a:spcBef>
                <a:spcPct val="20000"/>
              </a:spcBef>
              <a:defRPr/>
            </a:pPr>
            <a:r>
              <a:rPr lang="fr-FR" sz="1600" b="1" i="1" dirty="0">
                <a:solidFill>
                  <a:schemeClr val="tx2"/>
                </a:solidFill>
                <a:latin typeface="Arial"/>
                <a:cs typeface="Arial"/>
              </a:rPr>
              <a:t>Mise à jour du dossier technique amiante en cours</a:t>
            </a:r>
          </a:p>
          <a:p>
            <a:pPr marL="342900" indent="-342900" eaLnBrk="0" hangingPunct="0">
              <a:lnSpc>
                <a:spcPct val="90000"/>
              </a:lnSpc>
              <a:spcBef>
                <a:spcPct val="20000"/>
              </a:spcBef>
              <a:defRPr/>
            </a:pPr>
            <a:r>
              <a:rPr lang="fr-FR" sz="1400" b="1" dirty="0">
                <a:solidFill>
                  <a:srgbClr val="FF0000"/>
                </a:solidFill>
                <a:latin typeface="Calibri" pitchFamily="34" charset="0"/>
                <a:ea typeface="ＭＳ Ｐゴシック" pitchFamily="34" charset="-128"/>
              </a:rPr>
              <a:t>Article R543-66 à R543-74 du code de </a:t>
            </a:r>
            <a:r>
              <a:rPr lang="fr-FR" sz="1400" b="1" dirty="0" smtClean="0">
                <a:solidFill>
                  <a:srgbClr val="FF0000"/>
                </a:solidFill>
                <a:latin typeface="Calibri" pitchFamily="34" charset="0"/>
                <a:ea typeface="ＭＳ Ｐゴシック" pitchFamily="34" charset="-128"/>
              </a:rPr>
              <a:t>l’environnement</a:t>
            </a:r>
          </a:p>
          <a:p>
            <a:pPr marL="342900" indent="-342900" eaLnBrk="0" hangingPunct="0">
              <a:lnSpc>
                <a:spcPct val="90000"/>
              </a:lnSpc>
              <a:spcBef>
                <a:spcPct val="20000"/>
              </a:spcBef>
              <a:defRPr/>
            </a:pPr>
            <a:endParaRPr lang="fr-FR" sz="1400" b="1" dirty="0">
              <a:solidFill>
                <a:srgbClr val="FF0000"/>
              </a:solidFill>
              <a:latin typeface="Calibri" pitchFamily="34" charset="0"/>
              <a:ea typeface="ＭＳ Ｐゴシック" pitchFamily="34" charset="-128"/>
            </a:endParaRPr>
          </a:p>
          <a:p>
            <a:pPr marL="342900" indent="-342900" eaLnBrk="0" hangingPunct="0">
              <a:lnSpc>
                <a:spcPct val="90000"/>
              </a:lnSpc>
              <a:spcBef>
                <a:spcPct val="20000"/>
              </a:spcBef>
              <a:defRPr/>
            </a:pPr>
            <a:r>
              <a:rPr lang="fr-FR" sz="1600" b="1" i="1" dirty="0">
                <a:solidFill>
                  <a:schemeClr val="tx2"/>
                </a:solidFill>
                <a:latin typeface="Arial"/>
                <a:cs typeface="Arial"/>
              </a:rPr>
              <a:t>Mise en place du tri sélectif en cours. </a:t>
            </a:r>
            <a:endParaRPr lang="fr-FR" sz="1400" b="1" dirty="0">
              <a:solidFill>
                <a:srgbClr val="FF0000"/>
              </a:solidFill>
              <a:latin typeface="Calibri" pitchFamily="34" charset="0"/>
              <a:ea typeface="ＭＳ Ｐゴシック" pitchFamily="34" charset="-128"/>
            </a:endParaRPr>
          </a:p>
        </p:txBody>
      </p:sp>
      <p:pic>
        <p:nvPicPr>
          <p:cNvPr id="46085" name="Picture 7" descr="pictogrammes-plan-evacuation"/>
          <p:cNvPicPr>
            <a:picLocks noChangeAspect="1" noChangeArrowheads="1"/>
          </p:cNvPicPr>
          <p:nvPr/>
        </p:nvPicPr>
        <p:blipFill>
          <a:blip r:embed="rId4" cstate="email"/>
          <a:srcRect/>
          <a:stretch>
            <a:fillRect/>
          </a:stretch>
        </p:blipFill>
        <p:spPr bwMode="auto">
          <a:xfrm>
            <a:off x="8001024" y="5072074"/>
            <a:ext cx="996950" cy="1187450"/>
          </a:xfrm>
          <a:prstGeom prst="rect">
            <a:avLst/>
          </a:prstGeom>
          <a:noFill/>
          <a:ln w="9525">
            <a:noFill/>
            <a:miter lim="800000"/>
            <a:headEnd/>
            <a:tailEnd/>
          </a:ln>
        </p:spPr>
      </p:pic>
      <p:pic>
        <p:nvPicPr>
          <p:cNvPr id="34" name="Picture 11"/>
          <p:cNvPicPr>
            <a:picLocks noChangeAspect="1" noChangeArrowheads="1"/>
          </p:cNvPicPr>
          <p:nvPr/>
        </p:nvPicPr>
        <p:blipFill>
          <a:blip r:embed="rId5" cstate="email"/>
          <a:srcRect/>
          <a:stretch>
            <a:fillRect/>
          </a:stretch>
        </p:blipFill>
        <p:spPr bwMode="auto">
          <a:xfrm>
            <a:off x="2214563" y="571501"/>
            <a:ext cx="411162" cy="419100"/>
          </a:xfrm>
          <a:prstGeom prst="rect">
            <a:avLst/>
          </a:prstGeom>
          <a:noFill/>
          <a:ln w="9525">
            <a:noFill/>
            <a:miter lim="800000"/>
            <a:headEnd/>
            <a:tailEnd/>
          </a:ln>
        </p:spPr>
      </p:pic>
      <p:pic>
        <p:nvPicPr>
          <p:cNvPr id="35" name="Picture 11"/>
          <p:cNvPicPr>
            <a:picLocks noChangeAspect="1" noChangeArrowheads="1"/>
          </p:cNvPicPr>
          <p:nvPr/>
        </p:nvPicPr>
        <p:blipFill>
          <a:blip r:embed="rId5" cstate="email"/>
          <a:srcRect/>
          <a:stretch>
            <a:fillRect/>
          </a:stretch>
        </p:blipFill>
        <p:spPr bwMode="auto">
          <a:xfrm>
            <a:off x="2222500" y="2428868"/>
            <a:ext cx="411163" cy="419100"/>
          </a:xfrm>
          <a:prstGeom prst="rect">
            <a:avLst/>
          </a:prstGeom>
          <a:noFill/>
          <a:ln w="9525">
            <a:noFill/>
            <a:miter lim="800000"/>
            <a:headEnd/>
            <a:tailEnd/>
          </a:ln>
        </p:spPr>
      </p:pic>
      <p:pic>
        <p:nvPicPr>
          <p:cNvPr id="36" name="Picture 11"/>
          <p:cNvPicPr>
            <a:picLocks noChangeAspect="1" noChangeArrowheads="1"/>
          </p:cNvPicPr>
          <p:nvPr/>
        </p:nvPicPr>
        <p:blipFill>
          <a:blip r:embed="rId5" cstate="email"/>
          <a:srcRect/>
          <a:stretch>
            <a:fillRect/>
          </a:stretch>
        </p:blipFill>
        <p:spPr bwMode="auto">
          <a:xfrm>
            <a:off x="2224088" y="4143380"/>
            <a:ext cx="411162" cy="419100"/>
          </a:xfrm>
          <a:prstGeom prst="rect">
            <a:avLst/>
          </a:prstGeom>
          <a:noFill/>
          <a:ln w="9525">
            <a:noFill/>
            <a:miter lim="800000"/>
            <a:headEnd/>
            <a:tailEnd/>
          </a:ln>
        </p:spPr>
      </p:pic>
      <p:pic>
        <p:nvPicPr>
          <p:cNvPr id="37" name="Picture 11"/>
          <p:cNvPicPr>
            <a:picLocks noChangeAspect="1" noChangeArrowheads="1"/>
          </p:cNvPicPr>
          <p:nvPr/>
        </p:nvPicPr>
        <p:blipFill>
          <a:blip r:embed="rId5" cstate="email"/>
          <a:srcRect/>
          <a:stretch>
            <a:fillRect/>
          </a:stretch>
        </p:blipFill>
        <p:spPr bwMode="auto">
          <a:xfrm>
            <a:off x="2214563" y="4786322"/>
            <a:ext cx="411162" cy="419100"/>
          </a:xfrm>
          <a:prstGeom prst="rect">
            <a:avLst/>
          </a:prstGeom>
          <a:noFill/>
          <a:ln w="9525">
            <a:noFill/>
            <a:miter lim="800000"/>
            <a:headEnd/>
            <a:tailEnd/>
          </a:ln>
        </p:spPr>
      </p:pic>
      <p:pic>
        <p:nvPicPr>
          <p:cNvPr id="29" name="Picture 23" descr="img_handicap_aveugle_canne_gare.jpg"/>
          <p:cNvPicPr>
            <a:picLocks noChangeAspect="1" noChangeArrowheads="1"/>
          </p:cNvPicPr>
          <p:nvPr/>
        </p:nvPicPr>
        <p:blipFill>
          <a:blip r:embed="rId6" cstate="email"/>
          <a:srcRect/>
          <a:stretch>
            <a:fillRect/>
          </a:stretch>
        </p:blipFill>
        <p:spPr bwMode="auto">
          <a:xfrm>
            <a:off x="142844" y="1151914"/>
            <a:ext cx="1857388" cy="1276954"/>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20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20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20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srcRect l="2659" t="25142" r="5048" b="7813"/>
          <a:stretch>
            <a:fillRect/>
          </a:stretch>
        </p:blipFill>
        <p:spPr bwMode="auto">
          <a:xfrm>
            <a:off x="-32" y="1428736"/>
            <a:ext cx="9144000" cy="4572032"/>
          </a:xfrm>
          <a:prstGeom prst="rect">
            <a:avLst/>
          </a:prstGeom>
          <a:noFill/>
          <a:ln w="9525">
            <a:noFill/>
            <a:miter lim="800000"/>
            <a:headEnd/>
            <a:tailEnd/>
          </a:ln>
        </p:spPr>
      </p:pic>
      <p:sp>
        <p:nvSpPr>
          <p:cNvPr id="12290" name="Rectangle 8"/>
          <p:cNvSpPr>
            <a:spLocks/>
          </p:cNvSpPr>
          <p:nvPr/>
        </p:nvSpPr>
        <p:spPr bwMode="auto">
          <a:xfrm>
            <a:off x="250824" y="500042"/>
            <a:ext cx="8893176" cy="571504"/>
          </a:xfrm>
          <a:prstGeom prst="rect">
            <a:avLst/>
          </a:prstGeom>
          <a:solidFill>
            <a:srgbClr val="6E267B"/>
          </a:solidFill>
          <a:ln w="9525">
            <a:noFill/>
            <a:miter lim="800000"/>
            <a:headEnd/>
            <a:tailEnd/>
          </a:ln>
        </p:spPr>
        <p:txBody>
          <a:bodyPr/>
          <a:lstStyle/>
          <a:p>
            <a:pPr eaLnBrk="0" hangingPunct="0">
              <a:defRPr/>
            </a:pPr>
            <a:r>
              <a:rPr lang="fr-FR" sz="2800" dirty="0" smtClean="0">
                <a:solidFill>
                  <a:schemeClr val="bg1"/>
                </a:solidFill>
                <a:latin typeface="Arial" pitchFamily="34" charset="0"/>
                <a:ea typeface="+mj-ea"/>
              </a:rPr>
              <a:t>Metz – la qualité du service</a:t>
            </a:r>
            <a:endParaRPr lang="fr-FR" sz="2800" dirty="0">
              <a:solidFill>
                <a:schemeClr val="bg1"/>
              </a:solidFill>
              <a:latin typeface="Arial" pitchFamily="34" charset="0"/>
              <a:ea typeface="+mj-ea"/>
            </a:endParaRPr>
          </a:p>
        </p:txBody>
      </p:sp>
      <p:pic>
        <p:nvPicPr>
          <p:cNvPr id="8" name="Picture 2"/>
          <p:cNvPicPr>
            <a:picLocks noChangeAspect="1" noChangeArrowheads="1"/>
          </p:cNvPicPr>
          <p:nvPr/>
        </p:nvPicPr>
        <p:blipFill>
          <a:blip r:embed="rId4"/>
          <a:srcRect/>
          <a:stretch>
            <a:fillRect/>
          </a:stretch>
        </p:blipFill>
        <p:spPr bwMode="auto">
          <a:xfrm>
            <a:off x="1371376" y="1643050"/>
            <a:ext cx="6415334" cy="3071834"/>
          </a:xfrm>
          <a:prstGeom prst="rect">
            <a:avLst/>
          </a:prstGeom>
          <a:noFill/>
          <a:ln w="9525">
            <a:noFill/>
            <a:miter lim="800000"/>
            <a:headEnd/>
            <a:tailEnd/>
          </a:ln>
          <a:effectLst/>
        </p:spPr>
      </p:pic>
      <p:sp>
        <p:nvSpPr>
          <p:cNvPr id="12" name="Rectangle 2"/>
          <p:cNvSpPr>
            <a:spLocks noChangeArrowheads="1"/>
          </p:cNvSpPr>
          <p:nvPr/>
        </p:nvSpPr>
        <p:spPr bwMode="auto">
          <a:xfrm>
            <a:off x="1500166" y="5429264"/>
            <a:ext cx="4714908" cy="428628"/>
          </a:xfrm>
          <a:prstGeom prst="rect">
            <a:avLst/>
          </a:prstGeom>
          <a:noFill/>
          <a:ln w="9525">
            <a:noFill/>
            <a:miter lim="800000"/>
            <a:headEnd/>
            <a:tailEnd/>
          </a:ln>
        </p:spPr>
        <p:txBody>
          <a:bodyPr/>
          <a:lstStyle/>
          <a:p>
            <a:pPr eaLnBrk="0" hangingPunct="0"/>
            <a:r>
              <a:rPr lang="fr-FR" sz="1600" i="1" dirty="0" smtClean="0">
                <a:solidFill>
                  <a:srgbClr val="747678"/>
                </a:solidFill>
                <a:latin typeface="Calibri" pitchFamily="34" charset="0"/>
                <a:cs typeface="Arial" pitchFamily="34" charset="0"/>
              </a:rPr>
              <a:t>Résultats baromètre clients mars 2014</a:t>
            </a:r>
            <a:endParaRPr lang="fr-FR" sz="1600" i="1" dirty="0">
              <a:solidFill>
                <a:srgbClr val="747678"/>
              </a:solidFill>
              <a:latin typeface="Calibri" pitchFamily="34" charset="0"/>
              <a:cs typeface="Arial" pitchFamily="34" charset="0"/>
            </a:endParaRPr>
          </a:p>
        </p:txBody>
      </p:sp>
      <p:pic>
        <p:nvPicPr>
          <p:cNvPr id="13" name="Image 46"/>
          <p:cNvPicPr>
            <a:picLocks noChangeAspect="1" noChangeArrowheads="1"/>
          </p:cNvPicPr>
          <p:nvPr/>
        </p:nvPicPr>
        <p:blipFill>
          <a:blip r:embed="rId5"/>
          <a:srcRect/>
          <a:stretch>
            <a:fillRect/>
          </a:stretch>
        </p:blipFill>
        <p:spPr bwMode="auto">
          <a:xfrm>
            <a:off x="4357686" y="6000768"/>
            <a:ext cx="4643438" cy="78135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1" descr="http://www.sncf.com/fr/sites/default/files/imagecache/sncfcom_media_image_33_percent/images/t0-packshot-1440-1080_10.jpg"/>
          <p:cNvPicPr>
            <a:picLocks noChangeAspect="1" noChangeArrowheads="1"/>
          </p:cNvPicPr>
          <p:nvPr/>
        </p:nvPicPr>
        <p:blipFill>
          <a:blip r:embed="rId2"/>
          <a:srcRect/>
          <a:stretch>
            <a:fillRect/>
          </a:stretch>
        </p:blipFill>
        <p:spPr bwMode="auto">
          <a:xfrm>
            <a:off x="1713830" y="3429511"/>
            <a:ext cx="1715130" cy="1285373"/>
          </a:xfrm>
          <a:prstGeom prst="rect">
            <a:avLst/>
          </a:prstGeom>
          <a:noFill/>
          <a:ln w="9525">
            <a:noFill/>
            <a:miter lim="800000"/>
            <a:headEnd/>
            <a:tailEnd/>
          </a:ln>
        </p:spPr>
      </p:pic>
      <p:grpSp>
        <p:nvGrpSpPr>
          <p:cNvPr id="2" name="Groupe 9"/>
          <p:cNvGrpSpPr/>
          <p:nvPr/>
        </p:nvGrpSpPr>
        <p:grpSpPr>
          <a:xfrm>
            <a:off x="5286380" y="3929066"/>
            <a:ext cx="3816000" cy="2988000"/>
            <a:chOff x="5786446" y="4704464"/>
            <a:chExt cx="2464612" cy="2153536"/>
          </a:xfrm>
        </p:grpSpPr>
        <p:pic>
          <p:nvPicPr>
            <p:cNvPr id="6" name="Picture 3" descr="C:\Documents and Settings\9107224G\Bureau\Projets SNCF\Présentation AGEE Séminaire\Images\icones_technologie_0125.png"/>
            <p:cNvPicPr>
              <a:picLocks noChangeAspect="1" noChangeArrowheads="1"/>
            </p:cNvPicPr>
            <p:nvPr/>
          </p:nvPicPr>
          <p:blipFill>
            <a:blip r:embed="rId3"/>
            <a:srcRect/>
            <a:stretch>
              <a:fillRect/>
            </a:stretch>
          </p:blipFill>
          <p:spPr bwMode="auto">
            <a:xfrm>
              <a:off x="5786446" y="4704464"/>
              <a:ext cx="2464612" cy="2153536"/>
            </a:xfrm>
            <a:prstGeom prst="rect">
              <a:avLst/>
            </a:prstGeom>
            <a:noFill/>
          </p:spPr>
        </p:pic>
        <p:sp>
          <p:nvSpPr>
            <p:cNvPr id="7" name="Rectangle 6"/>
            <p:cNvSpPr/>
            <p:nvPr/>
          </p:nvSpPr>
          <p:spPr>
            <a:xfrm>
              <a:off x="5908850" y="4865737"/>
              <a:ext cx="2232000" cy="1245418"/>
            </a:xfrm>
            <a:prstGeom prst="rect">
              <a:avLst/>
            </a:prstGeom>
            <a:solidFill>
              <a:schemeClr val="accent6">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fr-FR" sz="1800" b="1" dirty="0" smtClean="0"/>
                <a:t>Points à améliorer :</a:t>
              </a:r>
            </a:p>
            <a:p>
              <a:pPr marL="450850" lvl="1" indent="-450850"/>
              <a:r>
                <a:rPr lang="fr-FR" sz="1800" b="1" dirty="0" smtClean="0"/>
                <a:t>P1 : Information : </a:t>
              </a:r>
              <a:r>
                <a:rPr lang="fr-FR" sz="1800" dirty="0" smtClean="0"/>
                <a:t>Intermodalité / Visibilité des agents</a:t>
              </a:r>
            </a:p>
            <a:p>
              <a:pPr marL="450850" lvl="1" indent="-450850"/>
              <a:r>
                <a:rPr lang="fr-FR" sz="1800" b="1" dirty="0" smtClean="0"/>
                <a:t>P4 : Confort : </a:t>
              </a:r>
              <a:r>
                <a:rPr lang="fr-FR" sz="1800" dirty="0" smtClean="0"/>
                <a:t>Confort de l’attente / Qualité du moment passé en gare</a:t>
              </a:r>
            </a:p>
          </p:txBody>
        </p:sp>
      </p:grpSp>
      <p:grpSp>
        <p:nvGrpSpPr>
          <p:cNvPr id="3" name="Groupe 9"/>
          <p:cNvGrpSpPr/>
          <p:nvPr/>
        </p:nvGrpSpPr>
        <p:grpSpPr>
          <a:xfrm>
            <a:off x="5256594" y="928670"/>
            <a:ext cx="3816000" cy="2988000"/>
            <a:chOff x="5786446" y="4704464"/>
            <a:chExt cx="2464612" cy="2153536"/>
          </a:xfrm>
        </p:grpSpPr>
        <p:pic>
          <p:nvPicPr>
            <p:cNvPr id="10" name="Picture 3" descr="C:\Documents and Settings\9107224G\Bureau\Projets SNCF\Présentation AGEE Séminaire\Images\icones_technologie_0125.png"/>
            <p:cNvPicPr>
              <a:picLocks noChangeAspect="1" noChangeArrowheads="1"/>
            </p:cNvPicPr>
            <p:nvPr/>
          </p:nvPicPr>
          <p:blipFill>
            <a:blip r:embed="rId3"/>
            <a:srcRect/>
            <a:stretch>
              <a:fillRect/>
            </a:stretch>
          </p:blipFill>
          <p:spPr bwMode="auto">
            <a:xfrm>
              <a:off x="5786446" y="4704464"/>
              <a:ext cx="2464612" cy="2153536"/>
            </a:xfrm>
            <a:prstGeom prst="rect">
              <a:avLst/>
            </a:prstGeom>
            <a:noFill/>
          </p:spPr>
        </p:pic>
        <p:sp>
          <p:nvSpPr>
            <p:cNvPr id="11" name="Rectangle 10"/>
            <p:cNvSpPr/>
            <p:nvPr/>
          </p:nvSpPr>
          <p:spPr>
            <a:xfrm>
              <a:off x="5891220" y="4846064"/>
              <a:ext cx="2232000" cy="124541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fr-FR" sz="1800" b="1" dirty="0" smtClean="0"/>
                <a:t>Points positifs :</a:t>
              </a:r>
            </a:p>
            <a:p>
              <a:pPr marL="0" lvl="1" algn="ctr"/>
              <a:endParaRPr lang="fr-FR" sz="1800" dirty="0" smtClean="0"/>
            </a:p>
            <a:p>
              <a:pPr marL="450850" lvl="1" indent="-450850"/>
              <a:r>
                <a:rPr lang="fr-FR" sz="1800" b="1" dirty="0" smtClean="0"/>
                <a:t>P1 : Information : </a:t>
              </a:r>
              <a:r>
                <a:rPr lang="fr-FR" sz="1800" dirty="0" smtClean="0"/>
                <a:t>Facilité à trouver votre train</a:t>
              </a:r>
            </a:p>
            <a:p>
              <a:pPr marL="450850" lvl="1" indent="-450850"/>
              <a:r>
                <a:rPr lang="fr-FR" sz="1800" b="1" dirty="0" smtClean="0"/>
                <a:t>P3 : Propreté : </a:t>
              </a:r>
              <a:r>
                <a:rPr lang="fr-FR" sz="1800" dirty="0" smtClean="0"/>
                <a:t>Toilettes</a:t>
              </a:r>
            </a:p>
          </p:txBody>
        </p:sp>
      </p:grpSp>
      <p:sp>
        <p:nvSpPr>
          <p:cNvPr id="12" name="Rectangle à coins arrondis 11"/>
          <p:cNvSpPr/>
          <p:nvPr/>
        </p:nvSpPr>
        <p:spPr>
          <a:xfrm>
            <a:off x="416794" y="5715016"/>
            <a:ext cx="1044000" cy="428628"/>
          </a:xfrm>
          <a:prstGeom prst="roundRect">
            <a:avLst/>
          </a:prstGeom>
          <a:noFill/>
          <a:ln>
            <a:solidFill>
              <a:srgbClr val="FF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solidFill>
                  <a:schemeClr val="tx1"/>
                </a:solidFill>
              </a:rPr>
              <a:t>National</a:t>
            </a:r>
            <a:endParaRPr lang="fr-FR" sz="1600" dirty="0">
              <a:solidFill>
                <a:schemeClr val="tx1"/>
              </a:solidFill>
            </a:endParaRPr>
          </a:p>
        </p:txBody>
      </p:sp>
      <p:sp>
        <p:nvSpPr>
          <p:cNvPr id="13" name="Rectangle à coins arrondis 12"/>
          <p:cNvSpPr/>
          <p:nvPr/>
        </p:nvSpPr>
        <p:spPr>
          <a:xfrm>
            <a:off x="2559934" y="5715016"/>
            <a:ext cx="1512000" cy="428628"/>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solidFill>
                  <a:schemeClr val="tx1"/>
                </a:solidFill>
              </a:rPr>
              <a:t>Gare de Metz</a:t>
            </a:r>
            <a:endParaRPr lang="fr-FR" sz="1600" dirty="0">
              <a:solidFill>
                <a:schemeClr val="tx1"/>
              </a:solidFill>
            </a:endParaRPr>
          </a:p>
        </p:txBody>
      </p:sp>
      <p:graphicFrame>
        <p:nvGraphicFramePr>
          <p:cNvPr id="15" name="Graphique 14"/>
          <p:cNvGraphicFramePr>
            <a:graphicFrameLocks/>
          </p:cNvGraphicFramePr>
          <p:nvPr/>
        </p:nvGraphicFramePr>
        <p:xfrm>
          <a:off x="-357222" y="928670"/>
          <a:ext cx="5940000" cy="6500834"/>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8"/>
          <p:cNvSpPr>
            <a:spLocks/>
          </p:cNvSpPr>
          <p:nvPr/>
        </p:nvSpPr>
        <p:spPr bwMode="auto">
          <a:xfrm>
            <a:off x="250824" y="142852"/>
            <a:ext cx="8893176" cy="571504"/>
          </a:xfrm>
          <a:prstGeom prst="rect">
            <a:avLst/>
          </a:prstGeom>
          <a:solidFill>
            <a:srgbClr val="6E267B"/>
          </a:solidFill>
          <a:ln w="9525">
            <a:noFill/>
            <a:miter lim="800000"/>
            <a:headEnd/>
            <a:tailEnd/>
          </a:ln>
        </p:spPr>
        <p:txBody>
          <a:bodyPr/>
          <a:lstStyle/>
          <a:p>
            <a:pPr eaLnBrk="0" hangingPunct="0">
              <a:defRPr/>
            </a:pPr>
            <a:r>
              <a:rPr lang="fr-FR" sz="2800" dirty="0" smtClean="0">
                <a:solidFill>
                  <a:schemeClr val="bg1"/>
                </a:solidFill>
                <a:latin typeface="Arial" pitchFamily="34" charset="0"/>
              </a:rPr>
              <a:t>Metz - </a:t>
            </a:r>
            <a:r>
              <a:rPr lang="fr-FR" sz="2800" dirty="0" smtClean="0">
                <a:solidFill>
                  <a:schemeClr val="bg1"/>
                </a:solidFill>
                <a:latin typeface="Arial" pitchFamily="34" charset="0"/>
                <a:ea typeface="+mj-ea"/>
              </a:rPr>
              <a:t>Résultats baromètre clients </a:t>
            </a:r>
            <a:endParaRPr lang="fr-FR" sz="2800" dirty="0">
              <a:solidFill>
                <a:schemeClr val="bg1"/>
              </a:solidFill>
              <a:latin typeface="Arial" pitchFamily="34" charset="0"/>
              <a:ea typeface="+mj-ea"/>
            </a:endParaRPr>
          </a:p>
        </p:txBody>
      </p:sp>
      <p:sp>
        <p:nvSpPr>
          <p:cNvPr id="17" name="Rectangle 3"/>
          <p:cNvSpPr txBox="1">
            <a:spLocks noChangeArrowheads="1"/>
          </p:cNvSpPr>
          <p:nvPr/>
        </p:nvSpPr>
        <p:spPr bwMode="auto">
          <a:xfrm>
            <a:off x="214282" y="928670"/>
            <a:ext cx="5000660" cy="1285884"/>
          </a:xfrm>
          <a:prstGeom prst="rect">
            <a:avLst/>
          </a:prstGeom>
          <a:noFill/>
          <a:ln w="9525">
            <a:noFill/>
            <a:miter lim="800000"/>
            <a:headEnd/>
            <a:tailEnd/>
          </a:ln>
        </p:spPr>
        <p:txBody>
          <a:bodyPr/>
          <a:lstStyle/>
          <a:p>
            <a:pPr marL="342900" indent="-342900" algn="ctr" eaLnBrk="0" hangingPunct="0">
              <a:spcBef>
                <a:spcPct val="20000"/>
              </a:spcBef>
              <a:buClr>
                <a:schemeClr val="tx1"/>
              </a:buClr>
            </a:pPr>
            <a:r>
              <a:rPr lang="fr-FR" sz="1600" i="1" dirty="0" smtClean="0">
                <a:solidFill>
                  <a:schemeClr val="tx2"/>
                </a:solidFill>
                <a:latin typeface="Arial" charset="0"/>
                <a:cs typeface="Arial" charset="0"/>
              </a:rPr>
              <a:t>Une note globale de 7,3/10 plutôt satisfaisante…</a:t>
            </a:r>
          </a:p>
          <a:p>
            <a:pPr marL="342900" indent="-342900" algn="ctr" eaLnBrk="0" hangingPunct="0">
              <a:spcBef>
                <a:spcPct val="20000"/>
              </a:spcBef>
              <a:buClr>
                <a:schemeClr val="tx1"/>
              </a:buClr>
            </a:pPr>
            <a:r>
              <a:rPr lang="fr-FR" sz="1600" i="1" dirty="0" smtClean="0">
                <a:solidFill>
                  <a:schemeClr val="tx2"/>
                </a:solidFill>
                <a:latin typeface="Arial" charset="0"/>
                <a:cs typeface="Arial" charset="0"/>
              </a:rPr>
              <a:t>Mais un détail par promesse décevant; </a:t>
            </a:r>
            <a:endParaRPr lang="fr-FR" sz="1400" i="1" dirty="0" smtClean="0">
              <a:solidFill>
                <a:schemeClr val="tx2"/>
              </a:solidFill>
              <a:latin typeface="Arial" charset="0"/>
              <a:cs typeface="Arial" charset="0"/>
            </a:endParaRPr>
          </a:p>
        </p:txBody>
      </p:sp>
      <p:sp>
        <p:nvSpPr>
          <p:cNvPr id="18" name="Forme libre 17"/>
          <p:cNvSpPr/>
          <p:nvPr/>
        </p:nvSpPr>
        <p:spPr>
          <a:xfrm>
            <a:off x="1613043" y="3143248"/>
            <a:ext cx="2013735" cy="1857388"/>
          </a:xfrm>
          <a:custGeom>
            <a:avLst/>
            <a:gdLst>
              <a:gd name="connsiteX0" fmla="*/ 996593 w 2013735"/>
              <a:gd name="connsiteY0" fmla="*/ 0 h 1910993"/>
              <a:gd name="connsiteX1" fmla="*/ 2013735 w 2013735"/>
              <a:gd name="connsiteY1" fmla="*/ 729465 h 1910993"/>
              <a:gd name="connsiteX2" fmla="*/ 1623317 w 2013735"/>
              <a:gd name="connsiteY2" fmla="*/ 1900719 h 1910993"/>
              <a:gd name="connsiteX3" fmla="*/ 380144 w 2013735"/>
              <a:gd name="connsiteY3" fmla="*/ 1910993 h 1910993"/>
              <a:gd name="connsiteX4" fmla="*/ 0 w 2013735"/>
              <a:gd name="connsiteY4" fmla="*/ 729465 h 1910993"/>
              <a:gd name="connsiteX5" fmla="*/ 996593 w 2013735"/>
              <a:gd name="connsiteY5" fmla="*/ 0 h 191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3735" h="1910993">
                <a:moveTo>
                  <a:pt x="996593" y="0"/>
                </a:moveTo>
                <a:lnTo>
                  <a:pt x="2013735" y="729465"/>
                </a:lnTo>
                <a:lnTo>
                  <a:pt x="1623317" y="1900719"/>
                </a:lnTo>
                <a:lnTo>
                  <a:pt x="380144" y="1910993"/>
                </a:lnTo>
                <a:lnTo>
                  <a:pt x="0" y="729465"/>
                </a:lnTo>
                <a:lnTo>
                  <a:pt x="996593" y="0"/>
                </a:lnTo>
                <a:close/>
              </a:path>
            </a:pathLst>
          </a:custGeom>
          <a:solidFill>
            <a:schemeClr val="bg1">
              <a:lumMod val="8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9"/>
          <p:cNvGrpSpPr/>
          <p:nvPr/>
        </p:nvGrpSpPr>
        <p:grpSpPr>
          <a:xfrm>
            <a:off x="6286512" y="4572008"/>
            <a:ext cx="2629558" cy="2313288"/>
            <a:chOff x="5786446" y="4704464"/>
            <a:chExt cx="2464612" cy="2153536"/>
          </a:xfrm>
        </p:grpSpPr>
        <p:pic>
          <p:nvPicPr>
            <p:cNvPr id="11" name="Picture 3" descr="C:\Documents and Settings\9107224G\Bureau\Projets SNCF\Présentation AGEE Séminaire\Images\icones_technologie_0125.png"/>
            <p:cNvPicPr>
              <a:picLocks noChangeAspect="1" noChangeArrowheads="1"/>
            </p:cNvPicPr>
            <p:nvPr/>
          </p:nvPicPr>
          <p:blipFill>
            <a:blip r:embed="rId2"/>
            <a:srcRect/>
            <a:stretch>
              <a:fillRect/>
            </a:stretch>
          </p:blipFill>
          <p:spPr bwMode="auto">
            <a:xfrm>
              <a:off x="5786446" y="4704464"/>
              <a:ext cx="2464612" cy="2153536"/>
            </a:xfrm>
            <a:prstGeom prst="rect">
              <a:avLst/>
            </a:prstGeom>
            <a:noFill/>
          </p:spPr>
        </p:pic>
        <p:sp>
          <p:nvSpPr>
            <p:cNvPr id="12" name="Rectangle 11"/>
            <p:cNvSpPr/>
            <p:nvPr/>
          </p:nvSpPr>
          <p:spPr>
            <a:xfrm>
              <a:off x="5908850" y="4885410"/>
              <a:ext cx="2232000" cy="121444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fr-FR" sz="2000" dirty="0" smtClean="0"/>
                <a:t>RÉSULTAT DE LA BORNE HAPPY OR NOT EN GARE DE METZ</a:t>
              </a:r>
              <a:endParaRPr lang="fr-FR" sz="2000" dirty="0"/>
            </a:p>
          </p:txBody>
        </p:sp>
      </p:grpSp>
      <p:pic>
        <p:nvPicPr>
          <p:cNvPr id="7" name="Image 6" descr="Borne HON Metz.png"/>
          <p:cNvPicPr>
            <a:picLocks noChangeAspect="1"/>
          </p:cNvPicPr>
          <p:nvPr/>
        </p:nvPicPr>
        <p:blipFill>
          <a:blip r:embed="rId3"/>
          <a:srcRect r="13314"/>
          <a:stretch>
            <a:fillRect/>
          </a:stretch>
        </p:blipFill>
        <p:spPr>
          <a:xfrm>
            <a:off x="214282" y="1643050"/>
            <a:ext cx="2786082" cy="3264942"/>
          </a:xfrm>
          <a:prstGeom prst="rect">
            <a:avLst/>
          </a:prstGeom>
          <a:ln>
            <a:noFill/>
          </a:ln>
          <a:effectLst>
            <a:outerShdw blurRad="292100" dist="139700" dir="2700000" algn="tl" rotWithShape="0">
              <a:srgbClr val="333333">
                <a:alpha val="65000"/>
              </a:srgbClr>
            </a:outerShdw>
          </a:effectLst>
        </p:spPr>
      </p:pic>
      <p:sp>
        <p:nvSpPr>
          <p:cNvPr id="13" name="Rectangle à coins arrondis 12"/>
          <p:cNvSpPr/>
          <p:nvPr/>
        </p:nvSpPr>
        <p:spPr>
          <a:xfrm>
            <a:off x="761323" y="857232"/>
            <a:ext cx="1692000" cy="6840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solidFill>
                  <a:schemeClr val="tx1"/>
                </a:solidFill>
              </a:rPr>
              <a:t>Résultat négatif : - 22 %</a:t>
            </a:r>
            <a:endParaRPr lang="fr-FR" sz="1600" dirty="0">
              <a:solidFill>
                <a:schemeClr val="tx1"/>
              </a:solidFill>
            </a:endParaRPr>
          </a:p>
        </p:txBody>
      </p:sp>
      <p:sp>
        <p:nvSpPr>
          <p:cNvPr id="14" name="Rectangle à coins arrondis 13"/>
          <p:cNvSpPr/>
          <p:nvPr/>
        </p:nvSpPr>
        <p:spPr>
          <a:xfrm>
            <a:off x="6554842" y="2636438"/>
            <a:ext cx="2232000" cy="864000"/>
          </a:xfrm>
          <a:prstGeom prst="roundRect">
            <a:avLst/>
          </a:prstGeom>
          <a:solidFill>
            <a:srgbClr val="FF5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solidFill>
                  <a:schemeClr val="tx1"/>
                </a:solidFill>
              </a:rPr>
              <a:t>RÉSULTAT BAROMETRE CLIENT</a:t>
            </a:r>
          </a:p>
          <a:p>
            <a:pPr algn="ctr"/>
            <a:r>
              <a:rPr lang="fr-FR" sz="1400" b="1" dirty="0" smtClean="0">
                <a:solidFill>
                  <a:schemeClr val="tx1"/>
                </a:solidFill>
              </a:rPr>
              <a:t>CONFIRMÉ</a:t>
            </a:r>
            <a:endParaRPr lang="fr-FR" sz="1400" b="1" dirty="0">
              <a:solidFill>
                <a:schemeClr val="tx1"/>
              </a:solidFill>
            </a:endParaRPr>
          </a:p>
        </p:txBody>
      </p:sp>
      <p:sp>
        <p:nvSpPr>
          <p:cNvPr id="15" name="Rectangle à coins arrondis 14"/>
          <p:cNvSpPr/>
          <p:nvPr/>
        </p:nvSpPr>
        <p:spPr>
          <a:xfrm rot="844582">
            <a:off x="6219818" y="998108"/>
            <a:ext cx="2448000" cy="928694"/>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solidFill>
                  <a:schemeClr val="tx1"/>
                </a:solidFill>
              </a:rPr>
              <a:t>Mise en place d’une borne Happy Or Not :</a:t>
            </a:r>
            <a:endParaRPr lang="fr-FR" sz="1600" dirty="0">
              <a:solidFill>
                <a:schemeClr val="tx1"/>
              </a:solidFill>
            </a:endParaRPr>
          </a:p>
        </p:txBody>
      </p:sp>
      <p:pic>
        <p:nvPicPr>
          <p:cNvPr id="9" name="Image 8" descr="Borne HON Metz Attente Galerie NEV.bmp"/>
          <p:cNvPicPr>
            <a:picLocks noChangeAspect="1"/>
          </p:cNvPicPr>
          <p:nvPr/>
        </p:nvPicPr>
        <p:blipFill>
          <a:blip r:embed="rId4"/>
          <a:srcRect r="14684"/>
          <a:stretch>
            <a:fillRect/>
          </a:stretch>
        </p:blipFill>
        <p:spPr>
          <a:xfrm>
            <a:off x="3271867" y="2714620"/>
            <a:ext cx="2728893" cy="3286148"/>
          </a:xfrm>
          <a:prstGeom prst="rect">
            <a:avLst/>
          </a:prstGeom>
          <a:ln>
            <a:noFill/>
          </a:ln>
          <a:effectLst>
            <a:outerShdw blurRad="292100" dist="139700" dir="2700000" algn="tl" rotWithShape="0">
              <a:srgbClr val="333333">
                <a:alpha val="65000"/>
              </a:srgbClr>
            </a:outerShdw>
          </a:effectLst>
        </p:spPr>
      </p:pic>
      <p:sp>
        <p:nvSpPr>
          <p:cNvPr id="10" name="Rectangle à coins arrondis 9"/>
          <p:cNvSpPr/>
          <p:nvPr/>
        </p:nvSpPr>
        <p:spPr>
          <a:xfrm>
            <a:off x="3790313" y="1887744"/>
            <a:ext cx="1692000" cy="6840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solidFill>
                  <a:schemeClr val="tx1"/>
                </a:solidFill>
              </a:rPr>
              <a:t>Résultat négatif : - 42 %</a:t>
            </a:r>
            <a:endParaRPr lang="fr-FR" sz="1600" dirty="0">
              <a:solidFill>
                <a:schemeClr val="tx1"/>
              </a:solidFill>
            </a:endParaRPr>
          </a:p>
        </p:txBody>
      </p:sp>
      <p:sp>
        <p:nvSpPr>
          <p:cNvPr id="16" name="Rectangle 8"/>
          <p:cNvSpPr>
            <a:spLocks/>
          </p:cNvSpPr>
          <p:nvPr/>
        </p:nvSpPr>
        <p:spPr bwMode="auto">
          <a:xfrm>
            <a:off x="250824" y="142852"/>
            <a:ext cx="8893176" cy="571504"/>
          </a:xfrm>
          <a:prstGeom prst="rect">
            <a:avLst/>
          </a:prstGeom>
          <a:solidFill>
            <a:srgbClr val="6E267B"/>
          </a:solidFill>
          <a:ln w="9525">
            <a:noFill/>
            <a:miter lim="800000"/>
            <a:headEnd/>
            <a:tailEnd/>
          </a:ln>
        </p:spPr>
        <p:txBody>
          <a:bodyPr/>
          <a:lstStyle/>
          <a:p>
            <a:pPr eaLnBrk="0" hangingPunct="0">
              <a:defRPr/>
            </a:pPr>
            <a:r>
              <a:rPr lang="fr-FR" sz="2800" dirty="0" smtClean="0">
                <a:solidFill>
                  <a:schemeClr val="bg1"/>
                </a:solidFill>
                <a:latin typeface="Arial" pitchFamily="34" charset="0"/>
              </a:rPr>
              <a:t>Metz - </a:t>
            </a:r>
            <a:r>
              <a:rPr lang="fr-FR" sz="2800" dirty="0" smtClean="0">
                <a:solidFill>
                  <a:schemeClr val="bg1"/>
                </a:solidFill>
                <a:latin typeface="Arial" pitchFamily="34" charset="0"/>
                <a:ea typeface="+mj-ea"/>
              </a:rPr>
              <a:t>Zoom confort de l’attente</a:t>
            </a:r>
            <a:endParaRPr lang="fr-FR" sz="2800" dirty="0">
              <a:solidFill>
                <a:schemeClr val="bg1"/>
              </a:solidFill>
              <a:latin typeface="Arial" pitchFamily="34" charset="0"/>
              <a:ea typeface="+mj-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0.70"/>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strVal val="#ppt_w*0.70"/>
                                          </p:val>
                                        </p:tav>
                                        <p:tav tm="100000">
                                          <p:val>
                                            <p:strVal val="#ppt_w"/>
                                          </p:val>
                                        </p:tav>
                                      </p:tavLst>
                                    </p:anim>
                                    <p:anim calcmode="lin" valueType="num">
                                      <p:cBhvr>
                                        <p:cTn id="22" dur="1000" fill="hold"/>
                                        <p:tgtEl>
                                          <p:spTgt spid="14"/>
                                        </p:tgtEl>
                                        <p:attrNameLst>
                                          <p:attrName>ppt_h</p:attrName>
                                        </p:attrNameLst>
                                      </p:cBhvr>
                                      <p:tavLst>
                                        <p:tav tm="0">
                                          <p:val>
                                            <p:strVal val="#ppt_h"/>
                                          </p:val>
                                        </p:tav>
                                        <p:tav tm="100000">
                                          <p:val>
                                            <p:strVal val="#ppt_h"/>
                                          </p:val>
                                        </p:tav>
                                      </p:tavLst>
                                    </p:anim>
                                    <p:animEffect transition="in" filter="fade">
                                      <p:cBhvr>
                                        <p:cTn id="2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srcRect/>
          <a:stretch>
            <a:fillRect/>
          </a:stretch>
        </p:blipFill>
        <p:spPr bwMode="auto">
          <a:xfrm>
            <a:off x="71438" y="1714488"/>
            <a:ext cx="785786" cy="1166772"/>
          </a:xfrm>
          <a:prstGeom prst="rect">
            <a:avLst/>
          </a:prstGeom>
          <a:noFill/>
          <a:ln w="9525">
            <a:noFill/>
            <a:miter lim="800000"/>
            <a:headEnd/>
            <a:tailEnd/>
          </a:ln>
          <a:effectLst/>
        </p:spPr>
      </p:pic>
      <p:sp>
        <p:nvSpPr>
          <p:cNvPr id="4" name="Rectangle 8"/>
          <p:cNvSpPr>
            <a:spLocks/>
          </p:cNvSpPr>
          <p:nvPr/>
        </p:nvSpPr>
        <p:spPr bwMode="auto">
          <a:xfrm>
            <a:off x="250824" y="142852"/>
            <a:ext cx="8893176" cy="571504"/>
          </a:xfrm>
          <a:prstGeom prst="rect">
            <a:avLst/>
          </a:prstGeom>
          <a:solidFill>
            <a:srgbClr val="6E267B"/>
          </a:solidFill>
          <a:ln w="9525">
            <a:noFill/>
            <a:miter lim="800000"/>
            <a:headEnd/>
            <a:tailEnd/>
          </a:ln>
        </p:spPr>
        <p:txBody>
          <a:bodyPr/>
          <a:lstStyle/>
          <a:p>
            <a:pPr eaLnBrk="0" hangingPunct="0">
              <a:defRPr/>
            </a:pPr>
            <a:r>
              <a:rPr lang="fr-FR" sz="2800" dirty="0" smtClean="0">
                <a:solidFill>
                  <a:schemeClr val="bg1"/>
                </a:solidFill>
                <a:latin typeface="Arial" pitchFamily="34" charset="0"/>
              </a:rPr>
              <a:t>Metz - </a:t>
            </a:r>
            <a:r>
              <a:rPr lang="fr-FR" sz="2800" dirty="0" smtClean="0">
                <a:solidFill>
                  <a:schemeClr val="bg1"/>
                </a:solidFill>
                <a:latin typeface="Arial" pitchFamily="34" charset="0"/>
                <a:ea typeface="+mj-ea"/>
              </a:rPr>
              <a:t>Plan d’actions </a:t>
            </a:r>
            <a:endParaRPr lang="fr-FR" sz="2800" dirty="0">
              <a:solidFill>
                <a:schemeClr val="bg1"/>
              </a:solidFill>
              <a:latin typeface="Arial" pitchFamily="34" charset="0"/>
              <a:ea typeface="+mj-ea"/>
            </a:endParaRPr>
          </a:p>
        </p:txBody>
      </p:sp>
      <p:sp>
        <p:nvSpPr>
          <p:cNvPr id="5" name="Rectangle 3"/>
          <p:cNvSpPr txBox="1">
            <a:spLocks noChangeArrowheads="1"/>
          </p:cNvSpPr>
          <p:nvPr/>
        </p:nvSpPr>
        <p:spPr bwMode="auto">
          <a:xfrm>
            <a:off x="714348" y="785794"/>
            <a:ext cx="7929618" cy="1000132"/>
          </a:xfrm>
          <a:prstGeom prst="rect">
            <a:avLst/>
          </a:prstGeom>
          <a:noFill/>
          <a:ln w="9525">
            <a:noFill/>
            <a:miter lim="800000"/>
            <a:headEnd/>
            <a:tailEnd/>
          </a:ln>
        </p:spPr>
        <p:txBody>
          <a:bodyPr/>
          <a:lstStyle/>
          <a:p>
            <a:pPr marL="342900" indent="-342900" eaLnBrk="0" hangingPunct="0">
              <a:spcBef>
                <a:spcPct val="20000"/>
              </a:spcBef>
              <a:buClr>
                <a:schemeClr val="tx1"/>
              </a:buClr>
            </a:pPr>
            <a:r>
              <a:rPr lang="fr-FR" sz="1600" b="1" dirty="0" smtClean="0">
                <a:solidFill>
                  <a:schemeClr val="tx2"/>
                </a:solidFill>
                <a:latin typeface="Arial" charset="0"/>
                <a:cs typeface="Arial" charset="0"/>
              </a:rPr>
              <a:t>Confort de l’attente :</a:t>
            </a:r>
          </a:p>
          <a:p>
            <a:pPr marL="342900" indent="-342900" eaLnBrk="0" hangingPunct="0">
              <a:spcBef>
                <a:spcPct val="20000"/>
              </a:spcBef>
              <a:buClr>
                <a:schemeClr val="tx1"/>
              </a:buClr>
              <a:buFont typeface="Wingdings" pitchFamily="2" charset="2"/>
              <a:buChar char="ü"/>
            </a:pPr>
            <a:r>
              <a:rPr lang="fr-FR" sz="1400" i="1" dirty="0" smtClean="0">
                <a:solidFill>
                  <a:schemeClr val="tx2"/>
                </a:solidFill>
                <a:latin typeface="Arial" charset="0"/>
                <a:cs typeface="Arial" charset="0"/>
              </a:rPr>
              <a:t>Projet en émergence pour aménagement du hall départ côté commerce et galerie de liaison.</a:t>
            </a:r>
          </a:p>
          <a:p>
            <a:pPr marL="342900" indent="-342900" eaLnBrk="0" hangingPunct="0">
              <a:spcBef>
                <a:spcPct val="20000"/>
              </a:spcBef>
              <a:buClr>
                <a:schemeClr val="tx1"/>
              </a:buClr>
              <a:buFont typeface="Wingdings" pitchFamily="2" charset="2"/>
              <a:buChar char="ü"/>
            </a:pPr>
            <a:r>
              <a:rPr lang="fr-FR" sz="1400" i="1" dirty="0" smtClean="0">
                <a:solidFill>
                  <a:schemeClr val="tx2"/>
                </a:solidFill>
                <a:latin typeface="Arial" charset="0"/>
                <a:cs typeface="Arial" charset="0"/>
              </a:rPr>
              <a:t>Dégagement de Hall arrivée pour ‘’désencombrer’’ l’espace en gare</a:t>
            </a:r>
          </a:p>
          <a:p>
            <a:pPr marL="342900" indent="-342900" eaLnBrk="0" hangingPunct="0">
              <a:spcBef>
                <a:spcPct val="20000"/>
              </a:spcBef>
              <a:buClr>
                <a:schemeClr val="tx1"/>
              </a:buClr>
              <a:buFont typeface="Wingdings" pitchFamily="2" charset="2"/>
              <a:buChar char="ü"/>
            </a:pPr>
            <a:r>
              <a:rPr lang="fr-FR" sz="1400" i="1" dirty="0" smtClean="0">
                <a:solidFill>
                  <a:schemeClr val="tx2"/>
                </a:solidFill>
                <a:latin typeface="Arial" charset="0"/>
                <a:cs typeface="Arial" charset="0"/>
              </a:rPr>
              <a:t>Mise en place vidéosurveillance (sentiment de sécurité )</a:t>
            </a:r>
          </a:p>
          <a:p>
            <a:pPr marL="342900" indent="-342900" eaLnBrk="0" hangingPunct="0">
              <a:spcBef>
                <a:spcPct val="20000"/>
              </a:spcBef>
              <a:buClr>
                <a:schemeClr val="tx1"/>
              </a:buClr>
              <a:buFont typeface="Wingdings" pitchFamily="2" charset="2"/>
              <a:buChar char="ü"/>
            </a:pPr>
            <a:r>
              <a:rPr lang="fr-FR" sz="1400" i="1" dirty="0" smtClean="0">
                <a:solidFill>
                  <a:schemeClr val="tx2"/>
                </a:solidFill>
                <a:latin typeface="Arial" charset="0"/>
                <a:cs typeface="Arial" charset="0"/>
              </a:rPr>
              <a:t>Installation d’un piano </a:t>
            </a:r>
          </a:p>
          <a:p>
            <a:pPr marL="342900" indent="-342900" eaLnBrk="0" hangingPunct="0">
              <a:spcBef>
                <a:spcPct val="20000"/>
              </a:spcBef>
              <a:buClr>
                <a:schemeClr val="tx1"/>
              </a:buClr>
              <a:buFont typeface="Wingdings" pitchFamily="2" charset="2"/>
              <a:buChar char="ü"/>
            </a:pPr>
            <a:r>
              <a:rPr lang="fr-FR" sz="1400" i="1" dirty="0" smtClean="0">
                <a:solidFill>
                  <a:schemeClr val="tx2"/>
                </a:solidFill>
                <a:latin typeface="Arial" charset="0"/>
                <a:cs typeface="Arial" charset="0"/>
              </a:rPr>
              <a:t>WIFI</a:t>
            </a:r>
          </a:p>
          <a:p>
            <a:pPr marL="742950" lvl="1" indent="-285750" eaLnBrk="0" hangingPunct="0">
              <a:spcBef>
                <a:spcPct val="20000"/>
              </a:spcBef>
              <a:buClr>
                <a:schemeClr val="tx1"/>
              </a:buClr>
              <a:buFont typeface="Wingdings" pitchFamily="2" charset="2"/>
              <a:buNone/>
            </a:pPr>
            <a:endParaRPr lang="fr-FR" sz="1400" b="1" dirty="0">
              <a:solidFill>
                <a:schemeClr val="tx2"/>
              </a:solidFill>
              <a:latin typeface="Arial" charset="0"/>
              <a:cs typeface="Arial" charset="0"/>
            </a:endParaRPr>
          </a:p>
          <a:p>
            <a:pPr marL="342900" indent="-342900" eaLnBrk="0" hangingPunct="0">
              <a:spcBef>
                <a:spcPct val="20000"/>
              </a:spcBef>
              <a:buClr>
                <a:schemeClr val="tx1"/>
              </a:buClr>
            </a:pPr>
            <a:r>
              <a:rPr lang="fr-FR" sz="1600" b="1" dirty="0" smtClean="0">
                <a:solidFill>
                  <a:schemeClr val="tx2"/>
                </a:solidFill>
                <a:latin typeface="Arial" charset="0"/>
                <a:cs typeface="Arial" charset="0"/>
              </a:rPr>
              <a:t>Information, visibilité des agents :</a:t>
            </a:r>
          </a:p>
          <a:p>
            <a:pPr marL="342900" indent="-342900" eaLnBrk="0" hangingPunct="0">
              <a:spcBef>
                <a:spcPct val="20000"/>
              </a:spcBef>
              <a:buClr>
                <a:schemeClr val="tx1"/>
              </a:buClr>
              <a:buFont typeface="Wingdings" pitchFamily="2" charset="2"/>
              <a:buChar char="ü"/>
            </a:pPr>
            <a:r>
              <a:rPr lang="fr-FR" sz="1400" i="1" dirty="0" smtClean="0">
                <a:solidFill>
                  <a:schemeClr val="tx2"/>
                </a:solidFill>
                <a:latin typeface="Arial" charset="0"/>
                <a:cs typeface="Arial" charset="0"/>
              </a:rPr>
              <a:t>2</a:t>
            </a:r>
            <a:r>
              <a:rPr lang="fr-FR" sz="1400" i="1" baseline="30000" dirty="0" smtClean="0">
                <a:solidFill>
                  <a:schemeClr val="tx2"/>
                </a:solidFill>
                <a:latin typeface="Arial" charset="0"/>
                <a:cs typeface="Arial" charset="0"/>
              </a:rPr>
              <a:t>ème</a:t>
            </a:r>
            <a:r>
              <a:rPr lang="fr-FR" sz="1400" i="1" dirty="0" smtClean="0">
                <a:solidFill>
                  <a:schemeClr val="tx2"/>
                </a:solidFill>
                <a:latin typeface="Arial" charset="0"/>
                <a:cs typeface="Arial" charset="0"/>
              </a:rPr>
              <a:t> gare à diffuser les informations pour les écrans en mode veille</a:t>
            </a:r>
          </a:p>
          <a:p>
            <a:pPr marL="342900" indent="-342900" eaLnBrk="0" hangingPunct="0">
              <a:spcBef>
                <a:spcPct val="20000"/>
              </a:spcBef>
              <a:buClr>
                <a:schemeClr val="tx1"/>
              </a:buClr>
              <a:buFont typeface="Wingdings" pitchFamily="2" charset="2"/>
              <a:buChar char="ü"/>
            </a:pPr>
            <a:r>
              <a:rPr lang="fr-FR" sz="1400" i="1" dirty="0" smtClean="0">
                <a:solidFill>
                  <a:schemeClr val="tx2"/>
                </a:solidFill>
                <a:latin typeface="Arial" charset="0"/>
                <a:cs typeface="Arial" charset="0"/>
              </a:rPr>
              <a:t>Projet d’implantation d’écrans dynamiques pour les informations sur les situations </a:t>
            </a:r>
          </a:p>
          <a:p>
            <a:pPr marL="342900" indent="-342900" eaLnBrk="0" hangingPunct="0">
              <a:spcBef>
                <a:spcPct val="20000"/>
              </a:spcBef>
              <a:buClr>
                <a:schemeClr val="tx1"/>
              </a:buClr>
            </a:pPr>
            <a:r>
              <a:rPr lang="fr-FR" sz="1400" i="1" dirty="0" smtClean="0">
                <a:solidFill>
                  <a:schemeClr val="tx2"/>
                </a:solidFill>
                <a:latin typeface="Arial" charset="0"/>
                <a:cs typeface="Arial" charset="0"/>
              </a:rPr>
              <a:t>perturbées prévues ou inopinées</a:t>
            </a:r>
          </a:p>
          <a:p>
            <a:pPr marL="342900" indent="-342900" eaLnBrk="0" hangingPunct="0">
              <a:spcBef>
                <a:spcPct val="20000"/>
              </a:spcBef>
              <a:buClr>
                <a:schemeClr val="tx1"/>
              </a:buClr>
            </a:pPr>
            <a:endParaRPr lang="fr-FR" sz="1400" i="1" dirty="0" smtClean="0">
              <a:solidFill>
                <a:schemeClr val="tx2"/>
              </a:solidFill>
              <a:latin typeface="Arial" charset="0"/>
              <a:cs typeface="Arial" charset="0"/>
            </a:endParaRPr>
          </a:p>
          <a:p>
            <a:pPr marL="342900" indent="-342900" eaLnBrk="0" hangingPunct="0">
              <a:spcBef>
                <a:spcPct val="20000"/>
              </a:spcBef>
              <a:buClr>
                <a:schemeClr val="tx1"/>
              </a:buClr>
              <a:buFont typeface="Wingdings" pitchFamily="2" charset="2"/>
              <a:buChar char="ü"/>
            </a:pPr>
            <a:endParaRPr lang="fr-FR" sz="1400" i="1" dirty="0" smtClean="0">
              <a:solidFill>
                <a:schemeClr val="tx2"/>
              </a:solidFill>
              <a:latin typeface="Arial" charset="0"/>
              <a:cs typeface="Arial" charset="0"/>
            </a:endParaRPr>
          </a:p>
          <a:p>
            <a:pPr marL="342900" indent="-342900" eaLnBrk="0" hangingPunct="0">
              <a:spcBef>
                <a:spcPct val="20000"/>
              </a:spcBef>
              <a:buClr>
                <a:schemeClr val="tx1"/>
              </a:buClr>
              <a:buFont typeface="Wingdings" pitchFamily="2" charset="2"/>
              <a:buChar char="ü"/>
            </a:pPr>
            <a:endParaRPr lang="fr-FR" sz="1400" i="1" dirty="0" smtClean="0">
              <a:solidFill>
                <a:schemeClr val="tx2"/>
              </a:solidFill>
              <a:latin typeface="Arial" charset="0"/>
              <a:cs typeface="Arial" charset="0"/>
            </a:endParaRPr>
          </a:p>
          <a:p>
            <a:pPr marL="342900" indent="-342900" eaLnBrk="0" hangingPunct="0">
              <a:spcBef>
                <a:spcPct val="20000"/>
              </a:spcBef>
              <a:buClr>
                <a:schemeClr val="tx1"/>
              </a:buClr>
              <a:buFont typeface="Wingdings" pitchFamily="2" charset="2"/>
              <a:buChar char="ü"/>
            </a:pPr>
            <a:endParaRPr lang="fr-FR" sz="1400" i="1" dirty="0" smtClean="0">
              <a:solidFill>
                <a:schemeClr val="tx2"/>
              </a:solidFill>
              <a:latin typeface="Arial" charset="0"/>
              <a:cs typeface="Arial" charset="0"/>
            </a:endParaRPr>
          </a:p>
          <a:p>
            <a:pPr marL="342900" indent="-342900" eaLnBrk="0" hangingPunct="0">
              <a:spcBef>
                <a:spcPct val="20000"/>
              </a:spcBef>
              <a:buClr>
                <a:schemeClr val="tx1"/>
              </a:buClr>
              <a:buFont typeface="Wingdings" pitchFamily="2" charset="2"/>
              <a:buChar char="ü"/>
            </a:pPr>
            <a:r>
              <a:rPr lang="fr-FR" sz="1400" i="1" dirty="0" smtClean="0">
                <a:solidFill>
                  <a:schemeClr val="tx2"/>
                </a:solidFill>
                <a:latin typeface="Arial" charset="0"/>
                <a:cs typeface="Arial" charset="0"/>
              </a:rPr>
              <a:t>Meilleure disposition du personnel présent en gare (point d’accueil hall arrivée, présence hall départ). Permet aussi de lutter contre le sentiment d’insécurité ressenti par les clients.</a:t>
            </a:r>
          </a:p>
          <a:p>
            <a:pPr marL="342900" indent="-342900" eaLnBrk="0" hangingPunct="0">
              <a:spcBef>
                <a:spcPct val="20000"/>
              </a:spcBef>
              <a:buClr>
                <a:schemeClr val="tx1"/>
              </a:buClr>
            </a:pPr>
            <a:endParaRPr lang="fr-FR" sz="1400" i="1" dirty="0" smtClean="0">
              <a:solidFill>
                <a:schemeClr val="tx2"/>
              </a:solidFill>
              <a:latin typeface="Arial" charset="0"/>
              <a:cs typeface="Arial" charset="0"/>
            </a:endParaRPr>
          </a:p>
          <a:p>
            <a:pPr marL="342900" indent="-342900" eaLnBrk="0" hangingPunct="0">
              <a:spcBef>
                <a:spcPct val="20000"/>
              </a:spcBef>
              <a:buClr>
                <a:schemeClr val="tx1"/>
              </a:buClr>
              <a:buFont typeface="Arial" charset="0"/>
              <a:buChar char="•"/>
            </a:pPr>
            <a:endParaRPr lang="fr-FR" sz="1400" b="1" dirty="0" smtClean="0">
              <a:solidFill>
                <a:schemeClr val="tx2"/>
              </a:solidFill>
              <a:latin typeface="Arial" charset="0"/>
              <a:cs typeface="Arial" charset="0"/>
            </a:endParaRPr>
          </a:p>
          <a:p>
            <a:pPr marL="342900" indent="-342900" eaLnBrk="0" hangingPunct="0">
              <a:spcBef>
                <a:spcPct val="20000"/>
              </a:spcBef>
              <a:buClr>
                <a:schemeClr val="tx1"/>
              </a:buClr>
              <a:buFont typeface="Arial" charset="0"/>
              <a:buChar char="•"/>
            </a:pPr>
            <a:endParaRPr lang="fr-FR" sz="1400" b="1" dirty="0" smtClean="0">
              <a:solidFill>
                <a:schemeClr val="tx2"/>
              </a:solidFill>
              <a:latin typeface="Arial" charset="0"/>
              <a:cs typeface="Arial" charset="0"/>
            </a:endParaRPr>
          </a:p>
          <a:p>
            <a:pPr marL="342900" indent="-342900" eaLnBrk="0" hangingPunct="0">
              <a:spcBef>
                <a:spcPct val="20000"/>
              </a:spcBef>
              <a:buClr>
                <a:schemeClr val="tx1"/>
              </a:buClr>
              <a:buFont typeface="Arial" charset="0"/>
              <a:buChar char="•"/>
            </a:pPr>
            <a:endParaRPr lang="fr-FR" sz="1400" b="1" dirty="0" smtClean="0">
              <a:solidFill>
                <a:schemeClr val="tx2"/>
              </a:solidFill>
              <a:latin typeface="Arial" charset="0"/>
              <a:cs typeface="Arial" charset="0"/>
            </a:endParaRPr>
          </a:p>
        </p:txBody>
      </p:sp>
      <p:grpSp>
        <p:nvGrpSpPr>
          <p:cNvPr id="2" name="Groupe 7"/>
          <p:cNvGrpSpPr/>
          <p:nvPr/>
        </p:nvGrpSpPr>
        <p:grpSpPr>
          <a:xfrm>
            <a:off x="3500430" y="3714752"/>
            <a:ext cx="3214710" cy="1000132"/>
            <a:chOff x="2710498" y="1857364"/>
            <a:chExt cx="6616540" cy="2143140"/>
          </a:xfrm>
        </p:grpSpPr>
        <p:pic>
          <p:nvPicPr>
            <p:cNvPr id="6" name="Picture 3"/>
            <p:cNvPicPr>
              <a:picLocks noChangeAspect="1" noChangeArrowheads="1"/>
            </p:cNvPicPr>
            <p:nvPr/>
          </p:nvPicPr>
          <p:blipFill>
            <a:blip r:embed="rId3" cstate="email"/>
            <a:srcRect/>
            <a:stretch>
              <a:fillRect/>
            </a:stretch>
          </p:blipFill>
          <p:spPr bwMode="auto">
            <a:xfrm>
              <a:off x="2710498" y="1857364"/>
              <a:ext cx="4133198" cy="2143140"/>
            </a:xfrm>
            <a:prstGeom prst="rect">
              <a:avLst/>
            </a:prstGeom>
            <a:noFill/>
            <a:ln w="9525">
              <a:noFill/>
              <a:miter lim="800000"/>
              <a:headEnd/>
              <a:tailEnd/>
            </a:ln>
            <a:effectLst/>
          </p:spPr>
        </p:pic>
        <p:pic>
          <p:nvPicPr>
            <p:cNvPr id="7" name="Picture 4"/>
            <p:cNvPicPr>
              <a:picLocks noChangeAspect="1" noChangeArrowheads="1"/>
            </p:cNvPicPr>
            <p:nvPr/>
          </p:nvPicPr>
          <p:blipFill>
            <a:blip r:embed="rId4" cstate="email"/>
            <a:srcRect/>
            <a:stretch>
              <a:fillRect/>
            </a:stretch>
          </p:blipFill>
          <p:spPr bwMode="auto">
            <a:xfrm>
              <a:off x="6500825" y="1857364"/>
              <a:ext cx="2826213" cy="2071702"/>
            </a:xfrm>
            <a:prstGeom prst="rect">
              <a:avLst/>
            </a:prstGeom>
            <a:noFill/>
            <a:ln w="9525">
              <a:noFill/>
              <a:miter lim="800000"/>
              <a:headEnd/>
              <a:tailEnd/>
            </a:ln>
            <a:effectLst/>
          </p:spPr>
        </p:pic>
      </p:grpSp>
      <p:pic>
        <p:nvPicPr>
          <p:cNvPr id="12" name="Picture 2"/>
          <p:cNvPicPr>
            <a:picLocks noChangeAspect="1" noChangeArrowheads="1"/>
          </p:cNvPicPr>
          <p:nvPr/>
        </p:nvPicPr>
        <p:blipFill>
          <a:blip r:embed="rId5" cstate="email"/>
          <a:srcRect/>
          <a:stretch>
            <a:fillRect/>
          </a:stretch>
        </p:blipFill>
        <p:spPr bwMode="auto">
          <a:xfrm>
            <a:off x="3143240" y="5357826"/>
            <a:ext cx="3926536" cy="107157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4"/>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18" name="Rectangle 2"/>
          <p:cNvSpPr>
            <a:spLocks noGrp="1" noChangeArrowheads="1"/>
          </p:cNvSpPr>
          <p:nvPr>
            <p:ph type="body" idx="4294967295"/>
          </p:nvPr>
        </p:nvSpPr>
        <p:spPr bwMode="auto">
          <a:xfrm>
            <a:off x="395288" y="765175"/>
            <a:ext cx="8748712" cy="5400675"/>
          </a:xfrm>
          <a:prstGeom prst="rect">
            <a:avLst/>
          </a:prstGeom>
          <a:noFill/>
          <a:ln>
            <a:miter lim="800000"/>
            <a:headEnd/>
            <a:tailEnd/>
          </a:ln>
        </p:spPr>
        <p:txBody>
          <a:bodyPr/>
          <a:lstStyle/>
          <a:p>
            <a:pPr marL="180975" indent="-180975">
              <a:lnSpc>
                <a:spcPct val="80000"/>
              </a:lnSpc>
              <a:buFont typeface="Arial" pitchFamily="34" charset="0"/>
              <a:buNone/>
            </a:pPr>
            <a:r>
              <a:rPr lang="fr-FR" sz="1600" b="1" dirty="0" smtClean="0">
                <a:solidFill>
                  <a:schemeClr val="bg1">
                    <a:lumMod val="65000"/>
                  </a:schemeClr>
                </a:solidFill>
                <a:latin typeface="Calibri" pitchFamily="34" charset="0"/>
                <a:ea typeface="MS PGothic" pitchFamily="34" charset="-128"/>
                <a:cs typeface="Arial" pitchFamily="34" charset="0"/>
              </a:rPr>
              <a:t>Préambule </a:t>
            </a:r>
          </a:p>
          <a:p>
            <a:pPr marL="180975" indent="-180975">
              <a:lnSpc>
                <a:spcPct val="80000"/>
              </a:lnSpc>
              <a:buFont typeface="Arial" pitchFamily="34" charset="0"/>
              <a:buNone/>
            </a:pPr>
            <a:endParaRPr lang="fr-FR" sz="1600" b="1" dirty="0" smtClean="0">
              <a:solidFill>
                <a:srgbClr val="6E267B"/>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1600" b="1" dirty="0" smtClean="0">
                <a:solidFill>
                  <a:srgbClr val="6E267B"/>
                </a:solidFill>
                <a:latin typeface="Calibri" pitchFamily="34" charset="0"/>
                <a:ea typeface="MS PGothic" pitchFamily="34" charset="-128"/>
                <a:cs typeface="Arial" pitchFamily="34" charset="0"/>
              </a:rPr>
              <a:t>1 – Les faits marquants depuis les dernières IRC</a:t>
            </a:r>
          </a:p>
          <a:p>
            <a:pPr marL="180975" indent="-180975">
              <a:lnSpc>
                <a:spcPct val="80000"/>
              </a:lnSpc>
              <a:buFont typeface="Arial" pitchFamily="34" charset="0"/>
              <a:buNone/>
            </a:pPr>
            <a:endParaRPr lang="fr-FR" sz="1600" b="1" dirty="0" smtClean="0">
              <a:solidFill>
                <a:srgbClr val="6E267B"/>
              </a:solidFill>
              <a:latin typeface="Calibri" pitchFamily="34" charset="0"/>
              <a:ea typeface="MS PGothic" pitchFamily="34" charset="-128"/>
              <a:cs typeface="Arial" pitchFamily="34" charset="0"/>
            </a:endParaRPr>
          </a:p>
          <a:p>
            <a:pPr marL="180975" indent="-180975">
              <a:lnSpc>
                <a:spcPct val="80000"/>
              </a:lnSpc>
              <a:buNone/>
            </a:pPr>
            <a:r>
              <a:rPr lang="fr-FR" sz="1600" b="1" dirty="0" smtClean="0">
                <a:solidFill>
                  <a:schemeClr val="bg1">
                    <a:lumMod val="65000"/>
                  </a:schemeClr>
                </a:solidFill>
                <a:latin typeface="Calibri" pitchFamily="34" charset="0"/>
                <a:ea typeface="MS PGothic" pitchFamily="34" charset="-128"/>
                <a:cs typeface="Arial" pitchFamily="34" charset="0"/>
              </a:rPr>
              <a:t>2 – Validation des règlements intérieurs de Metz et Thionville</a:t>
            </a:r>
          </a:p>
          <a:p>
            <a:pPr marL="180975" indent="-180975">
              <a:lnSpc>
                <a:spcPct val="80000"/>
              </a:lnSpc>
              <a:buNone/>
            </a:pPr>
            <a:endParaRPr lang="fr-FR" sz="1600" b="1" dirty="0" smtClean="0">
              <a:solidFill>
                <a:schemeClr val="bg1">
                  <a:lumMod val="65000"/>
                </a:schemeClr>
              </a:solidFill>
              <a:latin typeface="Calibri" pitchFamily="34" charset="0"/>
              <a:ea typeface="MS PGothic" pitchFamily="34" charset="-128"/>
              <a:cs typeface="Arial" pitchFamily="34" charset="0"/>
            </a:endParaRPr>
          </a:p>
          <a:p>
            <a:pPr marL="180975" indent="-180975">
              <a:lnSpc>
                <a:spcPct val="80000"/>
              </a:lnSpc>
              <a:buNone/>
            </a:pPr>
            <a:r>
              <a:rPr lang="fr-FR" sz="1600" b="1" dirty="0" smtClean="0">
                <a:solidFill>
                  <a:schemeClr val="bg1">
                    <a:lumMod val="65000"/>
                  </a:schemeClr>
                </a:solidFill>
                <a:latin typeface="Calibri" pitchFamily="34" charset="0"/>
                <a:ea typeface="MS PGothic" pitchFamily="34" charset="-128"/>
                <a:cs typeface="Arial" pitchFamily="34" charset="0"/>
              </a:rPr>
              <a:t>3 – Rappel du modèle économique G&amp;C</a:t>
            </a:r>
          </a:p>
          <a:p>
            <a:pPr marL="180975" indent="-180975">
              <a:lnSpc>
                <a:spcPct val="80000"/>
              </a:lnSpc>
              <a:buNone/>
            </a:pPr>
            <a:endParaRPr lang="fr-FR" sz="1600" b="1" dirty="0" smtClean="0">
              <a:solidFill>
                <a:schemeClr val="bg1">
                  <a:lumMod val="65000"/>
                </a:schemeClr>
              </a:solidFill>
              <a:latin typeface="Calibri" pitchFamily="34" charset="0"/>
              <a:ea typeface="MS PGothic" pitchFamily="34" charset="-128"/>
              <a:cs typeface="Arial" pitchFamily="34" charset="0"/>
            </a:endParaRPr>
          </a:p>
          <a:p>
            <a:pPr marL="180975" indent="-180975">
              <a:lnSpc>
                <a:spcPct val="80000"/>
              </a:lnSpc>
              <a:buNone/>
            </a:pPr>
            <a:r>
              <a:rPr lang="fr-FR" sz="1600" b="1" dirty="0" smtClean="0">
                <a:solidFill>
                  <a:schemeClr val="bg1">
                    <a:lumMod val="65000"/>
                  </a:schemeClr>
                </a:solidFill>
                <a:latin typeface="Calibri" pitchFamily="34" charset="0"/>
                <a:ea typeface="MS PGothic" pitchFamily="34" charset="-128"/>
                <a:cs typeface="Arial" pitchFamily="34" charset="0"/>
              </a:rPr>
              <a:t>Pour chacune des 5 gares:</a:t>
            </a:r>
          </a:p>
          <a:p>
            <a:pPr marL="180975" indent="-180975">
              <a:lnSpc>
                <a:spcPct val="80000"/>
              </a:lnSpc>
              <a:buFont typeface="Arial" pitchFamily="34" charset="0"/>
              <a:buNone/>
            </a:pPr>
            <a:endParaRPr lang="fr-FR" sz="1600" b="1" dirty="0" smtClean="0">
              <a:solidFill>
                <a:schemeClr val="bg1">
                  <a:lumMod val="65000"/>
                </a:schemeClr>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1600" b="1" dirty="0" smtClean="0">
                <a:solidFill>
                  <a:schemeClr val="bg1">
                    <a:lumMod val="65000"/>
                  </a:schemeClr>
                </a:solidFill>
                <a:latin typeface="Calibri" pitchFamily="34" charset="0"/>
                <a:ea typeface="MS PGothic" pitchFamily="34" charset="-128"/>
                <a:cs typeface="Arial" pitchFamily="34" charset="0"/>
              </a:rPr>
              <a:t>		4 - Présentation de la gare</a:t>
            </a:r>
          </a:p>
          <a:p>
            <a:pPr marL="180975" indent="-180975">
              <a:lnSpc>
                <a:spcPct val="80000"/>
              </a:lnSpc>
              <a:buFont typeface="Arial" pitchFamily="34" charset="0"/>
              <a:buNone/>
            </a:pPr>
            <a:endParaRPr lang="fr-FR" sz="1600" b="1" dirty="0" smtClean="0">
              <a:solidFill>
                <a:schemeClr val="bg1">
                  <a:lumMod val="65000"/>
                </a:schemeClr>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1600" b="1" dirty="0" smtClean="0">
                <a:solidFill>
                  <a:schemeClr val="bg1">
                    <a:lumMod val="65000"/>
                  </a:schemeClr>
                </a:solidFill>
                <a:latin typeface="Calibri" pitchFamily="34" charset="0"/>
                <a:ea typeface="MS PGothic" pitchFamily="34" charset="-128"/>
                <a:cs typeface="Arial" pitchFamily="34" charset="0"/>
              </a:rPr>
              <a:t>		5 – La qualité du service dans la gare</a:t>
            </a:r>
          </a:p>
          <a:p>
            <a:pPr marL="180975" indent="-180975">
              <a:lnSpc>
                <a:spcPct val="80000"/>
              </a:lnSpc>
              <a:buFont typeface="Arial" pitchFamily="34" charset="0"/>
              <a:buNone/>
            </a:pPr>
            <a:endParaRPr lang="fr-FR" sz="1600" dirty="0" smtClean="0">
              <a:solidFill>
                <a:schemeClr val="bg1">
                  <a:lumMod val="65000"/>
                </a:schemeClr>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1600" b="1" dirty="0" smtClean="0">
                <a:solidFill>
                  <a:schemeClr val="bg1">
                    <a:lumMod val="65000"/>
                  </a:schemeClr>
                </a:solidFill>
                <a:latin typeface="Calibri" pitchFamily="34" charset="0"/>
                <a:ea typeface="MS PGothic" pitchFamily="34" charset="-128"/>
                <a:cs typeface="Arial" pitchFamily="34" charset="0"/>
              </a:rPr>
              <a:t>		6 - Synthèse des projets d'investissements</a:t>
            </a:r>
          </a:p>
          <a:p>
            <a:pPr marL="180975" indent="-180975">
              <a:lnSpc>
                <a:spcPct val="80000"/>
              </a:lnSpc>
              <a:buFont typeface="Arial" pitchFamily="34" charset="0"/>
              <a:buNone/>
            </a:pPr>
            <a:endParaRPr lang="fr-FR" sz="1600" dirty="0" smtClean="0">
              <a:solidFill>
                <a:schemeClr val="bg1">
                  <a:lumMod val="65000"/>
                </a:schemeClr>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1600" b="1" dirty="0" smtClean="0">
                <a:solidFill>
                  <a:schemeClr val="bg1">
                    <a:lumMod val="65000"/>
                  </a:schemeClr>
                </a:solidFill>
                <a:latin typeface="Calibri" pitchFamily="34" charset="0"/>
                <a:ea typeface="MS PGothic" pitchFamily="34" charset="-128"/>
                <a:cs typeface="Arial" pitchFamily="34" charset="0"/>
              </a:rPr>
              <a:t>		7 - Comptes de gare</a:t>
            </a:r>
          </a:p>
          <a:p>
            <a:pPr marL="180975" indent="-180975">
              <a:lnSpc>
                <a:spcPct val="80000"/>
              </a:lnSpc>
              <a:buFont typeface="Arial" pitchFamily="34" charset="0"/>
              <a:buNone/>
            </a:pPr>
            <a:endParaRPr lang="fr-FR" sz="1600" b="1" dirty="0" smtClean="0">
              <a:solidFill>
                <a:schemeClr val="bg1">
                  <a:lumMod val="65000"/>
                </a:schemeClr>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1600" b="1" dirty="0" smtClean="0">
                <a:solidFill>
                  <a:schemeClr val="bg1">
                    <a:lumMod val="65000"/>
                  </a:schemeClr>
                </a:solidFill>
                <a:latin typeface="Calibri" pitchFamily="34" charset="0"/>
                <a:ea typeface="MS PGothic" pitchFamily="34" charset="-128"/>
                <a:cs typeface="Arial" pitchFamily="34" charset="0"/>
              </a:rPr>
              <a:t>		8 - Redevance d’accès 2016</a:t>
            </a:r>
          </a:p>
          <a:p>
            <a:pPr marL="180975" indent="-180975">
              <a:lnSpc>
                <a:spcPct val="80000"/>
              </a:lnSpc>
              <a:buFont typeface="Arial" pitchFamily="34" charset="0"/>
              <a:buNone/>
            </a:pPr>
            <a:endParaRPr lang="fr-FR" sz="2400" dirty="0" smtClean="0">
              <a:solidFill>
                <a:schemeClr val="bg1">
                  <a:lumMod val="65000"/>
                </a:schemeClr>
              </a:solidFill>
              <a:latin typeface="Calibri" pitchFamily="34" charset="0"/>
              <a:ea typeface="MS PGothic" pitchFamily="34" charset="-128"/>
              <a:cs typeface="Arial" pitchFamily="34" charset="0"/>
            </a:endParaRPr>
          </a:p>
          <a:p>
            <a:pPr marL="180975" indent="-180975">
              <a:lnSpc>
                <a:spcPct val="80000"/>
              </a:lnSpc>
              <a:buFont typeface="Arial" pitchFamily="34" charset="0"/>
              <a:buNone/>
            </a:pPr>
            <a:r>
              <a:rPr lang="fr-FR" sz="2000" b="1" dirty="0" smtClean="0">
                <a:solidFill>
                  <a:schemeClr val="bg1">
                    <a:lumMod val="65000"/>
                  </a:schemeClr>
                </a:solidFill>
                <a:latin typeface="Calibri" pitchFamily="34" charset="0"/>
                <a:ea typeface="MS PGothic" pitchFamily="34" charset="-128"/>
                <a:cs typeface="Arial" pitchFamily="34" charset="0"/>
              </a:rPr>
              <a:t>CONCLUSION AVEC SIGNATURE DE L’AVIS CONSULTATIF ET MOTIVE </a:t>
            </a:r>
          </a:p>
          <a:p>
            <a:pPr marL="180975" indent="-180975">
              <a:lnSpc>
                <a:spcPct val="80000"/>
              </a:lnSpc>
              <a:buFont typeface="Arial" pitchFamily="34" charset="0"/>
              <a:buNone/>
            </a:pPr>
            <a:r>
              <a:rPr lang="fr-FR" sz="2000" b="1" dirty="0" smtClean="0">
                <a:solidFill>
                  <a:schemeClr val="bg1">
                    <a:lumMod val="65000"/>
                  </a:schemeClr>
                </a:solidFill>
                <a:latin typeface="Calibri" pitchFamily="34" charset="0"/>
                <a:ea typeface="MS PGothic" pitchFamily="34" charset="-128"/>
                <a:cs typeface="Arial" pitchFamily="34" charset="0"/>
              </a:rPr>
              <a:t>SUR LE DRG 2016</a:t>
            </a:r>
          </a:p>
        </p:txBody>
      </p:sp>
      <p:sp>
        <p:nvSpPr>
          <p:cNvPr id="9219" name="Rectangle 2"/>
          <p:cNvSpPr>
            <a:spLocks noChangeArrowheads="1"/>
          </p:cNvSpPr>
          <p:nvPr/>
        </p:nvSpPr>
        <p:spPr bwMode="auto">
          <a:xfrm>
            <a:off x="214282" y="71414"/>
            <a:ext cx="8229600" cy="433387"/>
          </a:xfrm>
          <a:prstGeom prst="rect">
            <a:avLst/>
          </a:prstGeom>
          <a:noFill/>
          <a:ln w="9525">
            <a:noFill/>
            <a:miter lim="800000"/>
            <a:headEnd/>
            <a:tailEnd/>
          </a:ln>
        </p:spPr>
        <p:txBody>
          <a:bodyPr/>
          <a:lstStyle/>
          <a:p>
            <a:pPr eaLnBrk="0" hangingPunct="0"/>
            <a:r>
              <a:rPr lang="fr-FR" sz="3600" b="1" dirty="0" smtClean="0">
                <a:solidFill>
                  <a:srgbClr val="6E267B"/>
                </a:solidFill>
                <a:latin typeface="Calibri" pitchFamily="34" charset="0"/>
                <a:cs typeface="Arial" pitchFamily="34" charset="0"/>
              </a:rPr>
              <a:t>Proposition d’ordre </a:t>
            </a:r>
            <a:r>
              <a:rPr lang="fr-FR" sz="3600" b="1" dirty="0">
                <a:solidFill>
                  <a:srgbClr val="6E267B"/>
                </a:solidFill>
                <a:latin typeface="Calibri" pitchFamily="34" charset="0"/>
                <a:cs typeface="Arial" pitchFamily="34" charset="0"/>
              </a:rPr>
              <a:t>du jour</a:t>
            </a:r>
          </a:p>
        </p:txBody>
      </p:sp>
      <p:sp>
        <p:nvSpPr>
          <p:cNvPr id="9220" name="Rectangle 846"/>
          <p:cNvSpPr>
            <a:spLocks noChangeArrowheads="1"/>
          </p:cNvSpPr>
          <p:nvPr/>
        </p:nvSpPr>
        <p:spPr bwMode="auto">
          <a:xfrm>
            <a:off x="179388" y="3860800"/>
            <a:ext cx="3455987" cy="1871663"/>
          </a:xfrm>
          <a:prstGeom prst="rect">
            <a:avLst/>
          </a:prstGeom>
          <a:noFill/>
          <a:ln w="9525">
            <a:noFill/>
            <a:miter lim="800000"/>
            <a:headEnd/>
            <a:tailEnd/>
          </a:ln>
        </p:spPr>
        <p:txBody>
          <a:bodyPr/>
          <a:lstStyle/>
          <a:p>
            <a:pPr marL="742950" lvl="1" indent="-285750" eaLnBrk="0" hangingPunct="0">
              <a:spcBef>
                <a:spcPct val="20000"/>
              </a:spcBef>
              <a:buFont typeface="Arial" pitchFamily="34" charset="0"/>
              <a:buChar char="–"/>
            </a:pPr>
            <a:endParaRPr lang="fr-FR" sz="1800">
              <a:solidFill>
                <a:srgbClr val="6E267B"/>
              </a:solidFill>
            </a:endParaRPr>
          </a:p>
        </p:txBody>
      </p:sp>
      <p:pic>
        <p:nvPicPr>
          <p:cNvPr id="7" name="Picture 53"/>
          <p:cNvPicPr>
            <a:picLocks noChangeAspect="1" noChangeArrowheads="1"/>
          </p:cNvPicPr>
          <p:nvPr/>
        </p:nvPicPr>
        <p:blipFill>
          <a:blip r:embed="rId3"/>
          <a:srcRect/>
          <a:stretch>
            <a:fillRect/>
          </a:stretch>
        </p:blipFill>
        <p:spPr bwMode="auto">
          <a:xfrm>
            <a:off x="6786578" y="214290"/>
            <a:ext cx="2073825" cy="2071702"/>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srcRect/>
          <a:stretch>
            <a:fillRect/>
          </a:stretch>
        </p:blipFill>
        <p:spPr bwMode="auto">
          <a:xfrm>
            <a:off x="2051050" y="1412875"/>
            <a:ext cx="5751513" cy="4792663"/>
          </a:xfrm>
          <a:prstGeom prst="rect">
            <a:avLst/>
          </a:prstGeom>
          <a:noFill/>
          <a:ln w="9525">
            <a:noFill/>
            <a:miter lim="800000"/>
            <a:headEnd/>
            <a:tailEnd/>
          </a:ln>
        </p:spPr>
      </p:pic>
      <p:pic>
        <p:nvPicPr>
          <p:cNvPr id="6" name="Picture 15" descr="tapis floral Metz 07"/>
          <p:cNvPicPr>
            <a:picLocks noChangeAspect="1" noChangeArrowheads="1"/>
          </p:cNvPicPr>
          <p:nvPr/>
        </p:nvPicPr>
        <p:blipFill>
          <a:blip r:embed="rId4" cstate="email"/>
          <a:srcRect t="-802" b="26923"/>
          <a:stretch>
            <a:fillRect/>
          </a:stretch>
        </p:blipFill>
        <p:spPr>
          <a:xfrm rot="594762">
            <a:off x="3157602" y="3013841"/>
            <a:ext cx="3372366" cy="16138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290" name="Rectangle 8"/>
          <p:cNvSpPr>
            <a:spLocks/>
          </p:cNvSpPr>
          <p:nvPr/>
        </p:nvSpPr>
        <p:spPr bwMode="auto">
          <a:xfrm>
            <a:off x="250825" y="1071546"/>
            <a:ext cx="8893176" cy="571504"/>
          </a:xfrm>
          <a:prstGeom prst="rect">
            <a:avLst/>
          </a:prstGeom>
          <a:solidFill>
            <a:srgbClr val="6E267B"/>
          </a:solidFill>
          <a:ln w="9525">
            <a:noFill/>
            <a:miter lim="800000"/>
            <a:headEnd/>
            <a:tailEnd/>
          </a:ln>
        </p:spPr>
        <p:txBody>
          <a:bodyPr/>
          <a:lstStyle/>
          <a:p>
            <a:pPr eaLnBrk="0" hangingPunct="0">
              <a:defRPr/>
            </a:pPr>
            <a:r>
              <a:rPr lang="fr-FR" sz="2800" dirty="0" smtClean="0">
                <a:solidFill>
                  <a:schemeClr val="bg1"/>
                </a:solidFill>
                <a:latin typeface="Arial" pitchFamily="34" charset="0"/>
                <a:ea typeface="+mj-ea"/>
              </a:rPr>
              <a:t>Metz – les investissements</a:t>
            </a:r>
            <a:endParaRPr lang="fr-FR" sz="2800" dirty="0">
              <a:solidFill>
                <a:schemeClr val="bg1"/>
              </a:solidFill>
              <a:latin typeface="Arial" pitchFamily="34" charset="0"/>
              <a:ea typeface="+mj-ea"/>
            </a:endParaRPr>
          </a:p>
        </p:txBody>
      </p:sp>
    </p:spTree>
  </p:cSld>
  <p:clrMapOvr>
    <a:masterClrMapping/>
  </p:clrMapOvr>
  <p:transition spd="med">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ctrTitle"/>
          </p:nvPr>
        </p:nvSpPr>
        <p:spPr>
          <a:xfrm>
            <a:off x="71406" y="71414"/>
            <a:ext cx="9144000" cy="487313"/>
          </a:xfrm>
          <a:solidFill>
            <a:srgbClr val="6E267B"/>
          </a:solidFill>
          <a:ln w="9525">
            <a:noFill/>
            <a:miter lim="800000"/>
            <a:headEnd/>
            <a:tailEnd/>
          </a:ln>
        </p:spPr>
        <p:txBody>
          <a:bodyPr/>
          <a:lstStyle/>
          <a:p>
            <a:pPr defTabSz="457200">
              <a:defRPr/>
            </a:pPr>
            <a:r>
              <a:rPr lang="fr-FR" dirty="0" smtClean="0">
                <a:solidFill>
                  <a:schemeClr val="bg1"/>
                </a:solidFill>
                <a:latin typeface="Arial" pitchFamily="34" charset="0"/>
                <a:cs typeface="+mn-cs"/>
              </a:rPr>
              <a:t>Metz - Investissements prévisionnels</a:t>
            </a:r>
          </a:p>
        </p:txBody>
      </p:sp>
      <p:pic>
        <p:nvPicPr>
          <p:cNvPr id="404482" name="Picture 2"/>
          <p:cNvPicPr>
            <a:picLocks noChangeAspect="1" noChangeArrowheads="1"/>
          </p:cNvPicPr>
          <p:nvPr/>
        </p:nvPicPr>
        <p:blipFill>
          <a:blip r:embed="rId3"/>
          <a:srcRect/>
          <a:stretch>
            <a:fillRect/>
          </a:stretch>
        </p:blipFill>
        <p:spPr bwMode="auto">
          <a:xfrm>
            <a:off x="0" y="909652"/>
            <a:ext cx="9144000" cy="4591050"/>
          </a:xfrm>
          <a:prstGeom prst="rect">
            <a:avLst/>
          </a:prstGeom>
          <a:noFill/>
          <a:ln w="9525">
            <a:noFill/>
            <a:miter lim="800000"/>
            <a:headEnd/>
            <a:tailEnd/>
          </a:ln>
          <a:effectLst/>
        </p:spPr>
      </p:pic>
      <p:sp>
        <p:nvSpPr>
          <p:cNvPr id="5" name="Rectangle 4"/>
          <p:cNvSpPr/>
          <p:nvPr/>
        </p:nvSpPr>
        <p:spPr>
          <a:xfrm>
            <a:off x="7092878" y="4818265"/>
            <a:ext cx="2000232" cy="194246"/>
          </a:xfrm>
          <a:prstGeom prst="rect">
            <a:avLst/>
          </a:prstGeom>
          <a:solidFill>
            <a:schemeClr val="tx2">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7096080" y="3949134"/>
            <a:ext cx="2000232" cy="194246"/>
          </a:xfrm>
          <a:prstGeom prst="rect">
            <a:avLst/>
          </a:prstGeom>
          <a:solidFill>
            <a:schemeClr val="tx2">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spd="med">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ctrTitle"/>
          </p:nvPr>
        </p:nvSpPr>
        <p:spPr>
          <a:xfrm>
            <a:off x="71406" y="71414"/>
            <a:ext cx="9144000" cy="487313"/>
          </a:xfrm>
          <a:solidFill>
            <a:srgbClr val="6E267B"/>
          </a:solidFill>
          <a:ln w="9525">
            <a:noFill/>
            <a:miter lim="800000"/>
            <a:headEnd/>
            <a:tailEnd/>
          </a:ln>
        </p:spPr>
        <p:txBody>
          <a:bodyPr/>
          <a:lstStyle/>
          <a:p>
            <a:pPr defTabSz="457200">
              <a:defRPr/>
            </a:pPr>
            <a:r>
              <a:rPr lang="fr-FR" dirty="0" smtClean="0">
                <a:solidFill>
                  <a:schemeClr val="bg1"/>
                </a:solidFill>
                <a:latin typeface="Arial" pitchFamily="34" charset="0"/>
                <a:cs typeface="+mn-cs"/>
              </a:rPr>
              <a:t>Metz - Investissements prévisionnels</a:t>
            </a:r>
          </a:p>
        </p:txBody>
      </p:sp>
      <p:sp>
        <p:nvSpPr>
          <p:cNvPr id="7" name="Rectangle 253"/>
          <p:cNvSpPr>
            <a:spLocks noChangeArrowheads="1"/>
          </p:cNvSpPr>
          <p:nvPr/>
        </p:nvSpPr>
        <p:spPr bwMode="auto">
          <a:xfrm>
            <a:off x="285720" y="928670"/>
            <a:ext cx="8501122" cy="3816429"/>
          </a:xfrm>
          <a:prstGeom prst="rect">
            <a:avLst/>
          </a:prstGeom>
          <a:noFill/>
          <a:ln w="9525" algn="ctr">
            <a:noFill/>
            <a:miter lim="800000"/>
            <a:headEnd/>
            <a:tailEnd/>
          </a:ln>
        </p:spPr>
        <p:txBody>
          <a:bodyPr wrap="square">
            <a:spAutoFit/>
          </a:bodyPr>
          <a:lstStyle/>
          <a:p>
            <a:pPr defTabSz="719138" eaLnBrk="0" hangingPunct="0">
              <a:spcBef>
                <a:spcPts val="0"/>
              </a:spcBef>
              <a:spcAft>
                <a:spcPts val="600"/>
              </a:spcAft>
              <a:buFont typeface="Wingdings" pitchFamily="2" charset="2"/>
              <a:buChar char="ü"/>
              <a:defRPr/>
            </a:pPr>
            <a:r>
              <a:rPr lang="fr-FR" sz="1600" b="1" dirty="0" smtClean="0">
                <a:solidFill>
                  <a:schemeClr val="tx2"/>
                </a:solidFill>
                <a:latin typeface="Arial"/>
                <a:ea typeface="+mn-ea"/>
                <a:cs typeface="Arial"/>
              </a:rPr>
              <a:t>Projet salle d’attente ???</a:t>
            </a:r>
          </a:p>
          <a:p>
            <a:pPr defTabSz="719138" eaLnBrk="0" hangingPunct="0">
              <a:spcBef>
                <a:spcPts val="0"/>
              </a:spcBef>
              <a:spcAft>
                <a:spcPts val="600"/>
              </a:spcAft>
              <a:buFont typeface="Wingdings" pitchFamily="2" charset="2"/>
              <a:buChar char="ü"/>
              <a:defRPr/>
            </a:pPr>
            <a:endParaRPr lang="fr-FR" sz="1600" b="1" dirty="0" smtClean="0">
              <a:solidFill>
                <a:schemeClr val="tx2"/>
              </a:solidFill>
              <a:latin typeface="Arial"/>
              <a:ea typeface="+mn-ea"/>
              <a:cs typeface="Arial"/>
            </a:endParaRPr>
          </a:p>
          <a:p>
            <a:pPr defTabSz="719138" eaLnBrk="0" hangingPunct="0">
              <a:spcBef>
                <a:spcPts val="0"/>
              </a:spcBef>
              <a:spcAft>
                <a:spcPts val="600"/>
              </a:spcAft>
              <a:buFont typeface="Wingdings" pitchFamily="2" charset="2"/>
              <a:buChar char="ü"/>
              <a:defRPr/>
            </a:pPr>
            <a:r>
              <a:rPr lang="fr-FR" sz="1600" b="1" dirty="0" smtClean="0">
                <a:solidFill>
                  <a:schemeClr val="tx2"/>
                </a:solidFill>
                <a:latin typeface="Arial"/>
                <a:ea typeface="+mn-ea"/>
                <a:cs typeface="Arial"/>
              </a:rPr>
              <a:t>Projet ‘’aménagement suite </a:t>
            </a:r>
            <a:r>
              <a:rPr lang="fr-FR" sz="1600" b="1" dirty="0" err="1" smtClean="0">
                <a:solidFill>
                  <a:schemeClr val="tx2"/>
                </a:solidFill>
                <a:latin typeface="Arial"/>
                <a:ea typeface="+mn-ea"/>
                <a:cs typeface="Arial"/>
              </a:rPr>
              <a:t>réhaussement</a:t>
            </a:r>
            <a:r>
              <a:rPr lang="fr-FR" sz="1600" b="1" dirty="0" smtClean="0">
                <a:solidFill>
                  <a:schemeClr val="tx2"/>
                </a:solidFill>
                <a:latin typeface="Arial"/>
                <a:ea typeface="+mn-ea"/>
                <a:cs typeface="Arial"/>
              </a:rPr>
              <a:t> des quais pourrait sortir de la PPI (CPER)</a:t>
            </a:r>
          </a:p>
          <a:p>
            <a:pPr defTabSz="719138" eaLnBrk="0" hangingPunct="0">
              <a:spcBef>
                <a:spcPts val="0"/>
              </a:spcBef>
              <a:spcAft>
                <a:spcPts val="600"/>
              </a:spcAft>
              <a:buFont typeface="Wingdings" pitchFamily="2" charset="2"/>
              <a:buChar char="ü"/>
              <a:defRPr/>
            </a:pPr>
            <a:endParaRPr lang="fr-FR" sz="1600" b="1" dirty="0" smtClean="0">
              <a:solidFill>
                <a:schemeClr val="tx2"/>
              </a:solidFill>
              <a:latin typeface="Arial"/>
              <a:ea typeface="+mn-ea"/>
              <a:cs typeface="Arial"/>
            </a:endParaRPr>
          </a:p>
          <a:p>
            <a:pPr defTabSz="719138" eaLnBrk="0" hangingPunct="0">
              <a:spcBef>
                <a:spcPts val="0"/>
              </a:spcBef>
              <a:spcAft>
                <a:spcPts val="600"/>
              </a:spcAft>
              <a:buFont typeface="Wingdings" pitchFamily="2" charset="2"/>
              <a:buChar char="ü"/>
              <a:defRPr/>
            </a:pPr>
            <a:r>
              <a:rPr lang="fr-FR" sz="1600" b="1" dirty="0" smtClean="0">
                <a:solidFill>
                  <a:schemeClr val="tx2"/>
                </a:solidFill>
                <a:latin typeface="Arial"/>
                <a:ea typeface="+mn-ea"/>
                <a:cs typeface="Arial"/>
              </a:rPr>
              <a:t>La phase 2 du projet de signalétique a été supprimé depuis la publication de la version 1 des tarifs 2016. Le projet sera enlevé de la PPI dans la version 2 post IRC</a:t>
            </a:r>
          </a:p>
          <a:p>
            <a:pPr defTabSz="719138" eaLnBrk="0" hangingPunct="0">
              <a:spcBef>
                <a:spcPts val="0"/>
              </a:spcBef>
              <a:spcAft>
                <a:spcPts val="600"/>
              </a:spcAft>
              <a:buFontTx/>
              <a:buChar char="-"/>
              <a:defRPr/>
            </a:pPr>
            <a:endParaRPr lang="fr-FR" sz="1600" b="1" dirty="0" smtClean="0">
              <a:solidFill>
                <a:schemeClr val="tx2"/>
              </a:solidFill>
              <a:latin typeface="Arial"/>
              <a:ea typeface="+mn-ea"/>
              <a:cs typeface="Arial"/>
            </a:endParaRPr>
          </a:p>
          <a:p>
            <a:pPr defTabSz="719138" eaLnBrk="0" hangingPunct="0">
              <a:spcBef>
                <a:spcPts val="0"/>
              </a:spcBef>
              <a:spcAft>
                <a:spcPts val="600"/>
              </a:spcAft>
              <a:buFontTx/>
              <a:buChar char="-"/>
              <a:defRPr/>
            </a:pPr>
            <a:endParaRPr lang="fr-FR" sz="1600" b="1" dirty="0" smtClean="0">
              <a:solidFill>
                <a:schemeClr val="tx2"/>
              </a:solidFill>
              <a:latin typeface="Arial"/>
              <a:ea typeface="+mn-ea"/>
              <a:cs typeface="Arial"/>
            </a:endParaRPr>
          </a:p>
          <a:p>
            <a:pPr defTabSz="719138" eaLnBrk="0" hangingPunct="0">
              <a:spcBef>
                <a:spcPts val="0"/>
              </a:spcBef>
              <a:spcAft>
                <a:spcPts val="600"/>
              </a:spcAft>
              <a:buFontTx/>
              <a:buChar char="-"/>
              <a:defRPr/>
            </a:pPr>
            <a:endParaRPr lang="fr-FR" sz="1600" b="1" dirty="0" smtClean="0">
              <a:solidFill>
                <a:schemeClr val="tx2"/>
              </a:solidFill>
              <a:latin typeface="Arial"/>
              <a:ea typeface="+mn-ea"/>
              <a:cs typeface="Arial"/>
            </a:endParaRPr>
          </a:p>
          <a:p>
            <a:pPr defTabSz="719138" eaLnBrk="0" hangingPunct="0">
              <a:spcBef>
                <a:spcPts val="0"/>
              </a:spcBef>
              <a:spcAft>
                <a:spcPts val="600"/>
              </a:spcAft>
              <a:defRPr/>
            </a:pPr>
            <a:r>
              <a:rPr lang="fr-FR" sz="1600" b="1" dirty="0" smtClean="0">
                <a:solidFill>
                  <a:schemeClr val="tx2"/>
                </a:solidFill>
                <a:latin typeface="Arial"/>
                <a:ea typeface="+mn-ea"/>
                <a:cs typeface="Arial"/>
              </a:rPr>
              <a:t>Enjeux à venir :</a:t>
            </a:r>
          </a:p>
          <a:p>
            <a:pPr lvl="1" defTabSz="719138" eaLnBrk="0" hangingPunct="0">
              <a:spcBef>
                <a:spcPts val="0"/>
              </a:spcBef>
              <a:spcAft>
                <a:spcPts val="600"/>
              </a:spcAft>
              <a:defRPr/>
            </a:pPr>
            <a:r>
              <a:rPr lang="fr-FR" sz="1600" i="1" dirty="0" smtClean="0">
                <a:solidFill>
                  <a:schemeClr val="tx2"/>
                </a:solidFill>
                <a:latin typeface="Arial"/>
                <a:ea typeface="+mn-ea"/>
                <a:cs typeface="Arial"/>
              </a:rPr>
              <a:t>2018 : ravalement de la façade</a:t>
            </a:r>
          </a:p>
          <a:p>
            <a:pPr lvl="1" defTabSz="719138" eaLnBrk="0" hangingPunct="0">
              <a:spcBef>
                <a:spcPts val="0"/>
              </a:spcBef>
              <a:spcAft>
                <a:spcPts val="600"/>
              </a:spcAft>
              <a:defRPr/>
            </a:pPr>
            <a:r>
              <a:rPr lang="fr-FR" sz="1600" i="1" dirty="0" smtClean="0">
                <a:solidFill>
                  <a:schemeClr val="tx2"/>
                </a:solidFill>
                <a:latin typeface="Arial"/>
                <a:ea typeface="+mn-ea"/>
                <a:cs typeface="Arial"/>
              </a:rPr>
              <a:t>Information des voyageurs : renouvellement des écrans datant de 2007.</a:t>
            </a:r>
          </a:p>
        </p:txBody>
      </p:sp>
    </p:spTree>
  </p:cSld>
  <p:clrMapOvr>
    <a:masterClrMapping/>
  </p:clrMapOvr>
  <p:transition spd="med">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
          <p:cNvSpPr>
            <a:spLocks noGrp="1"/>
          </p:cNvSpPr>
          <p:nvPr>
            <p:ph type="ctrTitle"/>
          </p:nvPr>
        </p:nvSpPr>
        <p:spPr>
          <a:xfrm>
            <a:off x="214282" y="142852"/>
            <a:ext cx="9144064" cy="487313"/>
          </a:xfrm>
          <a:solidFill>
            <a:srgbClr val="6E267B"/>
          </a:solidFill>
          <a:ln w="9525">
            <a:noFill/>
            <a:miter lim="800000"/>
            <a:headEnd/>
            <a:tailEnd/>
          </a:ln>
        </p:spPr>
        <p:txBody>
          <a:bodyPr wrap="square" lIns="0" tIns="0" rIns="0" bIns="0" anchor="ctr" anchorCtr="0">
            <a:spAutoFit/>
          </a:bodyPr>
          <a:lstStyle/>
          <a:p>
            <a:pPr defTabSz="457200">
              <a:defRPr/>
            </a:pPr>
            <a:r>
              <a:rPr lang="fr-FR" spc="0" dirty="0" smtClean="0">
                <a:solidFill>
                  <a:schemeClr val="bg1"/>
                </a:solidFill>
                <a:latin typeface="Arial" pitchFamily="34" charset="0"/>
              </a:rPr>
              <a:t>Metz - </a:t>
            </a:r>
            <a:r>
              <a:rPr lang="fr-FR" dirty="0" smtClean="0">
                <a:solidFill>
                  <a:schemeClr val="bg1"/>
                </a:solidFill>
                <a:latin typeface="Arial" pitchFamily="34" charset="0"/>
                <a:cs typeface="+mn-cs"/>
              </a:rPr>
              <a:t>Evolution du poids des investissements</a:t>
            </a:r>
          </a:p>
        </p:txBody>
      </p:sp>
      <p:sp>
        <p:nvSpPr>
          <p:cNvPr id="11" name="Espace réservé du texte 2"/>
          <p:cNvSpPr>
            <a:spLocks noGrp="1"/>
          </p:cNvSpPr>
          <p:nvPr>
            <p:ph type="body" sz="quarter" idx="10"/>
          </p:nvPr>
        </p:nvSpPr>
        <p:spPr>
          <a:xfrm>
            <a:off x="500034" y="642918"/>
            <a:ext cx="7777163" cy="3370153"/>
          </a:xfrm>
        </p:spPr>
        <p:txBody>
          <a:bodyPr/>
          <a:lstStyle/>
          <a:p>
            <a:r>
              <a:rPr lang="fr-FR" sz="2400" b="1" dirty="0" smtClean="0"/>
              <a:t>Impact Transporteurs uniquement</a:t>
            </a:r>
            <a:endParaRPr lang="fr-FR" b="1" u="sng" dirty="0" smtClean="0">
              <a:solidFill>
                <a:srgbClr val="FF0000"/>
              </a:solidFill>
            </a:endParaRPr>
          </a:p>
          <a:p>
            <a:r>
              <a:rPr lang="fr-FR" sz="1400" i="1" u="sng" dirty="0" smtClean="0">
                <a:solidFill>
                  <a:srgbClr val="6E267B"/>
                </a:solidFill>
              </a:rPr>
              <a:t>Sur la base investissement avril 2014 </a:t>
            </a:r>
          </a:p>
          <a:p>
            <a:endParaRPr lang="fr-FR" sz="1400" i="1" u="sng" dirty="0" smtClean="0">
              <a:solidFill>
                <a:srgbClr val="6E267B"/>
              </a:solidFill>
            </a:endParaRPr>
          </a:p>
          <a:p>
            <a:r>
              <a:rPr lang="fr-FR" sz="1400" i="1" dirty="0" smtClean="0">
                <a:solidFill>
                  <a:srgbClr val="6E267B"/>
                </a:solidFill>
              </a:rPr>
              <a:t>Une gare avec un pic d’investissement en 2014 et 2015 ayant un fort impact sur les tarifs 2016</a:t>
            </a:r>
          </a:p>
          <a:p>
            <a:endParaRPr lang="fr-FR" dirty="0" smtClean="0"/>
          </a:p>
          <a:p>
            <a:endParaRPr lang="fr-FR" dirty="0" smtClean="0"/>
          </a:p>
          <a:p>
            <a:endParaRPr lang="fr-FR" dirty="0" smtClean="0"/>
          </a:p>
          <a:p>
            <a:endParaRPr lang="fr-FR" dirty="0" smtClean="0"/>
          </a:p>
          <a:p>
            <a:endParaRPr lang="fr-FR" dirty="0" smtClean="0"/>
          </a:p>
          <a:p>
            <a:endParaRPr lang="fr-FR" dirty="0" smtClean="0"/>
          </a:p>
        </p:txBody>
      </p:sp>
      <p:cxnSp>
        <p:nvCxnSpPr>
          <p:cNvPr id="15" name="Connecteur droit 14"/>
          <p:cNvCxnSpPr/>
          <p:nvPr/>
        </p:nvCxnSpPr>
        <p:spPr>
          <a:xfrm rot="5400000">
            <a:off x="1356496" y="4071942"/>
            <a:ext cx="1999470" cy="794"/>
          </a:xfrm>
          <a:prstGeom prst="line">
            <a:avLst/>
          </a:prstGeom>
          <a:ln w="38100">
            <a:solidFill>
              <a:srgbClr val="B0B0B2"/>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rot="5400000">
            <a:off x="1427934" y="4071148"/>
            <a:ext cx="2000264" cy="1588"/>
          </a:xfrm>
          <a:prstGeom prst="line">
            <a:avLst/>
          </a:prstGeom>
          <a:ln w="38100">
            <a:solidFill>
              <a:srgbClr val="B0B0B2"/>
            </a:solidFill>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6215074" y="4549983"/>
            <a:ext cx="2428860" cy="307777"/>
          </a:xfrm>
          <a:prstGeom prst="rect">
            <a:avLst/>
          </a:prstGeom>
          <a:noFill/>
        </p:spPr>
        <p:txBody>
          <a:bodyPr wrap="square" rtlCol="0">
            <a:spAutoFit/>
          </a:bodyPr>
          <a:lstStyle/>
          <a:p>
            <a:r>
              <a:rPr lang="fr-FR" sz="1400" b="1" dirty="0" smtClean="0"/>
              <a:t>PPA </a:t>
            </a:r>
            <a:r>
              <a:rPr lang="fr-FR" sz="1400" i="1" dirty="0" smtClean="0"/>
              <a:t>(2013 et avant</a:t>
            </a:r>
            <a:r>
              <a:rPr lang="fr-FR" sz="1400" b="1" dirty="0" smtClean="0"/>
              <a:t>)</a:t>
            </a:r>
            <a:endParaRPr lang="fr-FR" sz="1400" b="1" dirty="0"/>
          </a:p>
        </p:txBody>
      </p:sp>
      <p:sp>
        <p:nvSpPr>
          <p:cNvPr id="21" name="ZoneTexte 20"/>
          <p:cNvSpPr txBox="1"/>
          <p:nvPr/>
        </p:nvSpPr>
        <p:spPr>
          <a:xfrm>
            <a:off x="6215074" y="4857760"/>
            <a:ext cx="2428860" cy="307777"/>
          </a:xfrm>
          <a:prstGeom prst="rect">
            <a:avLst/>
          </a:prstGeom>
          <a:noFill/>
        </p:spPr>
        <p:txBody>
          <a:bodyPr wrap="square" rtlCol="0">
            <a:spAutoFit/>
          </a:bodyPr>
          <a:lstStyle/>
          <a:p>
            <a:r>
              <a:rPr lang="fr-FR" sz="1400" b="1" dirty="0" smtClean="0"/>
              <a:t>PPI </a:t>
            </a:r>
            <a:r>
              <a:rPr lang="fr-FR" sz="1400" i="1" dirty="0" smtClean="0"/>
              <a:t>(2014 à 2016)</a:t>
            </a:r>
            <a:endParaRPr lang="fr-FR" sz="1400" i="1" dirty="0"/>
          </a:p>
        </p:txBody>
      </p:sp>
      <p:sp>
        <p:nvSpPr>
          <p:cNvPr id="22" name="ZoneTexte 21"/>
          <p:cNvSpPr txBox="1"/>
          <p:nvPr/>
        </p:nvSpPr>
        <p:spPr>
          <a:xfrm>
            <a:off x="6215074" y="3764165"/>
            <a:ext cx="2428860" cy="307777"/>
          </a:xfrm>
          <a:prstGeom prst="rect">
            <a:avLst/>
          </a:prstGeom>
          <a:noFill/>
        </p:spPr>
        <p:txBody>
          <a:bodyPr wrap="square" rtlCol="0">
            <a:spAutoFit/>
          </a:bodyPr>
          <a:lstStyle/>
          <a:p>
            <a:r>
              <a:rPr lang="fr-FR" sz="1400" b="1" dirty="0" smtClean="0"/>
              <a:t>PPI + PPA</a:t>
            </a:r>
            <a:endParaRPr lang="fr-FR" sz="1400" b="1" dirty="0"/>
          </a:p>
        </p:txBody>
      </p:sp>
      <p:graphicFrame>
        <p:nvGraphicFramePr>
          <p:cNvPr id="14" name="Graphique 13"/>
          <p:cNvGraphicFramePr/>
          <p:nvPr/>
        </p:nvGraphicFramePr>
        <p:xfrm>
          <a:off x="-24946" y="2357430"/>
          <a:ext cx="6382895" cy="3857632"/>
        </p:xfrm>
        <a:graphic>
          <a:graphicData uri="http://schemas.openxmlformats.org/drawingml/2006/chart">
            <c:chart xmlns:c="http://schemas.openxmlformats.org/drawingml/2006/chart" xmlns:r="http://schemas.openxmlformats.org/officeDocument/2006/relationships" r:id="rId3"/>
          </a:graphicData>
        </a:graphic>
      </p:graphicFrame>
      <p:sp>
        <p:nvSpPr>
          <p:cNvPr id="18" name="ZoneTexte 17"/>
          <p:cNvSpPr txBox="1"/>
          <p:nvPr/>
        </p:nvSpPr>
        <p:spPr>
          <a:xfrm>
            <a:off x="5857884" y="3978479"/>
            <a:ext cx="2928894" cy="307777"/>
          </a:xfrm>
          <a:prstGeom prst="rect">
            <a:avLst/>
          </a:prstGeom>
          <a:noFill/>
        </p:spPr>
        <p:txBody>
          <a:bodyPr wrap="square" rtlCol="0">
            <a:spAutoFit/>
          </a:bodyPr>
          <a:lstStyle/>
          <a:p>
            <a:r>
              <a:rPr lang="fr-FR" sz="1400" b="1" dirty="0" smtClean="0">
                <a:solidFill>
                  <a:schemeClr val="accent6">
                    <a:lumMod val="75000"/>
                  </a:schemeClr>
                </a:solidFill>
              </a:rPr>
              <a:t>PPI + PPA </a:t>
            </a:r>
            <a:r>
              <a:rPr lang="fr-FR" sz="1200" dirty="0" smtClean="0">
                <a:solidFill>
                  <a:schemeClr val="accent6">
                    <a:lumMod val="75000"/>
                  </a:schemeClr>
                </a:solidFill>
              </a:rPr>
              <a:t>hors aménagement des quais</a:t>
            </a:r>
            <a:endParaRPr lang="fr-FR" sz="1200" dirty="0">
              <a:solidFill>
                <a:schemeClr val="accent6">
                  <a:lumMod val="75000"/>
                </a:schemeClr>
              </a:solidFill>
            </a:endParaRPr>
          </a:p>
        </p:txBody>
      </p:sp>
      <p:sp>
        <p:nvSpPr>
          <p:cNvPr id="19" name="Forme libre 18"/>
          <p:cNvSpPr/>
          <p:nvPr/>
        </p:nvSpPr>
        <p:spPr>
          <a:xfrm>
            <a:off x="955497" y="3164440"/>
            <a:ext cx="4941869" cy="873304"/>
          </a:xfrm>
          <a:custGeom>
            <a:avLst/>
            <a:gdLst>
              <a:gd name="connsiteX0" fmla="*/ 0 w 4941869"/>
              <a:gd name="connsiteY0" fmla="*/ 452063 h 873304"/>
              <a:gd name="connsiteX1" fmla="*/ 729465 w 4941869"/>
              <a:gd name="connsiteY1" fmla="*/ 246580 h 873304"/>
              <a:gd name="connsiteX2" fmla="*/ 1428107 w 4941869"/>
              <a:gd name="connsiteY2" fmla="*/ 0 h 873304"/>
              <a:gd name="connsiteX3" fmla="*/ 2126750 w 4941869"/>
              <a:gd name="connsiteY3" fmla="*/ 246580 h 873304"/>
              <a:gd name="connsiteX4" fmla="*/ 2825393 w 4941869"/>
              <a:gd name="connsiteY4" fmla="*/ 380144 h 873304"/>
              <a:gd name="connsiteX5" fmla="*/ 2815119 w 4941869"/>
              <a:gd name="connsiteY5" fmla="*/ 380144 h 873304"/>
              <a:gd name="connsiteX6" fmla="*/ 3524036 w 4941869"/>
              <a:gd name="connsiteY6" fmla="*/ 482886 h 873304"/>
              <a:gd name="connsiteX7" fmla="*/ 4212404 w 4941869"/>
              <a:gd name="connsiteY7" fmla="*/ 688369 h 873304"/>
              <a:gd name="connsiteX8" fmla="*/ 4941869 w 4941869"/>
              <a:gd name="connsiteY8" fmla="*/ 873304 h 873304"/>
              <a:gd name="connsiteX9" fmla="*/ 4941869 w 4941869"/>
              <a:gd name="connsiteY9" fmla="*/ 873304 h 8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41869" h="873304">
                <a:moveTo>
                  <a:pt x="0" y="452063"/>
                </a:moveTo>
                <a:lnTo>
                  <a:pt x="729465" y="246580"/>
                </a:lnTo>
                <a:lnTo>
                  <a:pt x="1428107" y="0"/>
                </a:lnTo>
                <a:lnTo>
                  <a:pt x="2126750" y="246580"/>
                </a:lnTo>
                <a:lnTo>
                  <a:pt x="2825393" y="380144"/>
                </a:lnTo>
                <a:cubicBezTo>
                  <a:pt x="2828755" y="380796"/>
                  <a:pt x="2818544" y="380144"/>
                  <a:pt x="2815119" y="380144"/>
                </a:cubicBezTo>
                <a:lnTo>
                  <a:pt x="3524036" y="482886"/>
                </a:lnTo>
                <a:lnTo>
                  <a:pt x="4212404" y="688369"/>
                </a:lnTo>
                <a:lnTo>
                  <a:pt x="4941869" y="873304"/>
                </a:lnTo>
                <a:lnTo>
                  <a:pt x="4941869" y="873304"/>
                </a:lnTo>
              </a:path>
            </a:pathLst>
          </a:custGeom>
          <a:ln w="28575">
            <a:solidFill>
              <a:schemeClr val="accent6">
                <a:lumMod val="60000"/>
                <a:lumOff val="40000"/>
              </a:schemeClr>
            </a:solidFill>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3" name="Forme libre 22"/>
          <p:cNvSpPr/>
          <p:nvPr/>
        </p:nvSpPr>
        <p:spPr>
          <a:xfrm>
            <a:off x="965771" y="4952144"/>
            <a:ext cx="4931595" cy="719191"/>
          </a:xfrm>
          <a:custGeom>
            <a:avLst/>
            <a:gdLst>
              <a:gd name="connsiteX0" fmla="*/ 0 w 4931595"/>
              <a:gd name="connsiteY0" fmla="*/ 719191 h 719191"/>
              <a:gd name="connsiteX1" fmla="*/ 708917 w 4931595"/>
              <a:gd name="connsiteY1" fmla="*/ 390418 h 719191"/>
              <a:gd name="connsiteX2" fmla="*/ 1428108 w 4931595"/>
              <a:gd name="connsiteY2" fmla="*/ 30822 h 719191"/>
              <a:gd name="connsiteX3" fmla="*/ 2075380 w 4931595"/>
              <a:gd name="connsiteY3" fmla="*/ 0 h 719191"/>
              <a:gd name="connsiteX4" fmla="*/ 2804845 w 4931595"/>
              <a:gd name="connsiteY4" fmla="*/ 41096 h 719191"/>
              <a:gd name="connsiteX5" fmla="*/ 3513762 w 4931595"/>
              <a:gd name="connsiteY5" fmla="*/ 71919 h 719191"/>
              <a:gd name="connsiteX6" fmla="*/ 4202130 w 4931595"/>
              <a:gd name="connsiteY6" fmla="*/ 92467 h 719191"/>
              <a:gd name="connsiteX7" fmla="*/ 4931595 w 4931595"/>
              <a:gd name="connsiteY7" fmla="*/ 102741 h 719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1595" h="719191">
                <a:moveTo>
                  <a:pt x="0" y="719191"/>
                </a:moveTo>
                <a:lnTo>
                  <a:pt x="708917" y="390418"/>
                </a:lnTo>
                <a:lnTo>
                  <a:pt x="1428108" y="30822"/>
                </a:lnTo>
                <a:lnTo>
                  <a:pt x="2075380" y="0"/>
                </a:lnTo>
                <a:lnTo>
                  <a:pt x="2804845" y="41096"/>
                </a:lnTo>
                <a:lnTo>
                  <a:pt x="3513762" y="71919"/>
                </a:lnTo>
                <a:cubicBezTo>
                  <a:pt x="3743215" y="78872"/>
                  <a:pt x="3972572" y="92467"/>
                  <a:pt x="4202130" y="92467"/>
                </a:cubicBezTo>
                <a:lnTo>
                  <a:pt x="4931595" y="102741"/>
                </a:lnTo>
              </a:path>
            </a:pathLst>
          </a:custGeom>
          <a:ln w="28575">
            <a:solidFill>
              <a:schemeClr val="accent6">
                <a:lumMod val="60000"/>
                <a:lumOff val="40000"/>
              </a:schemeClr>
            </a:solidFill>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4" name="ZoneTexte 23"/>
          <p:cNvSpPr txBox="1"/>
          <p:nvPr/>
        </p:nvSpPr>
        <p:spPr>
          <a:xfrm>
            <a:off x="3214678" y="4968337"/>
            <a:ext cx="2928894" cy="307777"/>
          </a:xfrm>
          <a:prstGeom prst="rect">
            <a:avLst/>
          </a:prstGeom>
          <a:noFill/>
        </p:spPr>
        <p:txBody>
          <a:bodyPr wrap="square" rtlCol="0">
            <a:spAutoFit/>
          </a:bodyPr>
          <a:lstStyle/>
          <a:p>
            <a:r>
              <a:rPr lang="fr-FR" sz="1400" b="1" dirty="0" smtClean="0">
                <a:solidFill>
                  <a:schemeClr val="accent6">
                    <a:lumMod val="75000"/>
                  </a:schemeClr>
                </a:solidFill>
              </a:rPr>
              <a:t>PPI </a:t>
            </a:r>
            <a:r>
              <a:rPr lang="fr-FR" sz="1200" dirty="0" smtClean="0">
                <a:solidFill>
                  <a:schemeClr val="accent6">
                    <a:lumMod val="75000"/>
                  </a:schemeClr>
                </a:solidFill>
              </a:rPr>
              <a:t>hors aménagement des quais</a:t>
            </a:r>
            <a:endParaRPr lang="fr-FR" sz="1200" dirty="0">
              <a:solidFill>
                <a:schemeClr val="accent6">
                  <a:lumMod val="75000"/>
                </a:schemeClr>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3" grpId="0" animBg="1"/>
      <p:bldP spid="2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8"/>
          <p:cNvSpPr>
            <a:spLocks/>
          </p:cNvSpPr>
          <p:nvPr/>
        </p:nvSpPr>
        <p:spPr bwMode="auto">
          <a:xfrm>
            <a:off x="250825" y="1071546"/>
            <a:ext cx="8893176" cy="571504"/>
          </a:xfrm>
          <a:prstGeom prst="rect">
            <a:avLst/>
          </a:prstGeom>
          <a:solidFill>
            <a:srgbClr val="6E267B"/>
          </a:solidFill>
          <a:ln w="9525">
            <a:noFill/>
            <a:miter lim="800000"/>
            <a:headEnd/>
            <a:tailEnd/>
          </a:ln>
        </p:spPr>
        <p:txBody>
          <a:bodyPr/>
          <a:lstStyle/>
          <a:p>
            <a:pPr eaLnBrk="0" hangingPunct="0">
              <a:defRPr/>
            </a:pPr>
            <a:r>
              <a:rPr lang="fr-FR" sz="2800" dirty="0" smtClean="0">
                <a:solidFill>
                  <a:schemeClr val="bg1"/>
                </a:solidFill>
                <a:latin typeface="Arial" pitchFamily="34" charset="0"/>
                <a:ea typeface="+mj-ea"/>
              </a:rPr>
              <a:t>Metz – le compte de gare, la redevance d’accès</a:t>
            </a:r>
            <a:endParaRPr lang="fr-FR" sz="2800" dirty="0">
              <a:solidFill>
                <a:schemeClr val="bg1"/>
              </a:solidFill>
              <a:latin typeface="Arial" pitchFamily="34" charset="0"/>
              <a:ea typeface="+mj-ea"/>
            </a:endParaRPr>
          </a:p>
        </p:txBody>
      </p:sp>
      <p:pic>
        <p:nvPicPr>
          <p:cNvPr id="7" name="Picture 5" descr="http://www.sncf.com/fr/sites/default/files/imagecache/sncfcom_menu_icon_unique_item/menu_icons/menu_icon_15584.jpg">
            <a:hlinkClick r:id="rId3"/>
          </p:cNvPr>
          <p:cNvPicPr>
            <a:picLocks noChangeAspect="1" noChangeArrowheads="1"/>
          </p:cNvPicPr>
          <p:nvPr/>
        </p:nvPicPr>
        <p:blipFill>
          <a:blip r:embed="rId4"/>
          <a:srcRect/>
          <a:stretch>
            <a:fillRect/>
          </a:stretch>
        </p:blipFill>
        <p:spPr bwMode="auto">
          <a:xfrm>
            <a:off x="1857375" y="2000250"/>
            <a:ext cx="4929188" cy="329565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5"/>
          <p:cNvSpPr>
            <a:spLocks noChangeArrowheads="1"/>
          </p:cNvSpPr>
          <p:nvPr/>
        </p:nvSpPr>
        <p:spPr bwMode="auto">
          <a:xfrm>
            <a:off x="179388" y="130175"/>
            <a:ext cx="8229600" cy="561975"/>
          </a:xfrm>
          <a:prstGeom prst="rect">
            <a:avLst/>
          </a:prstGeom>
          <a:solidFill>
            <a:srgbClr val="6E267B"/>
          </a:solidFill>
          <a:ln w="9525">
            <a:noFill/>
            <a:miter lim="800000"/>
            <a:headEnd/>
            <a:tailEnd/>
          </a:ln>
        </p:spPr>
        <p:txBody>
          <a:bodyPr/>
          <a:lstStyle/>
          <a:p>
            <a:pPr eaLnBrk="0" hangingPunct="0"/>
            <a:r>
              <a:rPr lang="fr-FR" altLang="fr-FR" sz="2800" dirty="0" smtClean="0">
                <a:solidFill>
                  <a:schemeClr val="bg1"/>
                </a:solidFill>
                <a:latin typeface="Arial" pitchFamily="34" charset="0"/>
              </a:rPr>
              <a:t>Metz - Compte </a:t>
            </a:r>
            <a:r>
              <a:rPr lang="fr-FR" altLang="fr-FR" sz="2800" dirty="0">
                <a:solidFill>
                  <a:schemeClr val="bg1"/>
                </a:solidFill>
                <a:latin typeface="Arial" pitchFamily="34" charset="0"/>
              </a:rPr>
              <a:t>de gare 2015-2016</a:t>
            </a:r>
          </a:p>
        </p:txBody>
      </p:sp>
      <p:sp>
        <p:nvSpPr>
          <p:cNvPr id="66563" name="ZoneTexte 7"/>
          <p:cNvSpPr txBox="1">
            <a:spLocks noChangeArrowheads="1"/>
          </p:cNvSpPr>
          <p:nvPr/>
        </p:nvSpPr>
        <p:spPr bwMode="auto">
          <a:xfrm>
            <a:off x="6948488" y="6510338"/>
            <a:ext cx="360362" cy="276225"/>
          </a:xfrm>
          <a:prstGeom prst="rect">
            <a:avLst/>
          </a:prstGeom>
          <a:noFill/>
          <a:ln w="9525">
            <a:noFill/>
            <a:miter lim="800000"/>
            <a:headEnd/>
            <a:tailEnd/>
          </a:ln>
        </p:spPr>
        <p:txBody>
          <a:bodyPr>
            <a:spAutoFit/>
          </a:bodyPr>
          <a:lstStyle/>
          <a:p>
            <a:r>
              <a:rPr lang="fr-FR" altLang="fr-FR" sz="1200"/>
              <a:t>62</a:t>
            </a:r>
          </a:p>
        </p:txBody>
      </p:sp>
      <p:sp>
        <p:nvSpPr>
          <p:cNvPr id="8" name="Espace réservé du texte 2"/>
          <p:cNvSpPr txBox="1">
            <a:spLocks/>
          </p:cNvSpPr>
          <p:nvPr/>
        </p:nvSpPr>
        <p:spPr>
          <a:xfrm>
            <a:off x="714375" y="835207"/>
            <a:ext cx="5715000" cy="307777"/>
          </a:xfrm>
          <a:prstGeom prst="rect">
            <a:avLst/>
          </a:prstGeom>
        </p:spPr>
        <p:txBody>
          <a:bodyPr lIns="0" tIns="0" rIns="0" bIns="0">
            <a:spAutoFit/>
          </a:bodyPr>
          <a:lstStyle/>
          <a:p>
            <a:pPr eaLnBrk="0" hangingPunct="0">
              <a:spcBef>
                <a:spcPts val="0"/>
              </a:spcBef>
              <a:spcAft>
                <a:spcPts val="600"/>
              </a:spcAft>
              <a:defRPr/>
            </a:pPr>
            <a:r>
              <a:rPr lang="fr-FR" sz="2000" dirty="0" smtClean="0">
                <a:solidFill>
                  <a:schemeClr val="tx2"/>
                </a:solidFill>
                <a:latin typeface="Arial"/>
                <a:ea typeface="+mn-ea"/>
                <a:cs typeface="Arial"/>
              </a:rPr>
              <a:t>Périmètre </a:t>
            </a:r>
            <a:r>
              <a:rPr lang="fr-FR" sz="2000" dirty="0">
                <a:solidFill>
                  <a:schemeClr val="tx2"/>
                </a:solidFill>
                <a:latin typeface="Arial"/>
                <a:ea typeface="+mn-ea"/>
                <a:cs typeface="Arial"/>
              </a:rPr>
              <a:t>régulé et non régulé</a:t>
            </a:r>
          </a:p>
        </p:txBody>
      </p:sp>
      <p:pic>
        <p:nvPicPr>
          <p:cNvPr id="66565" name="Picture 2"/>
          <p:cNvPicPr>
            <a:picLocks noChangeAspect="1" noChangeArrowheads="1"/>
          </p:cNvPicPr>
          <p:nvPr/>
        </p:nvPicPr>
        <p:blipFill>
          <a:blip r:embed="rId3"/>
          <a:srcRect/>
          <a:stretch>
            <a:fillRect/>
          </a:stretch>
        </p:blipFill>
        <p:spPr bwMode="auto">
          <a:xfrm>
            <a:off x="285750" y="1500188"/>
            <a:ext cx="8115300" cy="405765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3"/>
          <p:cNvPicPr>
            <a:picLocks noChangeAspect="1" noChangeArrowheads="1"/>
          </p:cNvPicPr>
          <p:nvPr/>
        </p:nvPicPr>
        <p:blipFill>
          <a:blip r:embed="rId3"/>
          <a:srcRect/>
          <a:stretch>
            <a:fillRect/>
          </a:stretch>
        </p:blipFill>
        <p:spPr bwMode="auto">
          <a:xfrm>
            <a:off x="5000628" y="3824288"/>
            <a:ext cx="3589338" cy="3033712"/>
          </a:xfrm>
          <a:prstGeom prst="rect">
            <a:avLst/>
          </a:prstGeom>
          <a:noFill/>
          <a:ln w="9525">
            <a:noFill/>
            <a:miter lim="800000"/>
            <a:headEnd/>
            <a:tailEnd/>
          </a:ln>
        </p:spPr>
      </p:pic>
      <p:sp>
        <p:nvSpPr>
          <p:cNvPr id="67587" name="Rectangle 3"/>
          <p:cNvSpPr>
            <a:spLocks noChangeArrowheads="1"/>
          </p:cNvSpPr>
          <p:nvPr/>
        </p:nvSpPr>
        <p:spPr bwMode="auto">
          <a:xfrm rot="1888353">
            <a:off x="2271713" y="3136900"/>
            <a:ext cx="6075362" cy="288925"/>
          </a:xfrm>
          <a:prstGeom prst="rect">
            <a:avLst/>
          </a:prstGeom>
          <a:noFill/>
          <a:ln w="9525">
            <a:noFill/>
            <a:miter lim="800000"/>
            <a:headEnd/>
            <a:tailEnd/>
          </a:ln>
        </p:spPr>
        <p:txBody>
          <a:bodyPr/>
          <a:lstStyle/>
          <a:p>
            <a:pPr marL="61913" eaLnBrk="0" hangingPunct="0">
              <a:spcBef>
                <a:spcPct val="20000"/>
              </a:spcBef>
              <a:buFont typeface="Arial" pitchFamily="34" charset="0"/>
              <a:buNone/>
            </a:pPr>
            <a:endParaRPr lang="fr-FR" altLang="fr-FR" sz="2000">
              <a:solidFill>
                <a:srgbClr val="6E267B"/>
              </a:solidFill>
            </a:endParaRPr>
          </a:p>
        </p:txBody>
      </p:sp>
      <p:sp>
        <p:nvSpPr>
          <p:cNvPr id="8" name="Espace réservé du texte 2"/>
          <p:cNvSpPr txBox="1">
            <a:spLocks/>
          </p:cNvSpPr>
          <p:nvPr/>
        </p:nvSpPr>
        <p:spPr>
          <a:xfrm>
            <a:off x="714374" y="785813"/>
            <a:ext cx="5072071" cy="307777"/>
          </a:xfrm>
          <a:prstGeom prst="rect">
            <a:avLst/>
          </a:prstGeom>
        </p:spPr>
        <p:txBody>
          <a:bodyPr wrap="square" lIns="0" tIns="0" rIns="0" bIns="0">
            <a:spAutoFit/>
          </a:bodyPr>
          <a:lstStyle/>
          <a:p>
            <a:pPr eaLnBrk="0" hangingPunct="0">
              <a:spcBef>
                <a:spcPts val="0"/>
              </a:spcBef>
              <a:spcAft>
                <a:spcPts val="600"/>
              </a:spcAft>
              <a:defRPr/>
            </a:pPr>
            <a:r>
              <a:rPr lang="fr-FR" sz="2000" dirty="0">
                <a:solidFill>
                  <a:schemeClr val="tx2"/>
                </a:solidFill>
                <a:latin typeface="Arial"/>
                <a:ea typeface="+mn-ea"/>
                <a:cs typeface="Arial"/>
              </a:rPr>
              <a:t>Zoom sur les charges ‘’Transporteurs’’</a:t>
            </a:r>
          </a:p>
        </p:txBody>
      </p:sp>
      <p:sp>
        <p:nvSpPr>
          <p:cNvPr id="67589" name="Rectangle 6"/>
          <p:cNvSpPr>
            <a:spLocks noChangeArrowheads="1"/>
          </p:cNvSpPr>
          <p:nvPr/>
        </p:nvSpPr>
        <p:spPr bwMode="auto">
          <a:xfrm>
            <a:off x="179388" y="130175"/>
            <a:ext cx="8229600" cy="561975"/>
          </a:xfrm>
          <a:prstGeom prst="rect">
            <a:avLst/>
          </a:prstGeom>
          <a:solidFill>
            <a:srgbClr val="6E267B"/>
          </a:solidFill>
          <a:ln w="9525">
            <a:noFill/>
            <a:miter lim="800000"/>
            <a:headEnd/>
            <a:tailEnd/>
          </a:ln>
        </p:spPr>
        <p:txBody>
          <a:bodyPr/>
          <a:lstStyle/>
          <a:p>
            <a:pPr eaLnBrk="0" hangingPunct="0"/>
            <a:r>
              <a:rPr lang="fr-FR" altLang="fr-FR" sz="2800">
                <a:solidFill>
                  <a:schemeClr val="bg1"/>
                </a:solidFill>
                <a:latin typeface="Arial" pitchFamily="34" charset="0"/>
              </a:rPr>
              <a:t>Compte de la gare de Metz</a:t>
            </a:r>
          </a:p>
        </p:txBody>
      </p:sp>
      <p:pic>
        <p:nvPicPr>
          <p:cNvPr id="67590" name="Picture 9"/>
          <p:cNvPicPr>
            <a:picLocks noChangeAspect="1" noChangeArrowheads="1"/>
          </p:cNvPicPr>
          <p:nvPr/>
        </p:nvPicPr>
        <p:blipFill>
          <a:blip r:embed="rId4"/>
          <a:srcRect/>
          <a:stretch>
            <a:fillRect/>
          </a:stretch>
        </p:blipFill>
        <p:spPr bwMode="auto">
          <a:xfrm>
            <a:off x="571472" y="1327155"/>
            <a:ext cx="7643812" cy="2744787"/>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2"/>
          <p:cNvSpPr txBox="1">
            <a:spLocks/>
          </p:cNvSpPr>
          <p:nvPr/>
        </p:nvSpPr>
        <p:spPr>
          <a:xfrm>
            <a:off x="1123950" y="785813"/>
            <a:ext cx="6305550" cy="307777"/>
          </a:xfrm>
          <a:prstGeom prst="rect">
            <a:avLst/>
          </a:prstGeom>
        </p:spPr>
        <p:txBody>
          <a:bodyPr lIns="0" tIns="0" rIns="0" bIns="0">
            <a:spAutoFit/>
          </a:bodyPr>
          <a:lstStyle/>
          <a:p>
            <a:pPr eaLnBrk="0" hangingPunct="0">
              <a:spcBef>
                <a:spcPts val="0"/>
              </a:spcBef>
              <a:spcAft>
                <a:spcPts val="600"/>
              </a:spcAft>
              <a:defRPr/>
            </a:pPr>
            <a:r>
              <a:rPr lang="fr-FR" sz="2000" dirty="0" smtClean="0">
                <a:solidFill>
                  <a:schemeClr val="tx2"/>
                </a:solidFill>
                <a:latin typeface="Arial"/>
                <a:ea typeface="+mn-ea"/>
                <a:cs typeface="Arial"/>
              </a:rPr>
              <a:t>Evolution </a:t>
            </a:r>
            <a:r>
              <a:rPr lang="fr-FR" sz="2000" dirty="0">
                <a:solidFill>
                  <a:schemeClr val="tx2"/>
                </a:solidFill>
                <a:latin typeface="Arial"/>
                <a:ea typeface="+mn-ea"/>
                <a:cs typeface="Arial"/>
              </a:rPr>
              <a:t>des charges tous transporteurs</a:t>
            </a:r>
          </a:p>
        </p:txBody>
      </p:sp>
      <p:sp>
        <p:nvSpPr>
          <p:cNvPr id="68611" name="Rectangle 7"/>
          <p:cNvSpPr>
            <a:spLocks noChangeArrowheads="1"/>
          </p:cNvSpPr>
          <p:nvPr/>
        </p:nvSpPr>
        <p:spPr bwMode="auto">
          <a:xfrm>
            <a:off x="179388" y="130175"/>
            <a:ext cx="8229600" cy="561975"/>
          </a:xfrm>
          <a:prstGeom prst="rect">
            <a:avLst/>
          </a:prstGeom>
          <a:solidFill>
            <a:srgbClr val="6E267B"/>
          </a:solidFill>
          <a:ln w="9525">
            <a:noFill/>
            <a:miter lim="800000"/>
            <a:headEnd/>
            <a:tailEnd/>
          </a:ln>
        </p:spPr>
        <p:txBody>
          <a:bodyPr/>
          <a:lstStyle/>
          <a:p>
            <a:pPr eaLnBrk="0" hangingPunct="0"/>
            <a:r>
              <a:rPr lang="fr-FR" altLang="fr-FR" sz="2800">
                <a:solidFill>
                  <a:schemeClr val="bg1"/>
                </a:solidFill>
                <a:latin typeface="Arial" pitchFamily="34" charset="0"/>
              </a:rPr>
              <a:t>Compte de la gare de Metz</a:t>
            </a:r>
          </a:p>
        </p:txBody>
      </p:sp>
      <p:sp>
        <p:nvSpPr>
          <p:cNvPr id="68612" name="ZoneTexte 12"/>
          <p:cNvSpPr txBox="1">
            <a:spLocks noChangeArrowheads="1"/>
          </p:cNvSpPr>
          <p:nvPr/>
        </p:nvSpPr>
        <p:spPr bwMode="auto">
          <a:xfrm>
            <a:off x="6948488" y="6510338"/>
            <a:ext cx="360362" cy="276225"/>
          </a:xfrm>
          <a:prstGeom prst="rect">
            <a:avLst/>
          </a:prstGeom>
          <a:noFill/>
          <a:ln w="9525">
            <a:noFill/>
            <a:miter lim="800000"/>
            <a:headEnd/>
            <a:tailEnd/>
          </a:ln>
        </p:spPr>
        <p:txBody>
          <a:bodyPr>
            <a:spAutoFit/>
          </a:bodyPr>
          <a:lstStyle/>
          <a:p>
            <a:r>
              <a:rPr lang="fr-FR" altLang="fr-FR" sz="1200"/>
              <a:t>68</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70212" y="1556793"/>
            <a:ext cx="7315816" cy="41764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spd="med">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785813" y="1285875"/>
            <a:ext cx="1571625" cy="121443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marL="342900" indent="-342900" algn="ctr" eaLnBrk="0" hangingPunct="0">
              <a:spcBef>
                <a:spcPct val="20000"/>
              </a:spcBef>
              <a:defRPr/>
            </a:pPr>
            <a:r>
              <a:rPr lang="fr-FR" sz="2000" b="1" dirty="0">
                <a:solidFill>
                  <a:schemeClr val="tx2"/>
                </a:solidFill>
                <a:cs typeface="Arial"/>
              </a:rPr>
              <a:t>2015 : </a:t>
            </a:r>
          </a:p>
          <a:p>
            <a:pPr marL="342900" indent="-342900" algn="ctr" eaLnBrk="0" hangingPunct="0">
              <a:spcBef>
                <a:spcPct val="20000"/>
              </a:spcBef>
              <a:defRPr/>
            </a:pPr>
            <a:r>
              <a:rPr lang="fr-FR" sz="2000" b="1" dirty="0">
                <a:solidFill>
                  <a:schemeClr val="tx2"/>
                </a:solidFill>
                <a:cs typeface="Arial"/>
              </a:rPr>
              <a:t> 4 229k€</a:t>
            </a:r>
          </a:p>
        </p:txBody>
      </p:sp>
      <p:sp>
        <p:nvSpPr>
          <p:cNvPr id="7" name="Rectangle 3"/>
          <p:cNvSpPr>
            <a:spLocks noChangeArrowheads="1"/>
          </p:cNvSpPr>
          <p:nvPr/>
        </p:nvSpPr>
        <p:spPr bwMode="auto">
          <a:xfrm>
            <a:off x="5929313" y="4786313"/>
            <a:ext cx="1571625" cy="12144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marL="342900" indent="-342900" algn="ctr" eaLnBrk="0" hangingPunct="0">
              <a:spcBef>
                <a:spcPct val="20000"/>
              </a:spcBef>
              <a:defRPr/>
            </a:pPr>
            <a:r>
              <a:rPr lang="fr-FR" sz="2000" b="1" dirty="0">
                <a:solidFill>
                  <a:schemeClr val="tx2"/>
                </a:solidFill>
                <a:cs typeface="Arial"/>
              </a:rPr>
              <a:t>2016 : </a:t>
            </a:r>
          </a:p>
          <a:p>
            <a:pPr marL="342900" indent="-342900" algn="ctr" eaLnBrk="0" hangingPunct="0">
              <a:spcBef>
                <a:spcPct val="20000"/>
              </a:spcBef>
              <a:defRPr/>
            </a:pPr>
            <a:r>
              <a:rPr lang="fr-FR" sz="2000" b="1" dirty="0">
                <a:solidFill>
                  <a:schemeClr val="tx2"/>
                </a:solidFill>
                <a:cs typeface="Arial"/>
              </a:rPr>
              <a:t>4 259k€</a:t>
            </a:r>
          </a:p>
        </p:txBody>
      </p:sp>
      <p:sp>
        <p:nvSpPr>
          <p:cNvPr id="13" name="Flèche à angle droit 12"/>
          <p:cNvSpPr/>
          <p:nvPr/>
        </p:nvSpPr>
        <p:spPr>
          <a:xfrm rot="5400000">
            <a:off x="1678782" y="2321719"/>
            <a:ext cx="3357562" cy="4286250"/>
          </a:xfrm>
          <a:prstGeom prst="bentUpArrow">
            <a:avLst>
              <a:gd name="adj1" fmla="val 25000"/>
              <a:gd name="adj2" fmla="val 25000"/>
              <a:gd name="adj3" fmla="val 31017"/>
            </a:avLst>
          </a:prstGeom>
          <a:ln w="269875" cap="sq">
            <a:solidFill>
              <a:srgbClr val="B0B0B2"/>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69637" name="Rectangle 3"/>
          <p:cNvSpPr>
            <a:spLocks noChangeArrowheads="1"/>
          </p:cNvSpPr>
          <p:nvPr/>
        </p:nvSpPr>
        <p:spPr bwMode="auto">
          <a:xfrm>
            <a:off x="2500342" y="1928825"/>
            <a:ext cx="6215062" cy="3286125"/>
          </a:xfrm>
          <a:prstGeom prst="rect">
            <a:avLst/>
          </a:prstGeom>
          <a:noFill/>
          <a:ln w="9525">
            <a:noFill/>
            <a:miter lim="800000"/>
            <a:headEnd/>
            <a:tailEnd/>
          </a:ln>
        </p:spPr>
        <p:txBody>
          <a:bodyPr anchor="ctr"/>
          <a:lstStyle/>
          <a:p>
            <a:pPr marL="342900" indent="-342900" eaLnBrk="0" hangingPunct="0">
              <a:spcBef>
                <a:spcPct val="20000"/>
              </a:spcBef>
            </a:pPr>
            <a:endParaRPr lang="fr-FR" sz="1400" i="1" dirty="0">
              <a:solidFill>
                <a:schemeClr val="tx2"/>
              </a:solidFill>
              <a:latin typeface="Arial" pitchFamily="34" charset="0"/>
              <a:cs typeface="Arial" pitchFamily="34" charset="0"/>
            </a:endParaRPr>
          </a:p>
          <a:p>
            <a:pPr marL="342900" indent="-342900" eaLnBrk="0" hangingPunct="0">
              <a:spcBef>
                <a:spcPct val="20000"/>
              </a:spcBef>
              <a:buFont typeface="Wingdings" pitchFamily="2" charset="2"/>
              <a:buChar char="q"/>
            </a:pPr>
            <a:r>
              <a:rPr lang="fr-FR" sz="1400" b="1" dirty="0">
                <a:solidFill>
                  <a:schemeClr val="tx2"/>
                </a:solidFill>
                <a:latin typeface="Arial" pitchFamily="34" charset="0"/>
                <a:cs typeface="Arial" pitchFamily="34" charset="0"/>
              </a:rPr>
              <a:t>Economies Gestion de site: </a:t>
            </a:r>
            <a:r>
              <a:rPr lang="fr-FR" sz="1400" i="1" dirty="0">
                <a:solidFill>
                  <a:schemeClr val="tx2"/>
                </a:solidFill>
                <a:latin typeface="Arial" pitchFamily="34" charset="0"/>
                <a:cs typeface="Arial" pitchFamily="34" charset="0"/>
              </a:rPr>
              <a:t>-174k€</a:t>
            </a:r>
          </a:p>
          <a:p>
            <a:pPr marL="342900" indent="-342900" eaLnBrk="0" hangingPunct="0">
              <a:spcBef>
                <a:spcPct val="20000"/>
              </a:spcBef>
            </a:pPr>
            <a:endParaRPr lang="fr-FR" sz="1400" i="1" dirty="0">
              <a:solidFill>
                <a:schemeClr val="tx2"/>
              </a:solidFill>
              <a:latin typeface="Arial" pitchFamily="34" charset="0"/>
              <a:cs typeface="Arial" pitchFamily="34" charset="0"/>
            </a:endParaRPr>
          </a:p>
          <a:p>
            <a:pPr marL="342900" indent="-342900" eaLnBrk="0" hangingPunct="0">
              <a:spcBef>
                <a:spcPct val="20000"/>
              </a:spcBef>
              <a:buFont typeface="Wingdings" pitchFamily="2" charset="2"/>
              <a:buChar char="q"/>
            </a:pPr>
            <a:r>
              <a:rPr lang="fr-FR" sz="1400" b="1" dirty="0">
                <a:solidFill>
                  <a:schemeClr val="tx2"/>
                </a:solidFill>
                <a:latin typeface="Arial" pitchFamily="34" charset="0"/>
                <a:cs typeface="Arial" pitchFamily="34" charset="0"/>
              </a:rPr>
              <a:t>Hausse du poids des investissements: </a:t>
            </a:r>
            <a:r>
              <a:rPr lang="fr-FR" sz="1400" i="1" dirty="0">
                <a:solidFill>
                  <a:schemeClr val="tx2"/>
                </a:solidFill>
                <a:latin typeface="Arial" pitchFamily="34" charset="0"/>
                <a:cs typeface="Arial" pitchFamily="34" charset="0"/>
              </a:rPr>
              <a:t>+125k€</a:t>
            </a:r>
          </a:p>
          <a:p>
            <a:pPr marL="342900" indent="-342900" eaLnBrk="0" hangingPunct="0">
              <a:spcBef>
                <a:spcPct val="20000"/>
              </a:spcBef>
              <a:buFont typeface="Wingdings" pitchFamily="2" charset="2"/>
              <a:buNone/>
            </a:pPr>
            <a:endParaRPr lang="fr-FR" sz="1400" i="1" dirty="0">
              <a:solidFill>
                <a:schemeClr val="tx2"/>
              </a:solidFill>
              <a:latin typeface="Arial" pitchFamily="34" charset="0"/>
              <a:cs typeface="Arial" pitchFamily="34" charset="0"/>
            </a:endParaRPr>
          </a:p>
          <a:p>
            <a:pPr marL="342900" indent="-342900" eaLnBrk="0" hangingPunct="0">
              <a:spcBef>
                <a:spcPct val="20000"/>
              </a:spcBef>
              <a:buFont typeface="Wingdings" pitchFamily="2" charset="2"/>
              <a:buChar char="q"/>
            </a:pPr>
            <a:r>
              <a:rPr lang="fr-FR" sz="1400" b="1" dirty="0">
                <a:solidFill>
                  <a:schemeClr val="tx2"/>
                </a:solidFill>
                <a:latin typeface="Arial" pitchFamily="34" charset="0"/>
                <a:cs typeface="Arial" pitchFamily="34" charset="0"/>
              </a:rPr>
              <a:t>Evolutions macro-économiques (1,86%) : </a:t>
            </a:r>
          </a:p>
          <a:p>
            <a:pPr marL="342900" indent="-342900" eaLnBrk="0" hangingPunct="0">
              <a:spcBef>
                <a:spcPct val="20000"/>
              </a:spcBef>
              <a:buFont typeface="Wingdings" pitchFamily="2" charset="2"/>
              <a:buNone/>
            </a:pPr>
            <a:r>
              <a:rPr lang="fr-FR" sz="1400" i="1" dirty="0">
                <a:solidFill>
                  <a:schemeClr val="tx2"/>
                </a:solidFill>
                <a:latin typeface="Arial" pitchFamily="34" charset="0"/>
                <a:cs typeface="Arial" pitchFamily="34" charset="0"/>
              </a:rPr>
              <a:t>+79k€</a:t>
            </a:r>
          </a:p>
          <a:p>
            <a:pPr marL="342900" indent="-342900" eaLnBrk="0" hangingPunct="0">
              <a:spcBef>
                <a:spcPct val="20000"/>
              </a:spcBef>
              <a:buFont typeface="Wingdings" pitchFamily="2" charset="2"/>
              <a:buChar char="q"/>
            </a:pPr>
            <a:endParaRPr lang="fr-FR" sz="1400" i="1" dirty="0">
              <a:solidFill>
                <a:schemeClr val="tx2"/>
              </a:solidFill>
              <a:latin typeface="Arial" pitchFamily="34" charset="0"/>
              <a:cs typeface="Arial" pitchFamily="34" charset="0"/>
            </a:endParaRPr>
          </a:p>
          <a:p>
            <a:pPr marL="342900" indent="-342900" eaLnBrk="0" hangingPunct="0">
              <a:spcBef>
                <a:spcPct val="20000"/>
              </a:spcBef>
              <a:buFont typeface="Wingdings" pitchFamily="2" charset="2"/>
              <a:buNone/>
            </a:pPr>
            <a:endParaRPr lang="fr-FR" sz="1400" i="1" dirty="0">
              <a:solidFill>
                <a:schemeClr val="tx2"/>
              </a:solidFill>
              <a:latin typeface="Arial" pitchFamily="34" charset="0"/>
              <a:cs typeface="Arial" pitchFamily="34" charset="0"/>
            </a:endParaRPr>
          </a:p>
          <a:p>
            <a:pPr marL="342900" indent="-342900" eaLnBrk="0" hangingPunct="0">
              <a:spcBef>
                <a:spcPct val="20000"/>
              </a:spcBef>
            </a:pPr>
            <a:endParaRPr lang="fr-FR" sz="1400" b="1" dirty="0">
              <a:solidFill>
                <a:schemeClr val="tx2"/>
              </a:solidFill>
              <a:latin typeface="Arial" pitchFamily="34" charset="0"/>
              <a:cs typeface="Arial" pitchFamily="34" charset="0"/>
            </a:endParaRPr>
          </a:p>
          <a:p>
            <a:pPr marL="342900" indent="-342900" eaLnBrk="0" hangingPunct="0">
              <a:spcBef>
                <a:spcPct val="20000"/>
              </a:spcBef>
            </a:pPr>
            <a:endParaRPr lang="fr-FR" sz="1400" b="1" dirty="0">
              <a:solidFill>
                <a:schemeClr val="tx2"/>
              </a:solidFill>
              <a:latin typeface="Arial" pitchFamily="34" charset="0"/>
              <a:cs typeface="Arial" pitchFamily="34" charset="0"/>
            </a:endParaRPr>
          </a:p>
        </p:txBody>
      </p:sp>
      <p:sp>
        <p:nvSpPr>
          <p:cNvPr id="69638" name="Rectangle 8"/>
          <p:cNvSpPr>
            <a:spLocks noChangeArrowheads="1"/>
          </p:cNvSpPr>
          <p:nvPr/>
        </p:nvSpPr>
        <p:spPr bwMode="auto">
          <a:xfrm>
            <a:off x="179388" y="130175"/>
            <a:ext cx="8229600" cy="561975"/>
          </a:xfrm>
          <a:prstGeom prst="rect">
            <a:avLst/>
          </a:prstGeom>
          <a:solidFill>
            <a:srgbClr val="6E267B"/>
          </a:solidFill>
          <a:ln w="9525">
            <a:noFill/>
            <a:miter lim="800000"/>
            <a:headEnd/>
            <a:tailEnd/>
          </a:ln>
        </p:spPr>
        <p:txBody>
          <a:bodyPr/>
          <a:lstStyle/>
          <a:p>
            <a:pPr eaLnBrk="0" hangingPunct="0"/>
            <a:r>
              <a:rPr lang="fr-FR" altLang="fr-FR" sz="2800">
                <a:solidFill>
                  <a:schemeClr val="bg1"/>
                </a:solidFill>
                <a:latin typeface="Arial" pitchFamily="34" charset="0"/>
              </a:rPr>
              <a:t>Compte de la gare de Metz</a:t>
            </a:r>
          </a:p>
        </p:txBody>
      </p:sp>
      <p:sp>
        <p:nvSpPr>
          <p:cNvPr id="10" name="Espace réservé du texte 2"/>
          <p:cNvSpPr txBox="1">
            <a:spLocks/>
          </p:cNvSpPr>
          <p:nvPr/>
        </p:nvSpPr>
        <p:spPr>
          <a:xfrm>
            <a:off x="785813" y="795338"/>
            <a:ext cx="7929562" cy="307777"/>
          </a:xfrm>
          <a:prstGeom prst="rect">
            <a:avLst/>
          </a:prstGeom>
        </p:spPr>
        <p:txBody>
          <a:bodyPr lIns="0" tIns="0" rIns="0" bIns="0">
            <a:spAutoFit/>
          </a:bodyPr>
          <a:lstStyle/>
          <a:p>
            <a:pPr eaLnBrk="0" hangingPunct="0">
              <a:spcBef>
                <a:spcPts val="0"/>
              </a:spcBef>
              <a:spcAft>
                <a:spcPts val="600"/>
              </a:spcAft>
              <a:defRPr/>
            </a:pPr>
            <a:r>
              <a:rPr lang="fr-FR" sz="2000" dirty="0" smtClean="0">
                <a:solidFill>
                  <a:schemeClr val="tx2"/>
                </a:solidFill>
                <a:latin typeface="Arial"/>
                <a:ea typeface="+mn-ea"/>
                <a:cs typeface="Arial"/>
              </a:rPr>
              <a:t>Analyse </a:t>
            </a:r>
            <a:r>
              <a:rPr lang="fr-FR" sz="2000" dirty="0">
                <a:solidFill>
                  <a:schemeClr val="tx2"/>
                </a:solidFill>
                <a:latin typeface="Arial"/>
                <a:ea typeface="+mn-ea"/>
                <a:cs typeface="Arial"/>
              </a:rPr>
              <a:t>des évolutions des charges tous transporteurs</a:t>
            </a:r>
          </a:p>
        </p:txBody>
      </p:sp>
      <p:sp>
        <p:nvSpPr>
          <p:cNvPr id="69640" name="ZoneTexte 12"/>
          <p:cNvSpPr txBox="1">
            <a:spLocks noChangeArrowheads="1"/>
          </p:cNvSpPr>
          <p:nvPr/>
        </p:nvSpPr>
        <p:spPr bwMode="auto">
          <a:xfrm>
            <a:off x="6948488" y="6510338"/>
            <a:ext cx="360362" cy="276225"/>
          </a:xfrm>
          <a:prstGeom prst="rect">
            <a:avLst/>
          </a:prstGeom>
          <a:noFill/>
          <a:ln w="9525">
            <a:noFill/>
            <a:miter lim="800000"/>
            <a:headEnd/>
            <a:tailEnd/>
          </a:ln>
        </p:spPr>
        <p:txBody>
          <a:bodyPr>
            <a:spAutoFit/>
          </a:bodyPr>
          <a:lstStyle/>
          <a:p>
            <a:r>
              <a:rPr lang="fr-FR" altLang="fr-FR" sz="1200"/>
              <a:t>69</a:t>
            </a:r>
          </a:p>
        </p:txBody>
      </p:sp>
    </p:spTree>
  </p:cSld>
  <p:clrMapOvr>
    <a:masterClrMapping/>
  </p:clrMapOvr>
  <p:transition spd="med">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SNC_Illu_Batiment_4-02"/>
          <p:cNvPicPr>
            <a:picLocks noChangeAspect="1" noChangeArrowheads="1"/>
          </p:cNvPicPr>
          <p:nvPr/>
        </p:nvPicPr>
        <p:blipFill>
          <a:blip r:embed="rId3"/>
          <a:srcRect t="38362" b="20831"/>
          <a:stretch>
            <a:fillRect/>
          </a:stretch>
        </p:blipFill>
        <p:spPr bwMode="auto">
          <a:xfrm>
            <a:off x="4630132" y="714356"/>
            <a:ext cx="4513868" cy="1841576"/>
          </a:xfrm>
          <a:prstGeom prst="rect">
            <a:avLst/>
          </a:prstGeom>
          <a:noFill/>
        </p:spPr>
      </p:pic>
      <p:grpSp>
        <p:nvGrpSpPr>
          <p:cNvPr id="2" name="Groupe 11"/>
          <p:cNvGrpSpPr/>
          <p:nvPr/>
        </p:nvGrpSpPr>
        <p:grpSpPr>
          <a:xfrm>
            <a:off x="4500562" y="1571274"/>
            <a:ext cx="2428892" cy="1214784"/>
            <a:chOff x="1714480" y="3928728"/>
            <a:chExt cx="3857652" cy="1929164"/>
          </a:xfrm>
        </p:grpSpPr>
        <p:sp>
          <p:nvSpPr>
            <p:cNvPr id="11" name="Rectangle 10"/>
            <p:cNvSpPr/>
            <p:nvPr/>
          </p:nvSpPr>
          <p:spPr>
            <a:xfrm>
              <a:off x="1714480" y="4857760"/>
              <a:ext cx="3071834" cy="214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63" descr="SNC_Illu_Transport_14-02"/>
            <p:cNvPicPr>
              <a:picLocks noChangeAspect="1" noChangeArrowheads="1"/>
            </p:cNvPicPr>
            <p:nvPr/>
          </p:nvPicPr>
          <p:blipFill>
            <a:blip r:embed="rId4" cstate="email">
              <a:duotone>
                <a:schemeClr val="accent5">
                  <a:shade val="45000"/>
                  <a:satMod val="135000"/>
                </a:schemeClr>
                <a:prstClr val="white"/>
              </a:duotone>
            </a:blip>
            <a:srcRect/>
            <a:stretch>
              <a:fillRect/>
            </a:stretch>
          </p:blipFill>
          <p:spPr bwMode="auto">
            <a:xfrm>
              <a:off x="1714480" y="3928728"/>
              <a:ext cx="3857652" cy="1929164"/>
            </a:xfrm>
            <a:prstGeom prst="rect">
              <a:avLst/>
            </a:prstGeom>
            <a:noFill/>
          </p:spPr>
        </p:pic>
      </p:grpSp>
      <p:sp>
        <p:nvSpPr>
          <p:cNvPr id="8" name="Rectangle 8"/>
          <p:cNvSpPr>
            <a:spLocks/>
          </p:cNvSpPr>
          <p:nvPr/>
        </p:nvSpPr>
        <p:spPr bwMode="auto">
          <a:xfrm>
            <a:off x="250825" y="357166"/>
            <a:ext cx="8893176" cy="571504"/>
          </a:xfrm>
          <a:prstGeom prst="rect">
            <a:avLst/>
          </a:prstGeom>
          <a:solidFill>
            <a:srgbClr val="6E267B"/>
          </a:solidFill>
          <a:ln w="9525">
            <a:noFill/>
            <a:miter lim="800000"/>
            <a:headEnd/>
            <a:tailEnd/>
          </a:ln>
        </p:spPr>
        <p:txBody>
          <a:bodyPr/>
          <a:lstStyle/>
          <a:p>
            <a:pPr eaLnBrk="0" hangingPunct="0">
              <a:defRPr/>
            </a:pPr>
            <a:r>
              <a:rPr lang="fr-FR" sz="2800" dirty="0" smtClean="0">
                <a:solidFill>
                  <a:schemeClr val="bg1"/>
                </a:solidFill>
                <a:latin typeface="Arial" pitchFamily="34" charset="0"/>
                <a:ea typeface="+mj-ea"/>
              </a:rPr>
              <a:t>Metz – redevance d’accès</a:t>
            </a:r>
            <a:endParaRPr lang="fr-FR" sz="2800" dirty="0">
              <a:solidFill>
                <a:schemeClr val="bg1"/>
              </a:solidFill>
              <a:latin typeface="Arial" pitchFamily="34" charset="0"/>
              <a:ea typeface="+mj-ea"/>
            </a:endParaRPr>
          </a:p>
        </p:txBody>
      </p:sp>
      <p:sp>
        <p:nvSpPr>
          <p:cNvPr id="12" name="Rectangle 2"/>
          <p:cNvSpPr>
            <a:spLocks noChangeArrowheads="1"/>
          </p:cNvSpPr>
          <p:nvPr/>
        </p:nvSpPr>
        <p:spPr bwMode="auto">
          <a:xfrm>
            <a:off x="71406" y="5857892"/>
            <a:ext cx="9144000" cy="507996"/>
          </a:xfrm>
          <a:prstGeom prst="rect">
            <a:avLst/>
          </a:prstGeom>
          <a:noFill/>
          <a:ln w="9525">
            <a:noFill/>
            <a:miter lim="800000"/>
            <a:headEnd/>
            <a:tailEnd/>
          </a:ln>
        </p:spPr>
        <p:txBody>
          <a:bodyPr/>
          <a:lstStyle/>
          <a:p>
            <a:pPr eaLnBrk="0" hangingPunct="0"/>
            <a:r>
              <a:rPr lang="fr-FR" sz="1200" i="1" dirty="0" smtClean="0">
                <a:solidFill>
                  <a:srgbClr val="747678"/>
                </a:solidFill>
                <a:latin typeface="Calibri" pitchFamily="34" charset="0"/>
                <a:cs typeface="Arial" pitchFamily="34" charset="0"/>
              </a:rPr>
              <a:t>Résultats </a:t>
            </a:r>
            <a:r>
              <a:rPr lang="fr-FR" sz="1200" i="1" dirty="0">
                <a:solidFill>
                  <a:srgbClr val="747678"/>
                </a:solidFill>
                <a:latin typeface="Calibri" pitchFamily="34" charset="0"/>
                <a:cs typeface="Arial" pitchFamily="34" charset="0"/>
              </a:rPr>
              <a:t>susceptibles d’évoluer jusqu’à la publication officielle du DRG </a:t>
            </a:r>
            <a:r>
              <a:rPr lang="fr-FR" sz="1200" i="1" dirty="0" smtClean="0">
                <a:solidFill>
                  <a:srgbClr val="747678"/>
                </a:solidFill>
                <a:latin typeface="Calibri" pitchFamily="34" charset="0"/>
                <a:cs typeface="Arial" pitchFamily="34" charset="0"/>
              </a:rPr>
              <a:t>post IRC (mi </a:t>
            </a:r>
            <a:r>
              <a:rPr lang="fr-FR" sz="1200" i="1" dirty="0">
                <a:solidFill>
                  <a:srgbClr val="747678"/>
                </a:solidFill>
                <a:latin typeface="Calibri" pitchFamily="34" charset="0"/>
                <a:cs typeface="Arial" pitchFamily="34" charset="0"/>
              </a:rPr>
              <a:t>décembre</a:t>
            </a:r>
            <a:r>
              <a:rPr lang="fr-FR" sz="1200" i="1" dirty="0" smtClean="0">
                <a:solidFill>
                  <a:srgbClr val="747678"/>
                </a:solidFill>
                <a:latin typeface="Calibri" pitchFamily="34" charset="0"/>
                <a:cs typeface="Arial" pitchFamily="34" charset="0"/>
              </a:rPr>
              <a:t>)</a:t>
            </a:r>
            <a:endParaRPr lang="fr-FR" sz="1200" i="1" dirty="0">
              <a:solidFill>
                <a:srgbClr val="747678"/>
              </a:solidFill>
              <a:latin typeface="Calibri" pitchFamily="34" charset="0"/>
              <a:cs typeface="Arial" pitchFamily="34" charset="0"/>
            </a:endParaRPr>
          </a:p>
        </p:txBody>
      </p:sp>
      <p:sp>
        <p:nvSpPr>
          <p:cNvPr id="14" name="Espace réservé du texte 2"/>
          <p:cNvSpPr>
            <a:spLocks noGrp="1"/>
          </p:cNvSpPr>
          <p:nvPr>
            <p:ph type="body" sz="quarter" idx="10"/>
          </p:nvPr>
        </p:nvSpPr>
        <p:spPr bwMode="auto">
          <a:xfrm>
            <a:off x="714348" y="4357695"/>
            <a:ext cx="7777162" cy="507831"/>
          </a:xfrm>
          <a:noFill/>
          <a:ln>
            <a:miter lim="800000"/>
            <a:headEnd/>
            <a:tailEnd/>
          </a:ln>
        </p:spPr>
        <p:txBody>
          <a:bodyPr vert="horz" wrap="square" numCol="1" anchor="t" anchorCtr="0" compatLnSpc="1">
            <a:prstTxWarp prst="textNoShape">
              <a:avLst/>
            </a:prstTxWarp>
          </a:bodyPr>
          <a:lstStyle/>
          <a:p>
            <a:pPr>
              <a:spcBef>
                <a:spcPct val="0"/>
              </a:spcBef>
            </a:pPr>
            <a:r>
              <a:rPr lang="fr-FR" sz="1400" i="1" dirty="0" smtClean="0">
                <a:latin typeface="Arial" pitchFamily="34" charset="0"/>
                <a:cs typeface="Arial" pitchFamily="34" charset="0"/>
              </a:rPr>
              <a:t>Metz : Départ d’une double rame TGV à destination de Paris = 57,61 + 93,41 = 151,03€</a:t>
            </a:r>
          </a:p>
          <a:p>
            <a:pPr>
              <a:spcBef>
                <a:spcPct val="0"/>
              </a:spcBef>
            </a:pPr>
            <a:r>
              <a:rPr lang="fr-FR" sz="1400" i="1" dirty="0" smtClean="0">
                <a:latin typeface="Arial" pitchFamily="34" charset="0"/>
                <a:cs typeface="Arial" pitchFamily="34" charset="0"/>
              </a:rPr>
              <a:t>Metz : Départ d’une rame TER (AGC 3C) à destination de Nancy = 57,61 + 11,68 = 69,29€</a:t>
            </a:r>
          </a:p>
        </p:txBody>
      </p:sp>
      <p:pic>
        <p:nvPicPr>
          <p:cNvPr id="405507" name="Picture 3"/>
          <p:cNvPicPr>
            <a:picLocks noChangeAspect="1" noChangeArrowheads="1"/>
          </p:cNvPicPr>
          <p:nvPr/>
        </p:nvPicPr>
        <p:blipFill>
          <a:blip r:embed="rId5"/>
          <a:srcRect/>
          <a:stretch>
            <a:fillRect/>
          </a:stretch>
        </p:blipFill>
        <p:spPr bwMode="auto">
          <a:xfrm>
            <a:off x="71406" y="2714620"/>
            <a:ext cx="9010786" cy="1357321"/>
          </a:xfrm>
          <a:prstGeom prst="rect">
            <a:avLst/>
          </a:prstGeom>
          <a:noFill/>
          <a:ln w="9525">
            <a:noFill/>
            <a:miter lim="800000"/>
            <a:headEnd/>
            <a:tailEnd/>
          </a:ln>
          <a:effectLst/>
        </p:spPr>
      </p:pic>
      <p:sp>
        <p:nvSpPr>
          <p:cNvPr id="15" name="Ellipse 14"/>
          <p:cNvSpPr/>
          <p:nvPr/>
        </p:nvSpPr>
        <p:spPr>
          <a:xfrm>
            <a:off x="1071538" y="3714752"/>
            <a:ext cx="642942" cy="3571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p:cNvSpPr/>
          <p:nvPr/>
        </p:nvSpPr>
        <p:spPr>
          <a:xfrm>
            <a:off x="8286776" y="3714752"/>
            <a:ext cx="642942" cy="3571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p:cNvSpPr/>
          <p:nvPr/>
        </p:nvSpPr>
        <p:spPr>
          <a:xfrm>
            <a:off x="4286248" y="3714752"/>
            <a:ext cx="642942" cy="3571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theme1.xml><?xml version="1.0" encoding="utf-8"?>
<a:theme xmlns:a="http://schemas.openxmlformats.org/drawingml/2006/main" name="7_environnement">
  <a:themeElements>
    <a:clrScheme name="SNCF">
      <a:dk1>
        <a:srgbClr val="3E3D40"/>
      </a:dk1>
      <a:lt1>
        <a:sysClr val="window" lastClr="FFFFFF"/>
      </a:lt1>
      <a:dk2>
        <a:srgbClr val="6E267B"/>
      </a:dk2>
      <a:lt2>
        <a:srgbClr val="A1006B"/>
      </a:lt2>
      <a:accent1>
        <a:srgbClr val="CB0044"/>
      </a:accent1>
      <a:accent2>
        <a:srgbClr val="675C53"/>
      </a:accent2>
      <a:accent3>
        <a:srgbClr val="B2B4B3"/>
      </a:accent3>
      <a:accent4>
        <a:srgbClr val="009AA6"/>
      </a:accent4>
      <a:accent5>
        <a:srgbClr val="0088CE"/>
      </a:accent5>
      <a:accent6>
        <a:srgbClr val="E05206"/>
      </a:accent6>
      <a:hlink>
        <a:srgbClr val="FFB612"/>
      </a:hlink>
      <a:folHlink>
        <a:srgbClr val="7AB800"/>
      </a:folHlink>
    </a:clrScheme>
    <a:fontScheme name="7_environnement">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2700">
          <a:solidFill>
            <a:srgbClr val="B0B0B2"/>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NCF">
    <a:dk1>
      <a:srgbClr val="3E3D40"/>
    </a:dk1>
    <a:lt1>
      <a:sysClr val="window" lastClr="FFFFFF"/>
    </a:lt1>
    <a:dk2>
      <a:srgbClr val="6E267B"/>
    </a:dk2>
    <a:lt2>
      <a:srgbClr val="A1006B"/>
    </a:lt2>
    <a:accent1>
      <a:srgbClr val="CB0044"/>
    </a:accent1>
    <a:accent2>
      <a:srgbClr val="675C53"/>
    </a:accent2>
    <a:accent3>
      <a:srgbClr val="B2B4B3"/>
    </a:accent3>
    <a:accent4>
      <a:srgbClr val="009AA6"/>
    </a:accent4>
    <a:accent5>
      <a:srgbClr val="0088CE"/>
    </a:accent5>
    <a:accent6>
      <a:srgbClr val="E05206"/>
    </a:accent6>
    <a:hlink>
      <a:srgbClr val="FFB612"/>
    </a:hlink>
    <a:folHlink>
      <a:srgbClr val="7AB800"/>
    </a:folHlink>
  </a:clrScheme>
</a:themeOverride>
</file>

<file path=docProps/app.xml><?xml version="1.0" encoding="utf-8"?>
<Properties xmlns="http://schemas.openxmlformats.org/officeDocument/2006/extended-properties" xmlns:vt="http://schemas.openxmlformats.org/officeDocument/2006/docPropsVTypes">
  <Template/>
  <TotalTime>32022</TotalTime>
  <Words>11693</Words>
  <Application>Microsoft Office PowerPoint</Application>
  <PresentationFormat>Affichage à l'écran (4:3)</PresentationFormat>
  <Paragraphs>2141</Paragraphs>
  <Slides>176</Slides>
  <Notes>151</Notes>
  <HiddenSlides>2</HiddenSlides>
  <MMClips>0</MMClips>
  <ScaleCrop>false</ScaleCrop>
  <HeadingPairs>
    <vt:vector size="4" baseType="variant">
      <vt:variant>
        <vt:lpstr>Thème</vt:lpstr>
      </vt:variant>
      <vt:variant>
        <vt:i4>1</vt:i4>
      </vt:variant>
      <vt:variant>
        <vt:lpstr>Titres des diapositives</vt:lpstr>
      </vt:variant>
      <vt:variant>
        <vt:i4>176</vt:i4>
      </vt:variant>
    </vt:vector>
  </HeadingPairs>
  <TitlesOfParts>
    <vt:vector size="177" baseType="lpstr">
      <vt:lpstr>7_environnement</vt:lpstr>
      <vt:lpstr>Instances Régionales de Concertation des 5 gares A de la Région Lorraine  pour avis sur le DRG 2016   IRC Lorraine TGV – Meuse TGV IRC Metz IRC Nancy  IRC Thionville </vt:lpstr>
      <vt:lpstr>Bilatérale Conseil Régional Lorraine DRG 2016 gares lorraines</vt:lpstr>
      <vt:lpstr>Diapositive 3</vt:lpstr>
      <vt:lpstr>Diapositive 4</vt:lpstr>
      <vt:lpstr>« Cette instance examine toute question relative aux prestations rendues dans chacune des gares de son périmètre de gestion. Elle est notamment consultée sur le financement des programmes d’investissements prévus.   Elle se réunit une fois par an, à l’initiative du directeur des gares et donne son avis, sur la partie qui la concerne du Document de Référence des Gares (DRG) dans le cadre de la consultation annuelle prévue par l’article 14-1 »  extrait du décret n°2012-70 du 20 janvier 2012</vt:lpstr>
      <vt:lpstr>IRC 2014 – Les grandes étapes du processus de validation du DRG 2016</vt:lpstr>
      <vt:lpstr>Pour mémoire</vt:lpstr>
      <vt:lpstr>Les 5 gares A de la Région Lorraine</vt:lpstr>
      <vt:lpstr>Diapositive 9</vt:lpstr>
      <vt:lpstr>Diapositive 10</vt:lpstr>
      <vt:lpstr>Diapositive 11</vt:lpstr>
      <vt:lpstr>Diapositive 12</vt:lpstr>
      <vt:lpstr>Diapositive 13</vt:lpstr>
      <vt:lpstr>Diapositive 14</vt:lpstr>
      <vt:lpstr>Diapositive 15</vt:lpstr>
      <vt:lpstr>Diapositive 16</vt:lpstr>
      <vt:lpstr>Les membres de droit des 4 IRC</vt:lpstr>
      <vt:lpstr>Les membres associés</vt:lpstr>
      <vt:lpstr>Règlements intérieurs des IRC de Metz et Thionville</vt:lpstr>
      <vt:lpstr>Diapositive 20</vt:lpstr>
      <vt:lpstr>Un modèle construit en déclinaison du décret n°2012-70 du 20 janvier 2012 et qui doit garantir aux transporteurs ferroviaires de ne payer que le juste coût de la prestation de base.   - G&amp;C ne fait pas de bénéfice sur la prestation de base vendue aux transporteurs ferroviaires. - Les pertes éventuelles des activités non régulées (commerces, location de locaux, …) ne sont pas supportées par les transporteurs ferroviaires.   </vt:lpstr>
      <vt:lpstr>Diapositive 22</vt:lpstr>
      <vt:lpstr>Les charges totales des gares en Lorraine (2016 hors gares LGV). Locataires + Concessionnaires + Transporteurs = 32M€ </vt:lpstr>
      <vt:lpstr>Diapositive 24</vt:lpstr>
      <vt:lpstr>Diapositive 25</vt:lpstr>
      <vt:lpstr>Diapositive 26</vt:lpstr>
      <vt:lpstr>Diapositive 27</vt:lpstr>
      <vt:lpstr>Diapositive 28</vt:lpstr>
      <vt:lpstr>Les charges Transporteurs des gares en Lorraine (hors gares TGV).  </vt:lpstr>
      <vt:lpstr>Diapositive 30</vt:lpstr>
      <vt:lpstr>Diapositive 31</vt:lpstr>
      <vt:lpstr>Diapositive 32</vt:lpstr>
      <vt:lpstr>Comptes de gare RFF - principes</vt:lpstr>
      <vt:lpstr>Diapositive 34</vt:lpstr>
      <vt:lpstr>Diapositive 35</vt:lpstr>
      <vt:lpstr>Diapositive 36</vt:lpstr>
      <vt:lpstr>Diapositive 37</vt:lpstr>
      <vt:lpstr>Détail des hypothèses macro-économiques</vt:lpstr>
      <vt:lpstr>Diapositive 39</vt:lpstr>
      <vt:lpstr>Facture prévisionnelle TER Lorraine</vt:lpstr>
      <vt:lpstr>Diapositive 41</vt:lpstr>
      <vt:lpstr>Zoom sur le poids des investissements</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Diapositive 57</vt:lpstr>
      <vt:lpstr>Diapositive 58</vt:lpstr>
      <vt:lpstr>Diapositive 59</vt:lpstr>
      <vt:lpstr>Diapositive 60</vt:lpstr>
      <vt:lpstr>Lorraine TGV, un nombre de clients constant</vt:lpstr>
      <vt:lpstr>Lorraine TGV - Exploitation Patrimoine </vt:lpstr>
      <vt:lpstr>Diapositive 63</vt:lpstr>
      <vt:lpstr>Diapositive 64</vt:lpstr>
      <vt:lpstr>Diapositive 65</vt:lpstr>
      <vt:lpstr>Diapositive 66</vt:lpstr>
      <vt:lpstr>Diapositive 67</vt:lpstr>
      <vt:lpstr>Diapositive 68</vt:lpstr>
      <vt:lpstr>Diapositive 69</vt:lpstr>
      <vt:lpstr>Diapositive 70</vt:lpstr>
      <vt:lpstr>Lorraine TGV - Investissements prévisionnels</vt:lpstr>
      <vt:lpstr>Lorraine TGV - Evolution du poids des investissements</vt:lpstr>
      <vt:lpstr>Diapositive 73</vt:lpstr>
      <vt:lpstr>Détail des hypothèses macro-économiques</vt:lpstr>
      <vt:lpstr>Diapositive 75</vt:lpstr>
      <vt:lpstr>Diapositive 76</vt:lpstr>
      <vt:lpstr>Diapositive 77</vt:lpstr>
      <vt:lpstr>Diapositive 78</vt:lpstr>
      <vt:lpstr>Diapositive 79</vt:lpstr>
      <vt:lpstr>Diapositive 80</vt:lpstr>
      <vt:lpstr>Diapositive 81</vt:lpstr>
      <vt:lpstr>Diapositive 82</vt:lpstr>
      <vt:lpstr>Diapositive 83</vt:lpstr>
      <vt:lpstr>Diapositive 84</vt:lpstr>
      <vt:lpstr>Diapositive 85</vt:lpstr>
      <vt:lpstr>Diapositive 86</vt:lpstr>
      <vt:lpstr>Diapositive 87</vt:lpstr>
      <vt:lpstr>Diapositive 88</vt:lpstr>
      <vt:lpstr>Diapositive 89</vt:lpstr>
      <vt:lpstr>Diapositive 90</vt:lpstr>
      <vt:lpstr>Metz - Investissements prévisionnels</vt:lpstr>
      <vt:lpstr>Metz - Investissements prévisionnels</vt:lpstr>
      <vt:lpstr>Metz - Evolution du poids des investissements</vt:lpstr>
      <vt:lpstr>Diapositive 94</vt:lpstr>
      <vt:lpstr>Diapositive 95</vt:lpstr>
      <vt:lpstr>Diapositive 96</vt:lpstr>
      <vt:lpstr>Diapositive 97</vt:lpstr>
      <vt:lpstr>Diapositive 98</vt:lpstr>
      <vt:lpstr>Diapositive 99</vt:lpstr>
      <vt:lpstr>Diapositive 100</vt:lpstr>
      <vt:lpstr>Diapositive 101</vt:lpstr>
      <vt:lpstr>Diapositive 102</vt:lpstr>
      <vt:lpstr>Meuse TGV voie sacrée - Exploitation Patrimoine  </vt:lpstr>
      <vt:lpstr>Diapositive 104</vt:lpstr>
      <vt:lpstr>Diapositive 105</vt:lpstr>
      <vt:lpstr>Diapositive 106</vt:lpstr>
      <vt:lpstr>Diapositive 107</vt:lpstr>
      <vt:lpstr>Diapositive 108</vt:lpstr>
      <vt:lpstr>Diapositive 109</vt:lpstr>
      <vt:lpstr>Meuse TGV voie sacrée – Investissements</vt:lpstr>
      <vt:lpstr>Meuse TGV - Evolution du poids des investissements</vt:lpstr>
      <vt:lpstr>Diapositive 112</vt:lpstr>
      <vt:lpstr>Diapositive 113</vt:lpstr>
      <vt:lpstr>Diapositive 114</vt:lpstr>
      <vt:lpstr>Diapositive 115</vt:lpstr>
      <vt:lpstr>Diapositive 116</vt:lpstr>
      <vt:lpstr>Diapositive 117</vt:lpstr>
      <vt:lpstr>Diapositive 118</vt:lpstr>
      <vt:lpstr>Diapositive 119</vt:lpstr>
      <vt:lpstr>Nancy – données générales</vt:lpstr>
      <vt:lpstr>Nancy - Exploitation Patrimoine</vt:lpstr>
      <vt:lpstr>Diapositive 122</vt:lpstr>
      <vt:lpstr>Diapositive 123</vt:lpstr>
      <vt:lpstr>Diapositive 124</vt:lpstr>
      <vt:lpstr>Diapositive 125</vt:lpstr>
      <vt:lpstr>Diapositive 126</vt:lpstr>
      <vt:lpstr>Diapositive 127</vt:lpstr>
      <vt:lpstr>Diapositive 128</vt:lpstr>
      <vt:lpstr>Nancy - Investissements prévisionnels</vt:lpstr>
      <vt:lpstr>Nancy - Investissements prévisionnels</vt:lpstr>
      <vt:lpstr>Nancy - Evolution du poids des investissements</vt:lpstr>
      <vt:lpstr>Diapositive 132</vt:lpstr>
      <vt:lpstr>Diapositive 133</vt:lpstr>
      <vt:lpstr>Diapositive 134</vt:lpstr>
      <vt:lpstr>Diapositive 135</vt:lpstr>
      <vt:lpstr>Diapositive 136</vt:lpstr>
      <vt:lpstr>Diapositive 137</vt:lpstr>
      <vt:lpstr>Diapositive 138</vt:lpstr>
      <vt:lpstr>Diapositive 139</vt:lpstr>
      <vt:lpstr>Thionville – données générales</vt:lpstr>
      <vt:lpstr>Thionville - Exploitation Patrimoine</vt:lpstr>
      <vt:lpstr>Diapositive 142</vt:lpstr>
      <vt:lpstr>Diapositive 143</vt:lpstr>
      <vt:lpstr>Diapositive 144</vt:lpstr>
      <vt:lpstr>Diapositive 145</vt:lpstr>
      <vt:lpstr>Diapositive 146</vt:lpstr>
      <vt:lpstr>Thionville - Investissements prévisionnels</vt:lpstr>
      <vt:lpstr>Thionville - Evolution du poids des investissements</vt:lpstr>
      <vt:lpstr>Diapositive 149</vt:lpstr>
      <vt:lpstr>Diapositive 150</vt:lpstr>
      <vt:lpstr>Diapositive 151</vt:lpstr>
      <vt:lpstr>Diapositive 152</vt:lpstr>
      <vt:lpstr>Diapositive 153</vt:lpstr>
      <vt:lpstr>Diapositive 154</vt:lpstr>
      <vt:lpstr>Diapositive 155</vt:lpstr>
      <vt:lpstr>Tour de table  sur les redevance  Gares et Connexions 2016  DRG 2016  </vt:lpstr>
      <vt:lpstr>Tour de table  sur la redevance RFF 2016 </vt:lpstr>
      <vt:lpstr>Diapositive 158</vt:lpstr>
      <vt:lpstr>Diapositive 159</vt:lpstr>
      <vt:lpstr>Diapositive 160</vt:lpstr>
      <vt:lpstr>Diapositive 161</vt:lpstr>
      <vt:lpstr>La satisfaction Clients</vt:lpstr>
      <vt:lpstr>Diapositive 163</vt:lpstr>
      <vt:lpstr>Evolution du poids des investissements </vt:lpstr>
      <vt:lpstr>Diapositive 165</vt:lpstr>
      <vt:lpstr>Analyse des investissements</vt:lpstr>
      <vt:lpstr>Analyse des investissements</vt:lpstr>
      <vt:lpstr>Analyse des investissements</vt:lpstr>
      <vt:lpstr>Analyse des investissements</vt:lpstr>
      <vt:lpstr>Analyse de l’impact des investissements</vt:lpstr>
      <vt:lpstr>Diapositive 171</vt:lpstr>
      <vt:lpstr>Diapositive 172</vt:lpstr>
      <vt:lpstr>Diapositive 173</vt:lpstr>
      <vt:lpstr>   Quid des conséquences du rapport de la sénatrice Mme Campion et de sa déclinaison législative ?   </vt:lpstr>
      <vt:lpstr>Diapositive 175</vt:lpstr>
      <vt:lpstr>  Jusqu’à début avril : - échanges Conseils Régionaux, Transporteurs et Gares&amp;Connexions pour établir la liste des investissements prévisionnels.  Cette liste d’investissements servira au premier calcul des tarifs 2016 qui seront débattu en pré IRC, IRC et bilatérale n°2 au cours du second semestre 2014 pour une version définitive en décembre 2014.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DROUAILLET Julien (SNCF / SNCF GARES ET CONNEXIONS / EXPLOITATION  AG EE)</dc:creator>
  <cp:lastModifiedBy>7708597K</cp:lastModifiedBy>
  <cp:revision>956</cp:revision>
  <cp:lastPrinted>2011-11-23T20:25:18Z</cp:lastPrinted>
  <dcterms:created xsi:type="dcterms:W3CDTF">2012-01-28T13:15:52Z</dcterms:created>
  <dcterms:modified xsi:type="dcterms:W3CDTF">2014-09-01T16:18:10Z</dcterms:modified>
</cp:coreProperties>
</file>